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479" r:id="rId3"/>
    <p:sldId id="412" r:id="rId4"/>
    <p:sldId id="427" r:id="rId5"/>
    <p:sldId id="420" r:id="rId6"/>
    <p:sldId id="320" r:id="rId7"/>
    <p:sldId id="480" r:id="rId8"/>
    <p:sldId id="421" r:id="rId9"/>
    <p:sldId id="422" r:id="rId10"/>
    <p:sldId id="481" r:id="rId11"/>
    <p:sldId id="383" r:id="rId12"/>
    <p:sldId id="385" r:id="rId13"/>
    <p:sldId id="394" r:id="rId14"/>
    <p:sldId id="414" r:id="rId15"/>
    <p:sldId id="415" r:id="rId16"/>
    <p:sldId id="485" r:id="rId17"/>
    <p:sldId id="429" r:id="rId18"/>
    <p:sldId id="430" r:id="rId19"/>
    <p:sldId id="431" r:id="rId20"/>
    <p:sldId id="432" r:id="rId21"/>
    <p:sldId id="445" r:id="rId22"/>
    <p:sldId id="447" r:id="rId23"/>
    <p:sldId id="486" r:id="rId2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1327" autoAdjust="0"/>
  </p:normalViewPr>
  <p:slideViewPr>
    <p:cSldViewPr>
      <p:cViewPr varScale="1">
        <p:scale>
          <a:sx n="145" d="100"/>
          <a:sy n="145" d="100"/>
        </p:scale>
        <p:origin x="84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41B11-5328-40B9-9DF9-EAA603B5D9E4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99CE1F-A057-4470-823B-FF6F345EB3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0150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William_Sealy_Gosset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William_Sealy_Gosset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CE1F-A057-4470-823B-FF6F345EB3A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258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474F3B7-C18C-4571-B8A8-8AA8D0EF16C5}" type="slidenum">
              <a:rPr lang="de-DE" altLang="en-US"/>
              <a:pPr eaLnBrk="1" hangingPunct="1">
                <a:spcBef>
                  <a:spcPct val="0"/>
                </a:spcBef>
              </a:pPr>
              <a:t>4</a:t>
            </a:fld>
            <a:endParaRPr lang="de-DE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Same in science according to Popper.</a:t>
            </a:r>
          </a:p>
        </p:txBody>
      </p:sp>
    </p:spTree>
    <p:extLst>
      <p:ext uri="{BB962C8B-B14F-4D97-AF65-F5344CB8AC3E}">
        <p14:creationId xmlns:p14="http://schemas.microsoft.com/office/powerpoint/2010/main" val="4102524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509271-F279-4904-95F2-6119522BC682}" type="slidenum">
              <a:rPr lang="de-DE" altLang="de-DE" smtClean="0"/>
              <a:pPr>
                <a:spcBef>
                  <a:spcPct val="0"/>
                </a:spcBef>
              </a:pPr>
              <a:t>6</a:t>
            </a:fld>
            <a:endParaRPr lang="de-DE" altLang="de-DE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count</a:t>
            </a:r>
            <a:r>
              <a:rPr lang="de-DE" dirty="0"/>
              <a:t> ordinal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translate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arbitrary</a:t>
            </a:r>
            <a:r>
              <a:rPr lang="de-DE" dirty="0"/>
              <a:t> </a:t>
            </a:r>
            <a:r>
              <a:rPr lang="de-DE" dirty="0" err="1"/>
              <a:t>numbers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9CE1F-A057-4470-823B-FF6F345EB3AC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6168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on distributions</a:t>
            </a:r>
            <a:r>
              <a:rPr lang="en-US" baseline="0" dirty="0"/>
              <a:t> later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CE1F-A057-4470-823B-FF6F345EB3AC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6353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CE6D027-BCCF-4788-BF8B-273028BFBE53}" type="slidenum">
              <a:rPr lang="de-DE" altLang="de-DE"/>
              <a:pPr eaLnBrk="1" hangingPunct="1">
                <a:spcBef>
                  <a:spcPct val="0"/>
                </a:spcBef>
              </a:pPr>
              <a:t>12</a:t>
            </a:fld>
            <a:endParaRPr lang="de-DE" altLang="de-DE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0282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hlinkClick r:id="rId3"/>
              </a:rPr>
              <a:t>William </a:t>
            </a:r>
            <a:r>
              <a:rPr lang="de-DE" dirty="0" err="1">
                <a:hlinkClick r:id="rId3"/>
              </a:rPr>
              <a:t>Sealy</a:t>
            </a:r>
            <a:r>
              <a:rPr lang="de-DE" dirty="0">
                <a:hlinkClick r:id="rId3"/>
              </a:rPr>
              <a:t> </a:t>
            </a:r>
            <a:r>
              <a:rPr lang="de-DE" dirty="0" err="1">
                <a:hlinkClick r:id="rId3"/>
              </a:rPr>
              <a:t>Gosset</a:t>
            </a:r>
            <a:r>
              <a:rPr lang="de-DE" dirty="0"/>
              <a:t>, </a:t>
            </a:r>
            <a:r>
              <a:rPr lang="de-DE" dirty="0" err="1"/>
              <a:t>published</a:t>
            </a:r>
            <a:r>
              <a:rPr lang="de-DE" baseline="0" dirty="0"/>
              <a:t> </a:t>
            </a:r>
            <a:r>
              <a:rPr lang="de-DE" baseline="0" dirty="0" err="1"/>
              <a:t>anonymously</a:t>
            </a:r>
            <a:r>
              <a:rPr lang="de-DE" baseline="0" dirty="0"/>
              <a:t> </a:t>
            </a:r>
            <a:r>
              <a:rPr lang="de-DE" baseline="0" dirty="0" err="1"/>
              <a:t>as</a:t>
            </a:r>
            <a:r>
              <a:rPr lang="de-DE" baseline="0" dirty="0"/>
              <a:t> Student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CE1F-A057-4470-823B-FF6F345EB3AC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5815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hlinkClick r:id="rId3"/>
              </a:rPr>
              <a:t>William </a:t>
            </a:r>
            <a:r>
              <a:rPr lang="de-DE" dirty="0" err="1">
                <a:hlinkClick r:id="rId3"/>
              </a:rPr>
              <a:t>Sealy</a:t>
            </a:r>
            <a:r>
              <a:rPr lang="de-DE" dirty="0">
                <a:hlinkClick r:id="rId3"/>
              </a:rPr>
              <a:t> </a:t>
            </a:r>
            <a:r>
              <a:rPr lang="de-DE" dirty="0" err="1">
                <a:hlinkClick r:id="rId3"/>
              </a:rPr>
              <a:t>Gosset</a:t>
            </a:r>
            <a:r>
              <a:rPr lang="de-DE" dirty="0"/>
              <a:t>, </a:t>
            </a:r>
            <a:r>
              <a:rPr lang="de-DE" dirty="0" err="1"/>
              <a:t>published</a:t>
            </a:r>
            <a:r>
              <a:rPr lang="de-DE" baseline="0" dirty="0"/>
              <a:t> </a:t>
            </a:r>
            <a:r>
              <a:rPr lang="de-DE" baseline="0" dirty="0" err="1"/>
              <a:t>anonymously</a:t>
            </a:r>
            <a:r>
              <a:rPr lang="de-DE" baseline="0" dirty="0"/>
              <a:t> </a:t>
            </a:r>
            <a:r>
              <a:rPr lang="de-DE" baseline="0" dirty="0" err="1"/>
              <a:t>as</a:t>
            </a:r>
            <a:r>
              <a:rPr lang="de-DE" baseline="0" dirty="0"/>
              <a:t> Student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CE1F-A057-4470-823B-FF6F345EB3AC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7890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CE1F-A057-4470-823B-FF6F345EB3AC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38394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N= 17</a:t>
            </a:r>
          </a:p>
          <a:p>
            <a:r>
              <a:rPr lang="en-US" dirty="0"/>
              <a:t>Effect sizes are more important than p-values. What is the effect size in this example?</a:t>
            </a:r>
          </a:p>
          <a:p>
            <a:r>
              <a:rPr lang="en-US" dirty="0"/>
              <a:t>Difference of 1 or ratio 178/177=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CE1F-A057-4470-823B-FF6F345EB3AC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69352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there is time (before lunch)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9CE1F-A057-4470-823B-FF6F345EB3AC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7837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13" name="Abgerundetes Rechteck 12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9192-F9A6-4364-B623-79520D6E6588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34EB7EF-8D8E-478B-95CF-C0695283A844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hteck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chteck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9192-F9A6-4364-B623-79520D6E6588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EB7EF-8D8E-478B-95CF-C0695283A844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10" name="Abgerundetes Rechteck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9192-F9A6-4364-B623-79520D6E6588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Rechteck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hteck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hteck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034EB7EF-8D8E-478B-95CF-C0695283A844}" type="slidenum">
              <a:rPr lang="de-DE" smtClean="0"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9192-F9A6-4364-B623-79520D6E6588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EB7EF-8D8E-478B-95CF-C0695283A844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9192-F9A6-4364-B623-79520D6E6588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EB7EF-8D8E-478B-95CF-C0695283A844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9192-F9A6-4364-B623-79520D6E6588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EB7EF-8D8E-478B-95CF-C0695283A84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9192-F9A6-4364-B623-79520D6E6588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EB7EF-8D8E-478B-95CF-C0695283A84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9" name="Abgerundetes Rechteck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9192-F9A6-4364-B623-79520D6E6588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EB7EF-8D8E-478B-95CF-C0695283A844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9192-F9A6-4364-B623-79520D6E6588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034EB7EF-8D8E-478B-95CF-C0695283A844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Rechteck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hteck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Rechteck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/>
              <a:t>Bild durch Klicken auf Symbol hinzufügen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9192-F9A6-4364-B623-79520D6E6588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EB7EF-8D8E-478B-95CF-C0695283A84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9192-F9A6-4364-B623-79520D6E6588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EB7EF-8D8E-478B-95CF-C0695283A844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8" name="Abgerundetes Rechteck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de-DE"/>
              <a:t>Textmasterformat bearbeiten</a:t>
            </a:r>
          </a:p>
          <a:p>
            <a:pPr lvl="1" eaLnBrk="1" latinLnBrk="0" hangingPunct="1"/>
            <a:r>
              <a:rPr kumimoji="0" lang="de-DE"/>
              <a:t>Zweite Ebene</a:t>
            </a:r>
          </a:p>
          <a:p>
            <a:pPr lvl="2" eaLnBrk="1" latinLnBrk="0" hangingPunct="1"/>
            <a:r>
              <a:rPr kumimoji="0" lang="de-DE"/>
              <a:t>Dritte Ebene</a:t>
            </a:r>
          </a:p>
          <a:p>
            <a:pPr lvl="3" eaLnBrk="1" latinLnBrk="0" hangingPunct="1"/>
            <a:r>
              <a:rPr kumimoji="0" lang="de-DE"/>
              <a:t>Vierte Ebene</a:t>
            </a:r>
          </a:p>
          <a:p>
            <a:pPr lvl="4" eaLnBrk="1" latinLnBrk="0" hangingPunct="1"/>
            <a:r>
              <a:rPr kumimoji="0" lang="de-DE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82F9192-F9A6-4364-B623-79520D6E6588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34EB7EF-8D8E-478B-95CF-C0695283A844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spreadsheets/d/12Pw0iMV6StA5NARO0eX3RlRQ9LourfH_/edit#gid=1630969918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783632" y="3212976"/>
            <a:ext cx="6400800" cy="2460848"/>
          </a:xfrm>
        </p:spPr>
        <p:txBody>
          <a:bodyPr>
            <a:noAutofit/>
          </a:bodyPr>
          <a:lstStyle/>
          <a:p>
            <a:r>
              <a:rPr lang="en-US" sz="2400" b="1" dirty="0"/>
              <a:t>Introduction to Data Analysis</a:t>
            </a:r>
            <a:endParaRPr lang="en-US" sz="2400" dirty="0"/>
          </a:p>
          <a:p>
            <a:r>
              <a:rPr lang="en-US" sz="2400" dirty="0"/>
              <a:t>Wolfgang Kiessling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Computers in the Geosciences</a:t>
            </a:r>
          </a:p>
        </p:txBody>
      </p:sp>
    </p:spTree>
    <p:extLst>
      <p:ext uri="{BB962C8B-B14F-4D97-AF65-F5344CB8AC3E}">
        <p14:creationId xmlns:p14="http://schemas.microsoft.com/office/powerpoint/2010/main" val="1916344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>
          <a:xfrm>
            <a:off x="1981200" y="122239"/>
            <a:ext cx="7543800" cy="1146175"/>
          </a:xfrm>
        </p:spPr>
        <p:txBody>
          <a:bodyPr>
            <a:normAutofit/>
          </a:bodyPr>
          <a:lstStyle/>
          <a:p>
            <a:r>
              <a:rPr lang="en-US" altLang="en-US" dirty="0"/>
              <a:t>Data in the geosciences</a:t>
            </a:r>
          </a:p>
        </p:txBody>
      </p:sp>
      <p:sp>
        <p:nvSpPr>
          <p:cNvPr id="10243" name="Inhaltsplatzhalter 2"/>
          <p:cNvSpPr>
            <a:spLocks noGrp="1"/>
          </p:cNvSpPr>
          <p:nvPr>
            <p:ph sz="quarter" idx="1"/>
          </p:nvPr>
        </p:nvSpPr>
        <p:spPr>
          <a:xfrm>
            <a:off x="983432" y="1447800"/>
            <a:ext cx="10598968" cy="4572000"/>
          </a:xfrm>
        </p:spPr>
        <p:txBody>
          <a:bodyPr/>
          <a:lstStyle/>
          <a:p>
            <a:r>
              <a:rPr lang="en-US" altLang="en-US" dirty="0"/>
              <a:t>Geologists and paleontologists depend on observations with a great degree of uncertainty</a:t>
            </a:r>
          </a:p>
          <a:p>
            <a:r>
              <a:rPr lang="en-US" altLang="en-US" dirty="0"/>
              <a:t>Statistics important to get a hand on the degree of uncertainty and to separate noise from signal</a:t>
            </a:r>
          </a:p>
          <a:p>
            <a:r>
              <a:rPr lang="en-US" altLang="en-US" dirty="0"/>
              <a:t>Usually a </a:t>
            </a:r>
            <a:r>
              <a:rPr lang="en-US" altLang="en-US" b="1" dirty="0"/>
              <a:t>hypothesis is tested </a:t>
            </a:r>
            <a:r>
              <a:rPr lang="en-US" altLang="en-US" dirty="0"/>
              <a:t>but data analysis can also be </a:t>
            </a:r>
            <a:r>
              <a:rPr lang="en-US" altLang="en-US" b="1" dirty="0"/>
              <a:t>exploratory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Data are diverse and increasingly large: </a:t>
            </a:r>
            <a:r>
              <a:rPr lang="en-US" altLang="en-US" b="1" dirty="0"/>
              <a:t>Big Data</a:t>
            </a:r>
          </a:p>
          <a:p>
            <a:pPr marL="0" indent="0">
              <a:buNone/>
            </a:pPr>
            <a:endParaRPr lang="en-US" altLang="en-US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D5A0934-19B2-400B-8CDF-DA5706C9F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76" y="4184950"/>
            <a:ext cx="5904656" cy="255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04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questions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623392" y="1556792"/>
            <a:ext cx="7920880" cy="4572000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Sample X is dominated by non-microbial micrite, followed by bioclasts and microbialite</a:t>
            </a:r>
          </a:p>
          <a:p>
            <a:pPr lvl="2"/>
            <a:r>
              <a:rPr lang="en-US" dirty="0"/>
              <a:t>What are the values and their errors?</a:t>
            </a:r>
          </a:p>
          <a:p>
            <a:pPr lvl="1"/>
            <a:r>
              <a:rPr lang="en-US" dirty="0"/>
              <a:t>Olivine is more common in sample X than in sample Y</a:t>
            </a:r>
          </a:p>
          <a:p>
            <a:pPr lvl="1"/>
            <a:r>
              <a:rPr lang="en-US" dirty="0"/>
              <a:t>Fossils before an event are larger than after the event</a:t>
            </a:r>
          </a:p>
          <a:p>
            <a:pPr lvl="2"/>
            <a:r>
              <a:rPr lang="en-US" dirty="0"/>
              <a:t>By how much and does this mean anything?</a:t>
            </a:r>
          </a:p>
          <a:p>
            <a:pPr lvl="1"/>
            <a:r>
              <a:rPr lang="en-US" dirty="0"/>
              <a:t>There are different fossil assemblages in each facies</a:t>
            </a:r>
          </a:p>
          <a:p>
            <a:pPr lvl="2"/>
            <a:r>
              <a:rPr lang="en-US" dirty="0"/>
              <a:t>What means different? Are there some communities less distinct than others?</a:t>
            </a:r>
          </a:p>
          <a:p>
            <a:pPr lvl="1"/>
            <a:r>
              <a:rPr lang="en-US" dirty="0"/>
              <a:t>Climate change governs the fate of reefal ecosystems</a:t>
            </a:r>
          </a:p>
          <a:p>
            <a:pPr lvl="2"/>
            <a:r>
              <a:rPr lang="en-US" dirty="0"/>
              <a:t>Now this is tricky. Hypothesis needs to be dissected into testable hypotheses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16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22239"/>
            <a:ext cx="7543800" cy="1146175"/>
          </a:xfrm>
        </p:spPr>
        <p:txBody>
          <a:bodyPr>
            <a:normAutofit/>
          </a:bodyPr>
          <a:lstStyle/>
          <a:p>
            <a:r>
              <a:rPr lang="en-US" altLang="en-US"/>
              <a:t>Hypothesis Testing with Statistics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27448" y="1628800"/>
            <a:ext cx="10363200" cy="457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You can never proof, only disproof a statistical (scientific) hypothesis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Null-hypothesis 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Randomness prevails, no significant pattern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Example: Corals in outcrop A are as common as in outcrop B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Alternative Hypothesis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Distinct pattern, must be clearly specified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Example: Corals in outcrop A are more common than in outcrop B (one-sided test), OR coral abundance is significantly different between outcrops A and B (two-sided test)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Multiple alternative hypotheses are often possible</a:t>
            </a:r>
          </a:p>
          <a:p>
            <a:pPr lvl="1">
              <a:lnSpc>
                <a:spcPct val="90000"/>
              </a:lnSpc>
            </a:pPr>
            <a:r>
              <a:rPr lang="en-US" altLang="de-DE" sz="2000" dirty="0"/>
              <a:t>If two or more hypothesis have the same explanatory power for an observation, we accept the simpler one until we can reject it (Ockham‘s Razor)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80758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>
          <a:xfrm>
            <a:off x="1981200" y="122239"/>
            <a:ext cx="7543800" cy="1146175"/>
          </a:xfrm>
        </p:spPr>
        <p:txBody>
          <a:bodyPr/>
          <a:lstStyle/>
          <a:p>
            <a:r>
              <a:rPr lang="en-US" altLang="en-US"/>
              <a:t>Statistics for Hypothesis Testing</a:t>
            </a:r>
          </a:p>
        </p:txBody>
      </p:sp>
      <p:sp>
        <p:nvSpPr>
          <p:cNvPr id="11267" name="Inhaltsplatzhalter 2"/>
          <p:cNvSpPr>
            <a:spLocks noGrp="1"/>
          </p:cNvSpPr>
          <p:nvPr>
            <p:ph idx="1"/>
          </p:nvPr>
        </p:nvSpPr>
        <p:spPr>
          <a:xfrm>
            <a:off x="1055440" y="1484784"/>
            <a:ext cx="10363200" cy="4572000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Aim: Reject a null hypothesis with reasonable confidence (reasonable usually means 95% confidence)</a:t>
            </a:r>
          </a:p>
          <a:p>
            <a:pPr lvl="1"/>
            <a:r>
              <a:rPr lang="en-US" altLang="en-US" sz="2200" dirty="0"/>
              <a:t>p-values are important: Probability that the null hypothesis is true (thus the smaller the better)</a:t>
            </a:r>
          </a:p>
          <a:p>
            <a:pPr lvl="1"/>
            <a:r>
              <a:rPr lang="en-US" altLang="en-US" sz="2200" dirty="0"/>
              <a:t>Convention</a:t>
            </a:r>
          </a:p>
          <a:p>
            <a:pPr lvl="2"/>
            <a:r>
              <a:rPr lang="en-US" sz="1800" dirty="0"/>
              <a:t>p ≤ 0.1 (marginally significant, rarely used)</a:t>
            </a:r>
          </a:p>
          <a:p>
            <a:pPr lvl="2"/>
            <a:r>
              <a:rPr lang="en-US" sz="1800" dirty="0"/>
              <a:t>p  ≤ 0.05 (significant, the current gold standard)</a:t>
            </a:r>
          </a:p>
          <a:p>
            <a:pPr lvl="2"/>
            <a:r>
              <a:rPr lang="en-US" sz="1800" dirty="0"/>
              <a:t>p ≤ 0.01 (highly significant, soon to be established as standard)</a:t>
            </a:r>
            <a:r>
              <a:rPr lang="en-US" altLang="en-US" sz="1800" dirty="0"/>
              <a:t> </a:t>
            </a:r>
          </a:p>
          <a:p>
            <a:pPr lvl="1"/>
            <a:r>
              <a:rPr lang="en-US" altLang="en-US" sz="2200" dirty="0"/>
              <a:t>Increasingly, p-values are replaced with confidence intervals</a:t>
            </a:r>
          </a:p>
          <a:p>
            <a:r>
              <a:rPr lang="en-US" altLang="en-US" sz="2400" dirty="0"/>
              <a:t>Errors of statistical tests</a:t>
            </a:r>
          </a:p>
          <a:p>
            <a:pPr lvl="1"/>
            <a:r>
              <a:rPr lang="en-US" altLang="en-US" sz="2000" dirty="0"/>
              <a:t>Type I error: The incorrect rejection of a true null hypothesis. False positive. Detect an effect that is not present</a:t>
            </a:r>
          </a:p>
          <a:p>
            <a:pPr lvl="1"/>
            <a:r>
              <a:rPr lang="en-US" altLang="en-US" sz="2000" dirty="0"/>
              <a:t>Type II error: The incorrect acceptance of a false null hypothesis. False negative. Fail to detect an existing effect</a:t>
            </a:r>
          </a:p>
        </p:txBody>
      </p:sp>
    </p:spTree>
    <p:extLst>
      <p:ext uri="{BB962C8B-B14F-4D97-AF65-F5344CB8AC3E}">
        <p14:creationId xmlns:p14="http://schemas.microsoft.com/office/powerpoint/2010/main" val="285121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22239"/>
            <a:ext cx="7543800" cy="1146175"/>
          </a:xfrm>
        </p:spPr>
        <p:txBody>
          <a:bodyPr/>
          <a:lstStyle/>
          <a:p>
            <a:pPr eaLnBrk="1" hangingPunct="1"/>
            <a:r>
              <a:rPr lang="en-US" altLang="de-DE"/>
              <a:t>Ockham‘s Razor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9416" y="1628800"/>
            <a:ext cx="7344594" cy="441166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de-DE" sz="2400" dirty="0"/>
              <a:t>William of Ockham: </a:t>
            </a:r>
            <a:r>
              <a:rPr lang="en-US" altLang="de-DE" sz="2400" dirty="0" err="1"/>
              <a:t>Franziscan</a:t>
            </a:r>
            <a:r>
              <a:rPr lang="en-US" altLang="de-DE" sz="2400" dirty="0"/>
              <a:t> Monk (1285–1349)</a:t>
            </a:r>
          </a:p>
          <a:p>
            <a:pPr eaLnBrk="1" hangingPunct="1"/>
            <a:r>
              <a:rPr lang="en-US" altLang="de-DE" sz="2400" dirty="0"/>
              <a:t>The Law of Parsimony</a:t>
            </a:r>
          </a:p>
          <a:p>
            <a:pPr lvl="1" eaLnBrk="1" hangingPunct="1"/>
            <a:r>
              <a:rPr lang="en-US" altLang="de-DE" sz="2000" b="1" dirty="0"/>
              <a:t>All things being equal, the simplest solution tends to be the best one</a:t>
            </a:r>
            <a:r>
              <a:rPr lang="en-US" altLang="de-DE" sz="2000" dirty="0"/>
              <a:t> </a:t>
            </a:r>
          </a:p>
          <a:p>
            <a:r>
              <a:rPr lang="en-US" altLang="en-US" sz="2400" dirty="0"/>
              <a:t>Prefer the simplest explanation if several explanations are possible for a phenomenon</a:t>
            </a:r>
          </a:p>
          <a:p>
            <a:r>
              <a:rPr lang="en-US" altLang="en-US" sz="2400" dirty="0"/>
              <a:t>A theory is simple if it contains as few variables and hypotheses as possible, and if the individual hypotheses are logically connected and explain the phenomenon logically</a:t>
            </a:r>
          </a:p>
          <a:p>
            <a:r>
              <a:rPr lang="en-US" altLang="en-US" sz="2400" dirty="0"/>
              <a:t>In modern statistics this law is implemented by Akaike’s Information Criterion (AIC)</a:t>
            </a:r>
          </a:p>
          <a:p>
            <a:pPr lvl="1"/>
            <a:r>
              <a:rPr lang="en-US" altLang="de-DE" sz="2000" dirty="0"/>
              <a:t>Finding the balance between a model’s complexity and performance</a:t>
            </a:r>
          </a:p>
        </p:txBody>
      </p:sp>
      <p:pic>
        <p:nvPicPr>
          <p:cNvPr id="15364" name="Picture 4" descr="Occ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544" y="260647"/>
            <a:ext cx="2241048" cy="3125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827B30D-0FB8-4DF7-AB38-27DF16A82C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344" y="3459695"/>
            <a:ext cx="2232248" cy="30179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raw material we collect in all our scientific life</a:t>
            </a:r>
          </a:p>
          <a:p>
            <a:r>
              <a:rPr lang="en-US" dirty="0"/>
              <a:t>Aim is to retrieve information and </a:t>
            </a:r>
            <a:r>
              <a:rPr lang="en-US" b="1" dirty="0"/>
              <a:t>knowledge</a:t>
            </a:r>
            <a:r>
              <a:rPr lang="en-US" dirty="0"/>
              <a:t> from data</a:t>
            </a:r>
          </a:p>
          <a:p>
            <a:pPr lvl="1"/>
            <a:r>
              <a:rPr lang="de-DE" altLang="de-DE" dirty="0" err="1"/>
              <a:t>Oceans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</a:t>
            </a:r>
            <a:r>
              <a:rPr lang="de-DE" altLang="de-DE" dirty="0" err="1"/>
              <a:t>data</a:t>
            </a:r>
            <a:endParaRPr lang="de-DE" altLang="de-DE" dirty="0"/>
          </a:p>
          <a:p>
            <a:pPr lvl="1"/>
            <a:r>
              <a:rPr lang="de-DE" altLang="de-DE" dirty="0"/>
              <a:t>Rivers </a:t>
            </a:r>
            <a:r>
              <a:rPr lang="de-DE" altLang="de-DE" dirty="0" err="1"/>
              <a:t>of</a:t>
            </a:r>
            <a:r>
              <a:rPr lang="de-DE" altLang="de-DE" dirty="0"/>
              <a:t> </a:t>
            </a:r>
            <a:r>
              <a:rPr lang="de-DE" altLang="de-DE" dirty="0" err="1"/>
              <a:t>information</a:t>
            </a:r>
            <a:endParaRPr lang="de-DE" altLang="de-DE" dirty="0"/>
          </a:p>
          <a:p>
            <a:pPr lvl="1"/>
            <a:r>
              <a:rPr lang="de-DE" altLang="de-DE" dirty="0"/>
              <a:t>Streams </a:t>
            </a:r>
            <a:r>
              <a:rPr lang="de-DE" altLang="de-DE" dirty="0" err="1"/>
              <a:t>of</a:t>
            </a:r>
            <a:r>
              <a:rPr lang="de-DE" altLang="de-DE" dirty="0"/>
              <a:t> </a:t>
            </a:r>
            <a:r>
              <a:rPr lang="de-DE" altLang="de-DE" dirty="0" err="1"/>
              <a:t>knowledge</a:t>
            </a:r>
            <a:endParaRPr lang="de-DE" altLang="de-DE" dirty="0"/>
          </a:p>
          <a:p>
            <a:pPr lvl="1"/>
            <a:r>
              <a:rPr lang="de-DE" altLang="de-DE" dirty="0"/>
              <a:t>Drops </a:t>
            </a:r>
            <a:r>
              <a:rPr lang="de-DE" altLang="de-DE" dirty="0" err="1"/>
              <a:t>of</a:t>
            </a:r>
            <a:r>
              <a:rPr lang="de-DE" altLang="de-DE" dirty="0"/>
              <a:t> </a:t>
            </a:r>
            <a:r>
              <a:rPr lang="de-DE" altLang="de-DE" dirty="0" err="1"/>
              <a:t>understanding</a:t>
            </a:r>
            <a:endParaRPr lang="de-DE" altLang="de-DE" dirty="0"/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368" y="1582231"/>
            <a:ext cx="2505075" cy="188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7741" y="3594212"/>
            <a:ext cx="2485701" cy="1821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279576" y="6309320"/>
            <a:ext cx="20526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de-DE" dirty="0"/>
              <a:t>A.D. Chapman (GBIF)</a:t>
            </a:r>
          </a:p>
        </p:txBody>
      </p:sp>
    </p:spTree>
    <p:extLst>
      <p:ext uri="{BB962C8B-B14F-4D97-AF65-F5344CB8AC3E}">
        <p14:creationId xmlns:p14="http://schemas.microsoft.com/office/powerpoint/2010/main" val="10140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rd.springer.com/article/10.1007%2F978-1-4020-9380-7_1/lookinside/00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1" t="8796" r="15337" b="70343"/>
          <a:stretch/>
        </p:blipFill>
        <p:spPr bwMode="auto">
          <a:xfrm>
            <a:off x="6600056" y="4357901"/>
            <a:ext cx="5199184" cy="222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Basics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055440" y="1844824"/>
            <a:ext cx="67687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All items of something are the universe or population (N)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Usually impossible to collect the whole population thus we draw a sample (n) with n &lt; 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sample should be representative of 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Otherwise it is biased</a:t>
            </a:r>
          </a:p>
          <a:p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88136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Important to distinguish between error and bias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1" y="1951129"/>
            <a:ext cx="8381292" cy="2554119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2711624" y="4778113"/>
            <a:ext cx="1086711" cy="665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Bias</a:t>
            </a:r>
          </a:p>
          <a:p>
            <a:pPr algn="ctr"/>
            <a:r>
              <a:rPr lang="en-US" dirty="0"/>
              <a:t>Inaccurate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5104352" y="4786271"/>
            <a:ext cx="1956244" cy="380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Precise and accurate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8260575" y="4778113"/>
            <a:ext cx="1038138" cy="665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Error</a:t>
            </a:r>
          </a:p>
          <a:p>
            <a:pPr algn="ctr"/>
            <a:r>
              <a:rPr lang="en-US" dirty="0"/>
              <a:t>Imprecise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279576" y="5877272"/>
            <a:ext cx="2330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Systematic error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7752183" y="5877272"/>
            <a:ext cx="2054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Random error</a:t>
            </a:r>
          </a:p>
        </p:txBody>
      </p:sp>
    </p:spTree>
    <p:extLst>
      <p:ext uri="{BB962C8B-B14F-4D97-AF65-F5344CB8AC3E}">
        <p14:creationId xmlns:p14="http://schemas.microsoft.com/office/powerpoint/2010/main" val="2563515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Data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839416" y="1713766"/>
            <a:ext cx="5760640" cy="4572000"/>
          </a:xfrm>
        </p:spPr>
        <p:txBody>
          <a:bodyPr>
            <a:normAutofit/>
          </a:bodyPr>
          <a:lstStyle/>
          <a:p>
            <a:r>
              <a:rPr lang="en-US" dirty="0"/>
              <a:t>Qualitative (nominal)</a:t>
            </a:r>
          </a:p>
          <a:p>
            <a:pPr lvl="1"/>
            <a:r>
              <a:rPr lang="en-US" dirty="0"/>
              <a:t>With or without spine, limestone or sandstone</a:t>
            </a:r>
          </a:p>
          <a:p>
            <a:r>
              <a:rPr lang="en-US" dirty="0"/>
              <a:t>Semi-quantitative (ordinal)</a:t>
            </a:r>
          </a:p>
          <a:p>
            <a:pPr lvl="1"/>
            <a:r>
              <a:rPr lang="en-US" dirty="0"/>
              <a:t>Cold, warm, hot</a:t>
            </a:r>
          </a:p>
          <a:p>
            <a:r>
              <a:rPr lang="en-US" dirty="0"/>
              <a:t>Quantitative (interval)</a:t>
            </a:r>
          </a:p>
          <a:p>
            <a:pPr lvl="1"/>
            <a:r>
              <a:rPr lang="en-US" dirty="0"/>
              <a:t>Degree Celsius</a:t>
            </a:r>
          </a:p>
          <a:p>
            <a:r>
              <a:rPr lang="en-US" dirty="0"/>
              <a:t>Quantitative (ratio)</a:t>
            </a:r>
          </a:p>
          <a:p>
            <a:pPr lvl="1"/>
            <a:r>
              <a:rPr lang="en-US" dirty="0"/>
              <a:t>Degree Kelvin</a:t>
            </a:r>
          </a:p>
          <a:p>
            <a:pPr lvl="1"/>
            <a:endParaRPr lang="en-US" dirty="0"/>
          </a:p>
        </p:txBody>
      </p:sp>
      <p:pic>
        <p:nvPicPr>
          <p:cNvPr id="5" name="Picture 2" descr="http://www.saedsayad.com/images/Data_typ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6" y="668747"/>
            <a:ext cx="4176713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104" y="3417587"/>
            <a:ext cx="4386064" cy="262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83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1219200" y="1772816"/>
            <a:ext cx="10363200" cy="4246984"/>
          </a:xfrm>
        </p:spPr>
        <p:txBody>
          <a:bodyPr/>
          <a:lstStyle/>
          <a:p>
            <a:r>
              <a:rPr lang="en-US" dirty="0"/>
              <a:t>I make the claim (hypothesize) that the male students are taller than the female students</a:t>
            </a:r>
          </a:p>
          <a:p>
            <a:r>
              <a:rPr lang="en-US" dirty="0"/>
              <a:t>What is my null and what my alternative hypothesis?</a:t>
            </a:r>
          </a:p>
          <a:p>
            <a:r>
              <a:rPr lang="en-US" dirty="0"/>
              <a:t>How can you test it?</a:t>
            </a:r>
          </a:p>
          <a:p>
            <a:pPr lvl="1"/>
            <a:r>
              <a:rPr lang="en-US" dirty="0"/>
              <a:t>Comparison of means (if distribution is normal)</a:t>
            </a:r>
          </a:p>
          <a:p>
            <a:pPr lvl="1"/>
            <a:r>
              <a:rPr lang="en-US" dirty="0"/>
              <a:t>Comparison of medians (if it is not)</a:t>
            </a:r>
          </a:p>
        </p:txBody>
      </p:sp>
    </p:spTree>
    <p:extLst>
      <p:ext uri="{BB962C8B-B14F-4D97-AF65-F5344CB8AC3E}">
        <p14:creationId xmlns:p14="http://schemas.microsoft.com/office/powerpoint/2010/main" val="3321131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"/>
          <p:cNvSpPr>
            <a:spLocks noChangeArrowheads="1"/>
          </p:cNvSpPr>
          <p:nvPr/>
        </p:nvSpPr>
        <p:spPr bwMode="auto">
          <a:xfrm>
            <a:off x="1774825" y="5949951"/>
            <a:ext cx="8713788" cy="574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1800"/>
          </a:p>
        </p:txBody>
      </p:sp>
      <p:pic>
        <p:nvPicPr>
          <p:cNvPr id="2150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3433764"/>
            <a:ext cx="3384550" cy="337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3433764"/>
            <a:ext cx="3455988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22239"/>
            <a:ext cx="7543800" cy="1146175"/>
          </a:xfrm>
        </p:spPr>
        <p:txBody>
          <a:bodyPr/>
          <a:lstStyle/>
          <a:p>
            <a:pPr eaLnBrk="1" hangingPunct="1"/>
            <a:r>
              <a:rPr lang="en-US" altLang="de-DE" sz="3500"/>
              <a:t>Distributions</a:t>
            </a:r>
          </a:p>
        </p:txBody>
      </p:sp>
      <p:sp>
        <p:nvSpPr>
          <p:cNvPr id="21510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de-DE" sz="2400" dirty="0"/>
              <a:t>Numerical data can have very different distributions</a:t>
            </a:r>
          </a:p>
          <a:p>
            <a:pPr eaLnBrk="1" hangingPunct="1"/>
            <a:r>
              <a:rPr lang="en-US" altLang="de-DE" sz="2400" dirty="0"/>
              <a:t>Parametric statistics assume normal distribution of data (Gaussian curve)</a:t>
            </a:r>
          </a:p>
          <a:p>
            <a:pPr eaLnBrk="1" hangingPunct="1"/>
            <a:r>
              <a:rPr lang="en-US" altLang="de-DE" sz="2400" dirty="0"/>
              <a:t>Non-parametric statistics in all other cases</a:t>
            </a:r>
          </a:p>
        </p:txBody>
      </p:sp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6" y="3475038"/>
            <a:ext cx="3387725" cy="338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12" name="Text Box 11"/>
          <p:cNvSpPr txBox="1">
            <a:spLocks noChangeArrowheads="1"/>
          </p:cNvSpPr>
          <p:nvPr/>
        </p:nvSpPr>
        <p:spPr bwMode="auto">
          <a:xfrm>
            <a:off x="2474913" y="3544888"/>
            <a:ext cx="838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/>
              <a:t>Normal</a:t>
            </a:r>
          </a:p>
        </p:txBody>
      </p:sp>
      <p:sp>
        <p:nvSpPr>
          <p:cNvPr id="21513" name="Text Box 12"/>
          <p:cNvSpPr txBox="1">
            <a:spLocks noChangeArrowheads="1"/>
          </p:cNvSpPr>
          <p:nvPr/>
        </p:nvSpPr>
        <p:spPr bwMode="auto">
          <a:xfrm>
            <a:off x="5159375" y="3544888"/>
            <a:ext cx="1244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/>
              <a:t>Log-Normal</a:t>
            </a:r>
          </a:p>
        </p:txBody>
      </p:sp>
      <p:sp>
        <p:nvSpPr>
          <p:cNvPr id="21514" name="Text Box 13"/>
          <p:cNvSpPr txBox="1">
            <a:spLocks noChangeArrowheads="1"/>
          </p:cNvSpPr>
          <p:nvPr/>
        </p:nvSpPr>
        <p:spPr bwMode="auto">
          <a:xfrm>
            <a:off x="7967663" y="3544888"/>
            <a:ext cx="1720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/>
              <a:t>Geometric series</a:t>
            </a:r>
          </a:p>
        </p:txBody>
      </p:sp>
    </p:spTree>
    <p:extLst>
      <p:ext uri="{BB962C8B-B14F-4D97-AF65-F5344CB8AC3E}">
        <p14:creationId xmlns:p14="http://schemas.microsoft.com/office/powerpoint/2010/main" val="1307342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/>
          <p:cNvSpPr>
            <a:spLocks noGrp="1"/>
          </p:cNvSpPr>
          <p:nvPr>
            <p:ph type="title"/>
          </p:nvPr>
        </p:nvSpPr>
        <p:spPr>
          <a:xfrm>
            <a:off x="1981200" y="122239"/>
            <a:ext cx="7543800" cy="1146175"/>
          </a:xfrm>
        </p:spPr>
        <p:txBody>
          <a:bodyPr/>
          <a:lstStyle/>
          <a:p>
            <a:r>
              <a:rPr lang="en-US" altLang="de-DE"/>
              <a:t>Why Worry About Distributions?</a:t>
            </a:r>
          </a:p>
        </p:txBody>
      </p:sp>
      <p:sp>
        <p:nvSpPr>
          <p:cNvPr id="25603" name="Inhaltsplatzhalter 2"/>
          <p:cNvSpPr>
            <a:spLocks noGrp="1"/>
          </p:cNvSpPr>
          <p:nvPr>
            <p:ph sz="quarter" idx="1"/>
          </p:nvPr>
        </p:nvSpPr>
        <p:spPr>
          <a:xfrm>
            <a:off x="1199456" y="1700808"/>
            <a:ext cx="10363200" cy="4572000"/>
          </a:xfrm>
        </p:spPr>
        <p:txBody>
          <a:bodyPr>
            <a:normAutofit/>
          </a:bodyPr>
          <a:lstStyle/>
          <a:p>
            <a:r>
              <a:rPr lang="en-US" altLang="de-DE" sz="2800" dirty="0"/>
              <a:t>Distributions are important descriptors of your data</a:t>
            </a:r>
          </a:p>
          <a:p>
            <a:r>
              <a:rPr lang="en-US" altLang="de-DE" sz="2800" dirty="0"/>
              <a:t>Distributions are extremely relevant for hypothesis testing</a:t>
            </a:r>
          </a:p>
          <a:p>
            <a:pPr lvl="1"/>
            <a:r>
              <a:rPr lang="en-US" altLang="de-DE" dirty="0"/>
              <a:t>Normal distributions: Parametric tests</a:t>
            </a:r>
          </a:p>
          <a:p>
            <a:pPr lvl="2"/>
            <a:r>
              <a:rPr lang="en-US" altLang="de-DE" dirty="0"/>
              <a:t>Classical statistics: actual values in focus</a:t>
            </a:r>
          </a:p>
          <a:p>
            <a:pPr lvl="1"/>
            <a:r>
              <a:rPr lang="en-US" altLang="de-DE" dirty="0"/>
              <a:t>Non-normal distributions: Non-parametric tests</a:t>
            </a:r>
          </a:p>
          <a:p>
            <a:pPr lvl="2"/>
            <a:r>
              <a:rPr lang="en-US" altLang="de-DE" dirty="0"/>
              <a:t>Statistics based on rank-orders</a:t>
            </a:r>
          </a:p>
          <a:p>
            <a:r>
              <a:rPr lang="en-US" altLang="de-DE" sz="2800" dirty="0"/>
              <a:t>Parametric solutions are often preferable because</a:t>
            </a:r>
          </a:p>
          <a:p>
            <a:pPr lvl="1"/>
            <a:r>
              <a:rPr lang="en-US" altLang="de-DE" dirty="0"/>
              <a:t>There is a richer suite of methods</a:t>
            </a:r>
          </a:p>
          <a:p>
            <a:pPr lvl="1"/>
            <a:r>
              <a:rPr lang="en-US" altLang="de-DE" dirty="0"/>
              <a:t>Parametrization is often the point (e.g. what is the biotic effect of 1°C of warming?)</a:t>
            </a:r>
          </a:p>
          <a:p>
            <a:pPr lvl="1"/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623452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Univariate and bivariate statistics</a:t>
            </a:r>
            <a:br>
              <a:rPr lang="en-US" dirty="0"/>
            </a:br>
            <a:r>
              <a:rPr lang="en-US" sz="3600" dirty="0"/>
              <a:t>Create a table of sizes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Add your sizes and gender to the </a:t>
            </a:r>
            <a:r>
              <a:rPr lang="en-US" dirty="0" err="1"/>
              <a:t>Sizes.xlxs</a:t>
            </a:r>
            <a:r>
              <a:rPr lang="en-US" dirty="0"/>
              <a:t> on Google Drive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821654"/>
              </p:ext>
            </p:extLst>
          </p:nvPr>
        </p:nvGraphicFramePr>
        <p:xfrm>
          <a:off x="3886200" y="2492897"/>
          <a:ext cx="2438400" cy="2004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80439701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137650614"/>
                    </a:ext>
                  </a:extLst>
                </a:gridCol>
              </a:tblGrid>
              <a:tr h="149736">
                <a:tc>
                  <a:txBody>
                    <a:bodyPr/>
                    <a:lstStyle/>
                    <a:p>
                      <a:r>
                        <a:rPr lang="en-US" dirty="0"/>
                        <a:t>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gender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493013"/>
                  </a:ext>
                </a:extLst>
              </a:tr>
              <a:tr h="296760">
                <a:tc>
                  <a:txBody>
                    <a:bodyPr/>
                    <a:lstStyle/>
                    <a:p>
                      <a:r>
                        <a:rPr lang="en-US" dirty="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345802"/>
                  </a:ext>
                </a:extLst>
              </a:tr>
              <a:tr h="296760"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715257"/>
                  </a:ext>
                </a:extLst>
              </a:tr>
              <a:tr h="296760"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086835"/>
                  </a:ext>
                </a:extLst>
              </a:tr>
              <a:tr h="541153"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774815"/>
                  </a:ext>
                </a:extLst>
              </a:tr>
            </a:tbl>
          </a:graphicData>
        </a:graphic>
      </p:graphicFrame>
      <p:sp>
        <p:nvSpPr>
          <p:cNvPr id="5" name="Rechteck 4"/>
          <p:cNvSpPr/>
          <p:nvPr/>
        </p:nvSpPr>
        <p:spPr>
          <a:xfrm>
            <a:off x="2573351" y="4653137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https://docs.google.com/spreadsheets/d/12Pw0iMV6StA5NARO0eX3RlRQ9LourfH_/edit#gid=1630969918</a:t>
            </a:r>
            <a:r>
              <a:rPr lang="en-US" dirty="0"/>
              <a:t> 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2423592" y="5589240"/>
            <a:ext cx="58837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Download as csv to your data folder and open the file in 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You need to rename the file to “sizes.csv”</a:t>
            </a:r>
          </a:p>
        </p:txBody>
      </p:sp>
    </p:spTree>
    <p:extLst>
      <p:ext uri="{BB962C8B-B14F-4D97-AF65-F5344CB8AC3E}">
        <p14:creationId xmlns:p14="http://schemas.microsoft.com/office/powerpoint/2010/main" val="1176238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 of means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1219200" y="1700808"/>
            <a:ext cx="10363200" cy="4572000"/>
          </a:xfrm>
        </p:spPr>
        <p:txBody>
          <a:bodyPr/>
          <a:lstStyle/>
          <a:p>
            <a:r>
              <a:rPr lang="en-US" dirty="0"/>
              <a:t>The Student T test</a:t>
            </a:r>
          </a:p>
          <a:p>
            <a:r>
              <a:rPr lang="en-US" dirty="0"/>
              <a:t>One-sample test</a:t>
            </a:r>
          </a:p>
          <a:p>
            <a:pPr lvl="1"/>
            <a:r>
              <a:rPr lang="en-US" dirty="0"/>
              <a:t>Is the mean of a population different from a specified null?</a:t>
            </a:r>
          </a:p>
          <a:p>
            <a:r>
              <a:rPr lang="en-US" dirty="0"/>
              <a:t>Two-sample test</a:t>
            </a:r>
          </a:p>
          <a:p>
            <a:pPr lvl="1"/>
            <a:r>
              <a:rPr lang="en-US" dirty="0"/>
              <a:t>Are the means of two populations different?</a:t>
            </a:r>
          </a:p>
          <a:p>
            <a:pPr lvl="1"/>
            <a:r>
              <a:rPr lang="en-US" dirty="0"/>
              <a:t>Paired versus unpaired</a:t>
            </a:r>
          </a:p>
          <a:p>
            <a:r>
              <a:rPr lang="en-US" dirty="0"/>
              <a:t>Conduct an unpaired two-sample T test in R using the size data</a:t>
            </a:r>
          </a:p>
        </p:txBody>
      </p:sp>
    </p:spTree>
    <p:extLst>
      <p:ext uri="{BB962C8B-B14F-4D97-AF65-F5344CB8AC3E}">
        <p14:creationId xmlns:p14="http://schemas.microsoft.com/office/powerpoint/2010/main" val="1608923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Syntax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2711624" y="1556792"/>
            <a:ext cx="7772400" cy="4572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library(</a:t>
            </a:r>
            <a:r>
              <a:rPr lang="en-US" dirty="0" err="1"/>
              <a:t>readxl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size &lt;- </a:t>
            </a:r>
            <a:r>
              <a:rPr lang="en-US" dirty="0" err="1"/>
              <a:t>read_excel</a:t>
            </a:r>
            <a:r>
              <a:rPr lang="en-US" dirty="0"/>
              <a:t>("Sizes.xlsx", 1)</a:t>
            </a:r>
          </a:p>
          <a:p>
            <a:pPr marL="0" indent="0">
              <a:buNone/>
            </a:pPr>
            <a:r>
              <a:rPr lang="en-US" dirty="0"/>
              <a:t>m &lt;- </a:t>
            </a:r>
            <a:r>
              <a:rPr lang="en-US" dirty="0" err="1"/>
              <a:t>size$size</a:t>
            </a:r>
            <a:r>
              <a:rPr lang="en-US" dirty="0"/>
              <a:t>[</a:t>
            </a:r>
            <a:r>
              <a:rPr lang="en-US" dirty="0" err="1"/>
              <a:t>size$gender</a:t>
            </a:r>
            <a:r>
              <a:rPr lang="en-US" dirty="0"/>
              <a:t>=="male"]</a:t>
            </a:r>
          </a:p>
          <a:p>
            <a:pPr marL="0" indent="0">
              <a:buNone/>
            </a:pPr>
            <a:r>
              <a:rPr lang="en-US" dirty="0"/>
              <a:t>f &lt;- </a:t>
            </a:r>
            <a:r>
              <a:rPr lang="en-US" dirty="0" err="1"/>
              <a:t>size$size</a:t>
            </a:r>
            <a:r>
              <a:rPr lang="en-US" dirty="0"/>
              <a:t>[</a:t>
            </a:r>
            <a:r>
              <a:rPr lang="en-US" dirty="0" err="1"/>
              <a:t>size$gender</a:t>
            </a:r>
            <a:r>
              <a:rPr lang="en-US" dirty="0"/>
              <a:t>=="female"]</a:t>
            </a:r>
          </a:p>
          <a:p>
            <a:r>
              <a:rPr lang="en-US" dirty="0"/>
              <a:t>Parametric</a:t>
            </a:r>
          </a:p>
          <a:p>
            <a:pPr marL="0" indent="0">
              <a:buNone/>
            </a:pPr>
            <a:r>
              <a:rPr lang="en-US" dirty="0" err="1"/>
              <a:t>t.test</a:t>
            </a:r>
            <a:r>
              <a:rPr lang="en-US" dirty="0"/>
              <a:t>(m, f)</a:t>
            </a:r>
          </a:p>
          <a:p>
            <a:pPr marL="0" indent="0">
              <a:buNone/>
            </a:pPr>
            <a:r>
              <a:rPr lang="en-US" dirty="0" err="1"/>
              <a:t>t.test</a:t>
            </a:r>
            <a:r>
              <a:rPr lang="en-US" dirty="0"/>
              <a:t>(m, f, alternative="greater")</a:t>
            </a:r>
          </a:p>
          <a:p>
            <a:r>
              <a:rPr lang="en-US" dirty="0"/>
              <a:t>Non-parametric</a:t>
            </a:r>
          </a:p>
          <a:p>
            <a:pPr marL="0" indent="0">
              <a:buNone/>
            </a:pPr>
            <a:r>
              <a:rPr lang="en-US" dirty="0" err="1"/>
              <a:t>wilcox.test</a:t>
            </a:r>
            <a:r>
              <a:rPr lang="en-US" dirty="0"/>
              <a:t>(m, f)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997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with sample size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It is usually impossible to get significant patterns in small samples (small n)</a:t>
            </a:r>
          </a:p>
          <a:p>
            <a:pPr lvl="1"/>
            <a:r>
              <a:rPr lang="en-US" dirty="0"/>
              <a:t>Problems to detect whether a pattern exists</a:t>
            </a:r>
          </a:p>
          <a:p>
            <a:r>
              <a:rPr lang="en-US" dirty="0"/>
              <a:t>It is easy to get significant patterns in really large samples, but what to they mean?</a:t>
            </a:r>
          </a:p>
          <a:p>
            <a:pPr lvl="1"/>
            <a:r>
              <a:rPr lang="en-US" dirty="0"/>
              <a:t>Focus on effect size when samples are really large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763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Assess the effect of sample and effect sizes on p-values</a:t>
            </a:r>
          </a:p>
          <a:p>
            <a:r>
              <a:rPr lang="en-US" dirty="0"/>
              <a:t>Take advantage of R’s random number generator</a:t>
            </a:r>
          </a:p>
          <a:p>
            <a:pPr lvl="1"/>
            <a:r>
              <a:rPr lang="en-US" dirty="0"/>
              <a:t> s1 &lt;- </a:t>
            </a:r>
            <a:r>
              <a:rPr lang="en-US" dirty="0" err="1"/>
              <a:t>rnorm</a:t>
            </a:r>
            <a:r>
              <a:rPr lang="en-US" dirty="0"/>
              <a:t>(100, 177)</a:t>
            </a:r>
          </a:p>
          <a:p>
            <a:pPr lvl="1"/>
            <a:r>
              <a:rPr lang="en-US" dirty="0"/>
              <a:t> s2 &lt;- </a:t>
            </a:r>
            <a:r>
              <a:rPr lang="en-US" dirty="0" err="1"/>
              <a:t>rnorm</a:t>
            </a:r>
            <a:r>
              <a:rPr lang="en-US" dirty="0"/>
              <a:t>(100, 178)</a:t>
            </a:r>
          </a:p>
          <a:p>
            <a:pPr lvl="1"/>
            <a:r>
              <a:rPr lang="en-US" dirty="0"/>
              <a:t> </a:t>
            </a:r>
            <a:r>
              <a:rPr lang="en-US" dirty="0" err="1"/>
              <a:t>t.test</a:t>
            </a:r>
            <a:r>
              <a:rPr lang="en-US" dirty="0"/>
              <a:t>(s1, s2)</a:t>
            </a:r>
          </a:p>
          <a:p>
            <a:pPr lvl="1"/>
            <a:r>
              <a:rPr lang="en-US" dirty="0"/>
              <a:t> s1 &lt;- </a:t>
            </a:r>
            <a:r>
              <a:rPr lang="en-US" dirty="0" err="1"/>
              <a:t>rnorm</a:t>
            </a:r>
            <a:r>
              <a:rPr lang="en-US" dirty="0"/>
              <a:t>(10, 177)</a:t>
            </a:r>
          </a:p>
          <a:p>
            <a:pPr lvl="1"/>
            <a:r>
              <a:rPr lang="en-US" dirty="0"/>
              <a:t> s2 &lt;- </a:t>
            </a:r>
            <a:r>
              <a:rPr lang="en-US" dirty="0" err="1"/>
              <a:t>rnorm</a:t>
            </a:r>
            <a:r>
              <a:rPr lang="en-US" dirty="0"/>
              <a:t>(10, 178)</a:t>
            </a:r>
          </a:p>
          <a:p>
            <a:pPr lvl="1"/>
            <a:r>
              <a:rPr lang="en-US" dirty="0"/>
              <a:t> </a:t>
            </a:r>
            <a:r>
              <a:rPr lang="en-US" dirty="0" err="1"/>
              <a:t>t.test</a:t>
            </a:r>
            <a:r>
              <a:rPr lang="en-US" dirty="0"/>
              <a:t>(s1, s2)  </a:t>
            </a:r>
          </a:p>
          <a:p>
            <a:r>
              <a:rPr lang="en-US" b="1" dirty="0"/>
              <a:t>Write a loop to see at which sample size a significant effect can be detected</a:t>
            </a:r>
          </a:p>
          <a:p>
            <a:pPr lvl="1"/>
            <a:r>
              <a:rPr lang="en-US" dirty="0"/>
              <a:t>Sample size as variable</a:t>
            </a:r>
          </a:p>
          <a:p>
            <a:pPr lvl="1"/>
            <a:r>
              <a:rPr lang="en-US" dirty="0"/>
              <a:t>Container for p-values</a:t>
            </a:r>
          </a:p>
        </p:txBody>
      </p:sp>
    </p:spTree>
    <p:extLst>
      <p:ext uri="{BB962C8B-B14F-4D97-AF65-F5344CB8AC3E}">
        <p14:creationId xmlns:p14="http://schemas.microsoft.com/office/powerpoint/2010/main" val="14199739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/>
          <a:srcRect r="33414" b="33139"/>
          <a:stretch/>
        </p:blipFill>
        <p:spPr>
          <a:xfrm>
            <a:off x="2927649" y="1052736"/>
            <a:ext cx="6061285" cy="548812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055440" y="548680"/>
            <a:ext cx="8683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Advanced solution with nested loops (random number generator and test repeated 500 times for each sample size)</a:t>
            </a:r>
          </a:p>
        </p:txBody>
      </p:sp>
    </p:spTree>
    <p:extLst>
      <p:ext uri="{BB962C8B-B14F-4D97-AF65-F5344CB8AC3E}">
        <p14:creationId xmlns:p14="http://schemas.microsoft.com/office/powerpoint/2010/main" val="2087742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do with nominal data?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binomial test</a:t>
            </a:r>
          </a:p>
          <a:p>
            <a:pPr lvl="1"/>
            <a:r>
              <a:rPr lang="en-US" dirty="0"/>
              <a:t>How likely is it that the observed difference from equal counts is due to chance?</a:t>
            </a:r>
          </a:p>
          <a:p>
            <a:pPr lvl="1"/>
            <a:r>
              <a:rPr lang="en-US" dirty="0"/>
              <a:t>Coin flip as an example</a:t>
            </a:r>
          </a:p>
          <a:p>
            <a:pPr lvl="2"/>
            <a:r>
              <a:rPr lang="en-US" dirty="0"/>
              <a:t>Head or tail have same probability (p = 0.5)</a:t>
            </a:r>
          </a:p>
          <a:p>
            <a:pPr lvl="2"/>
            <a:r>
              <a:rPr lang="en-US" dirty="0"/>
              <a:t>Random deviations may always occur (e.g., there is nothing to worry about if 7 in 10 flips show head – but what about 70 in 100 flips?)</a:t>
            </a:r>
          </a:p>
          <a:p>
            <a:pPr lvl="2"/>
            <a:r>
              <a:rPr lang="en-US" dirty="0"/>
              <a:t>In R: </a:t>
            </a:r>
            <a:r>
              <a:rPr lang="en-US" dirty="0" err="1"/>
              <a:t>binom.test</a:t>
            </a:r>
            <a:r>
              <a:rPr lang="en-US" dirty="0"/>
              <a:t>(7, 10, p=0.5)</a:t>
            </a:r>
          </a:p>
          <a:p>
            <a:pPr lvl="1"/>
            <a:r>
              <a:rPr lang="en-US" dirty="0"/>
              <a:t>What is the critical sample size to find a significant pattern?</a:t>
            </a:r>
          </a:p>
          <a:p>
            <a:r>
              <a:rPr lang="en-US" dirty="0" err="1"/>
              <a:t>Binom.test</a:t>
            </a:r>
            <a:r>
              <a:rPr lang="en-US" dirty="0"/>
              <a:t> is widely used in extinction studies and environmental affinities</a:t>
            </a:r>
          </a:p>
          <a:p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021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922114"/>
          </a:xfrm>
        </p:spPr>
        <p:txBody>
          <a:bodyPr/>
          <a:lstStyle/>
          <a:p>
            <a:r>
              <a:rPr lang="en-US" dirty="0"/>
              <a:t>Related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2438400" y="1447800"/>
            <a:ext cx="5025752" cy="4572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The binomial error</a:t>
            </a:r>
          </a:p>
          <a:p>
            <a:r>
              <a:rPr lang="en-US" dirty="0"/>
              <a:t>Standard error of a proportion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Error decreases with sample size</a:t>
            </a:r>
          </a:p>
          <a:p>
            <a:pPr lvl="1"/>
            <a:r>
              <a:rPr lang="en-US" dirty="0"/>
              <a:t>Maximal at medium proportions</a:t>
            </a:r>
          </a:p>
          <a:p>
            <a:r>
              <a:rPr lang="en-US" dirty="0"/>
              <a:t>Write xx ± x%</a:t>
            </a:r>
          </a:p>
          <a:p>
            <a:pPr lvl="1"/>
            <a:r>
              <a:rPr lang="en-US" dirty="0"/>
              <a:t>Standard errors must not overlap to show a significant difference</a:t>
            </a:r>
          </a:p>
          <a:p>
            <a:pPr lvl="1"/>
            <a:r>
              <a:rPr lang="en-US" dirty="0"/>
              <a:t>95% confidence intervals 1.96 x SE</a:t>
            </a:r>
          </a:p>
          <a:p>
            <a:endParaRPr lang="en-US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1624190"/>
              </p:ext>
            </p:extLst>
          </p:nvPr>
        </p:nvGraphicFramePr>
        <p:xfrm>
          <a:off x="2999656" y="2636912"/>
          <a:ext cx="2304528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2" imgW="1015559" imgH="444307" progId="Equation.3">
                  <p:embed/>
                </p:oleObj>
              </mc:Choice>
              <mc:Fallback>
                <p:oleObj name="Formel" r:id="rId2" imgW="1015559" imgH="444307" progId="Equation.3">
                  <p:embed/>
                  <p:pic>
                    <p:nvPicPr>
                      <p:cNvPr id="4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9656" y="2636912"/>
                        <a:ext cx="2304528" cy="1008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4"/>
          <a:srcRect t="5982" r="30883" b="34594"/>
          <a:stretch/>
        </p:blipFill>
        <p:spPr>
          <a:xfrm>
            <a:off x="7763999" y="1268760"/>
            <a:ext cx="3818401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16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relative abundances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Example: Point count of two thin sections retrieves these data:</a:t>
            </a:r>
          </a:p>
          <a:p>
            <a:endParaRPr lang="en-US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120579"/>
              </p:ext>
            </p:extLst>
          </p:nvPr>
        </p:nvGraphicFramePr>
        <p:xfrm>
          <a:off x="3359696" y="2564905"/>
          <a:ext cx="2016224" cy="11479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Matrix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297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err="1">
                          <a:effectLst/>
                        </a:rPr>
                        <a:t>Serpulid</a:t>
                      </a:r>
                      <a:endParaRPr lang="en-U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effectLst/>
                        </a:rPr>
                        <a:t>214</a:t>
                      </a:r>
                      <a:endParaRPr lang="en-U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effectLst/>
                        </a:rPr>
                        <a:t>Bryozoan</a:t>
                      </a:r>
                      <a:endParaRPr lang="en-US" sz="18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effectLst/>
                        </a:rPr>
                        <a:t>41</a:t>
                      </a:r>
                      <a:endParaRPr lang="en-U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effectLst/>
                        </a:rPr>
                        <a:t>Bivalve</a:t>
                      </a:r>
                      <a:endParaRPr lang="en-US" sz="18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effectLst/>
                        </a:rPr>
                        <a:t>6</a:t>
                      </a:r>
                      <a:endParaRPr lang="en-U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181428"/>
              </p:ext>
            </p:extLst>
          </p:nvPr>
        </p:nvGraphicFramePr>
        <p:xfrm>
          <a:off x="6528048" y="2564905"/>
          <a:ext cx="2520280" cy="36899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82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Intraclast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121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Cement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131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Ooid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95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Coated grain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Calcareous algae</a:t>
                      </a:r>
                      <a:endParaRPr lang="en-U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>
                          <a:effectLst/>
                        </a:rPr>
                        <a:t>69</a:t>
                      </a:r>
                      <a:endParaRPr lang="en-US" sz="18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effectLst/>
                        </a:rPr>
                        <a:t>Cyanobacteria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u="none" strike="noStrike" dirty="0">
                          <a:effectLst/>
                        </a:rPr>
                        <a:t>13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effectLst/>
                        </a:rPr>
                        <a:t>Bryozoans</a:t>
                      </a:r>
                      <a:endParaRPr lang="en-US" sz="18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effectLst/>
                        </a:rPr>
                        <a:t>28</a:t>
                      </a:r>
                      <a:endParaRPr lang="en-U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Peloids</a:t>
                      </a:r>
                      <a:endParaRPr lang="en-US" sz="18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err="1">
                          <a:effectLst/>
                        </a:rPr>
                        <a:t>Serpulids</a:t>
                      </a:r>
                      <a:endParaRPr lang="en-U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>
                          <a:effectLst/>
                        </a:rPr>
                        <a:t>48</a:t>
                      </a:r>
                      <a:endParaRPr lang="en-US" sz="18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Gastropods</a:t>
                      </a:r>
                      <a:endParaRPr lang="en-U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>
                          <a:effectLst/>
                        </a:rPr>
                        <a:t>25</a:t>
                      </a:r>
                      <a:endParaRPr lang="en-US" sz="18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Bivalves</a:t>
                      </a:r>
                      <a:endParaRPr lang="en-U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>
                          <a:effectLst/>
                        </a:rPr>
                        <a:t>7</a:t>
                      </a:r>
                      <a:endParaRPr lang="en-US" sz="18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Ostracods</a:t>
                      </a:r>
                      <a:endParaRPr lang="en-U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>
                          <a:effectLst/>
                        </a:rPr>
                        <a:t>6</a:t>
                      </a:r>
                      <a:endParaRPr lang="en-US" sz="18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Foraminifers</a:t>
                      </a:r>
                      <a:endParaRPr lang="en-U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effectLst/>
                        </a:rPr>
                        <a:t>2</a:t>
                      </a:r>
                      <a:endParaRPr lang="en-US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3503713" y="224160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Sample 1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960097" y="2132856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Sample 2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343472" y="4547056"/>
            <a:ext cx="4407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Among bioclasts, in which sample are bryozoans more abundant?</a:t>
            </a:r>
          </a:p>
          <a:p>
            <a:endParaRPr lang="en-US" b="1" dirty="0"/>
          </a:p>
          <a:p>
            <a:r>
              <a:rPr lang="en-US" dirty="0"/>
              <a:t>Use binomial errors to decide</a:t>
            </a:r>
          </a:p>
        </p:txBody>
      </p:sp>
    </p:spTree>
    <p:extLst>
      <p:ext uri="{BB962C8B-B14F-4D97-AF65-F5344CB8AC3E}">
        <p14:creationId xmlns:p14="http://schemas.microsoft.com/office/powerpoint/2010/main" val="10521111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4754CB-481F-0F89-4472-F3F68857E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Beware of random patterns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5403DE7-1779-5060-978C-C826887C6AD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Randomness can generate meaningful patterns</a:t>
            </a:r>
          </a:p>
          <a:p>
            <a:r>
              <a:rPr lang="en-US" dirty="0"/>
              <a:t>Simulate to find out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C810B8E-3D62-12E1-5B1C-C0A22DA485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49" r="33803" b="33334"/>
          <a:stretch/>
        </p:blipFill>
        <p:spPr>
          <a:xfrm>
            <a:off x="2495600" y="2383533"/>
            <a:ext cx="6768776" cy="42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5831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ctylos">
  <a:themeElements>
    <a:clrScheme name="Dactylo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actylos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actylo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1472</Words>
  <Application>Microsoft Office PowerPoint</Application>
  <PresentationFormat>Breitbild</PresentationFormat>
  <Paragraphs>235</Paragraphs>
  <Slides>23</Slides>
  <Notes>11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30" baseType="lpstr">
      <vt:lpstr>Arial</vt:lpstr>
      <vt:lpstr>Calibri</vt:lpstr>
      <vt:lpstr>Franklin Gothic Book</vt:lpstr>
      <vt:lpstr>Perpetua</vt:lpstr>
      <vt:lpstr>Wingdings 2</vt:lpstr>
      <vt:lpstr>Dactylos</vt:lpstr>
      <vt:lpstr>Formel</vt:lpstr>
      <vt:lpstr>Computers in the Geosciences</vt:lpstr>
      <vt:lpstr>Data in the geosciences</vt:lpstr>
      <vt:lpstr>Typical questions</vt:lpstr>
      <vt:lpstr>Hypothesis Testing with Statistics</vt:lpstr>
      <vt:lpstr>Statistics for Hypothesis Testing</vt:lpstr>
      <vt:lpstr>Ockham‘s Razor</vt:lpstr>
      <vt:lpstr>Data</vt:lpstr>
      <vt:lpstr>Data Basics</vt:lpstr>
      <vt:lpstr>Important to distinguish between error and bias</vt:lpstr>
      <vt:lpstr>Types of Data</vt:lpstr>
      <vt:lpstr>Exercise</vt:lpstr>
      <vt:lpstr>Distributions</vt:lpstr>
      <vt:lpstr>Why Worry About Distributions?</vt:lpstr>
      <vt:lpstr>Univariate and bivariate statistics Create a table of sizes</vt:lpstr>
      <vt:lpstr>Comparison of means</vt:lpstr>
      <vt:lpstr>Syntax</vt:lpstr>
      <vt:lpstr>Issues with sample size</vt:lpstr>
      <vt:lpstr>Exercise</vt:lpstr>
      <vt:lpstr>PowerPoint-Präsentation</vt:lpstr>
      <vt:lpstr>What to do with nominal data?</vt:lpstr>
      <vt:lpstr>Related</vt:lpstr>
      <vt:lpstr>Comparing relative abundances</vt:lpstr>
      <vt:lpstr>Beware of random patterns</vt:lpstr>
    </vt:vector>
  </TitlesOfParts>
  <Company>FAU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Wolfgang Kiessling</dc:creator>
  <cp:lastModifiedBy>Kießling, Wolfgang</cp:lastModifiedBy>
  <cp:revision>278</cp:revision>
  <dcterms:created xsi:type="dcterms:W3CDTF">2013-10-07T11:16:43Z</dcterms:created>
  <dcterms:modified xsi:type="dcterms:W3CDTF">2026-10-07T09:04:15Z</dcterms:modified>
</cp:coreProperties>
</file>