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79" r:id="rId3"/>
    <p:sldId id="412" r:id="rId4"/>
    <p:sldId id="420" r:id="rId5"/>
    <p:sldId id="427" r:id="rId6"/>
    <p:sldId id="320" r:id="rId7"/>
    <p:sldId id="480" r:id="rId8"/>
    <p:sldId id="481" r:id="rId9"/>
    <p:sldId id="421" r:id="rId10"/>
    <p:sldId id="422" r:id="rId11"/>
    <p:sldId id="383" r:id="rId12"/>
    <p:sldId id="385" r:id="rId13"/>
    <p:sldId id="394" r:id="rId14"/>
    <p:sldId id="414" r:id="rId15"/>
    <p:sldId id="415" r:id="rId16"/>
    <p:sldId id="485" r:id="rId17"/>
    <p:sldId id="429" r:id="rId18"/>
    <p:sldId id="430" r:id="rId19"/>
    <p:sldId id="431" r:id="rId20"/>
    <p:sldId id="432" r:id="rId21"/>
    <p:sldId id="445" r:id="rId22"/>
    <p:sldId id="44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1327" autoAdjust="0"/>
  </p:normalViewPr>
  <p:slideViewPr>
    <p:cSldViewPr>
      <p:cViewPr varScale="1">
        <p:scale>
          <a:sx n="146" d="100"/>
          <a:sy n="146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41B11-5328-40B9-9DF9-EAA603B5D9E4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9CE1F-A057-4470-823B-FF6F345EB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1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Sealy_Gosse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lliam_Sealy_Gosse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258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 17</a:t>
            </a:r>
          </a:p>
          <a:p>
            <a:r>
              <a:rPr lang="en-US" dirty="0"/>
              <a:t>Effect sizes are more important than p-values. What is the effect size in this example?</a:t>
            </a:r>
          </a:p>
          <a:p>
            <a:r>
              <a:rPr lang="en-US" dirty="0"/>
              <a:t>Difference of 1 or ratio 178/177=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35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time (before lunch)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83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4F3B7-C18C-4571-B8A8-8AA8D0EF16C5}" type="slidenum">
              <a:rPr lang="de-DE" altLang="en-US"/>
              <a:pPr eaLnBrk="1" hangingPunct="1">
                <a:spcBef>
                  <a:spcPct val="0"/>
                </a:spcBef>
              </a:pPr>
              <a:t>5</a:t>
            </a:fld>
            <a:endParaRPr lang="de-DE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Same in science according to Popper.</a:t>
            </a:r>
          </a:p>
        </p:txBody>
      </p:sp>
    </p:spTree>
    <p:extLst>
      <p:ext uri="{BB962C8B-B14F-4D97-AF65-F5344CB8AC3E}">
        <p14:creationId xmlns:p14="http://schemas.microsoft.com/office/powerpoint/2010/main" val="410252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509271-F279-4904-95F2-6119522BC682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count</a:t>
            </a:r>
            <a:r>
              <a:rPr lang="de-DE" dirty="0"/>
              <a:t> ordinal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translate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arbitrary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16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distributions</a:t>
            </a:r>
            <a:r>
              <a:rPr lang="en-US" baseline="0" dirty="0"/>
              <a:t> later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5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E6D027-BCCF-4788-BF8B-273028BFBE53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2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William </a:t>
            </a:r>
            <a:r>
              <a:rPr lang="de-DE" dirty="0" err="1">
                <a:hlinkClick r:id="rId3"/>
              </a:rPr>
              <a:t>Sealy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Gosset</a:t>
            </a:r>
            <a:r>
              <a:rPr lang="de-DE" dirty="0"/>
              <a:t>, </a:t>
            </a:r>
            <a:r>
              <a:rPr lang="de-DE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anonymously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Student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81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William </a:t>
            </a:r>
            <a:r>
              <a:rPr lang="de-DE" dirty="0" err="1">
                <a:hlinkClick r:id="rId3"/>
              </a:rPr>
              <a:t>Sealy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Gosset</a:t>
            </a:r>
            <a:r>
              <a:rPr lang="de-DE" dirty="0"/>
              <a:t>, </a:t>
            </a:r>
            <a:r>
              <a:rPr lang="de-DE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anonymously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Student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89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9CE1F-A057-4470-823B-FF6F345EB3A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83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ec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htec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htec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htec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htec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2F9192-F9A6-4364-B623-79520D6E6588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4EB7EF-8D8E-478B-95CF-C0695283A84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2Pw0iMV6StA5NARO0eX3RlRQ9LourfH_/edit#gid=163096991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83632" y="3212976"/>
            <a:ext cx="6400800" cy="2460848"/>
          </a:xfrm>
        </p:spPr>
        <p:txBody>
          <a:bodyPr>
            <a:noAutofit/>
          </a:bodyPr>
          <a:lstStyle/>
          <a:p>
            <a:r>
              <a:rPr lang="en-US" sz="2000" b="1" dirty="0"/>
              <a:t>Introduction to Data Analysis</a:t>
            </a:r>
            <a:endParaRPr lang="en-US" sz="2000" dirty="0"/>
          </a:p>
          <a:p>
            <a:r>
              <a:rPr lang="en-US" sz="2000" dirty="0"/>
              <a:t>Wolfgang Kiessling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Computers in the Geosciences</a:t>
            </a:r>
          </a:p>
        </p:txBody>
      </p:sp>
    </p:spTree>
    <p:extLst>
      <p:ext uri="{BB962C8B-B14F-4D97-AF65-F5344CB8AC3E}">
        <p14:creationId xmlns:p14="http://schemas.microsoft.com/office/powerpoint/2010/main" val="191634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to distinguish between error and bias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1951129"/>
            <a:ext cx="8381292" cy="25541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711624" y="4778113"/>
            <a:ext cx="1086711" cy="66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Bias</a:t>
            </a:r>
          </a:p>
          <a:p>
            <a:pPr algn="ctr"/>
            <a:r>
              <a:rPr lang="en-US" dirty="0"/>
              <a:t>Inaccurate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04352" y="4786271"/>
            <a:ext cx="1956244" cy="380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Precise and accurate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60575" y="4778113"/>
            <a:ext cx="1038138" cy="66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Error</a:t>
            </a:r>
          </a:p>
          <a:p>
            <a:pPr algn="ctr"/>
            <a:r>
              <a:rPr lang="en-US" dirty="0"/>
              <a:t>Imprecise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79576" y="5877272"/>
            <a:ext cx="233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Systematic error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52183" y="5877272"/>
            <a:ext cx="205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Random error</a:t>
            </a:r>
          </a:p>
        </p:txBody>
      </p:sp>
    </p:spTree>
    <p:extLst>
      <p:ext uri="{BB962C8B-B14F-4D97-AF65-F5344CB8AC3E}">
        <p14:creationId xmlns:p14="http://schemas.microsoft.com/office/powerpoint/2010/main" val="256351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219200" y="1772816"/>
            <a:ext cx="10363200" cy="4246984"/>
          </a:xfrm>
        </p:spPr>
        <p:txBody>
          <a:bodyPr/>
          <a:lstStyle/>
          <a:p>
            <a:r>
              <a:rPr lang="en-US" dirty="0"/>
              <a:t>I make the claim (hypothesize) that the male students are taller than the female students</a:t>
            </a:r>
          </a:p>
          <a:p>
            <a:r>
              <a:rPr lang="en-US" dirty="0"/>
              <a:t>What is my null and what my alternative hypothesis?</a:t>
            </a:r>
          </a:p>
          <a:p>
            <a:r>
              <a:rPr lang="en-US" dirty="0"/>
              <a:t>How can you test it?</a:t>
            </a:r>
          </a:p>
          <a:p>
            <a:pPr lvl="1"/>
            <a:r>
              <a:rPr lang="en-US" dirty="0"/>
              <a:t>Comparison of means (if distribution is normal)</a:t>
            </a:r>
          </a:p>
          <a:p>
            <a:pPr lvl="1"/>
            <a:r>
              <a:rPr lang="en-US" dirty="0"/>
              <a:t>Comparison of medians (if it is not)</a:t>
            </a:r>
          </a:p>
        </p:txBody>
      </p:sp>
    </p:spTree>
    <p:extLst>
      <p:ext uri="{BB962C8B-B14F-4D97-AF65-F5344CB8AC3E}">
        <p14:creationId xmlns:p14="http://schemas.microsoft.com/office/powerpoint/2010/main" val="332113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1774825" y="5949951"/>
            <a:ext cx="8713788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433764"/>
            <a:ext cx="3384550" cy="33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433764"/>
            <a:ext cx="345598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1146175"/>
          </a:xfrm>
        </p:spPr>
        <p:txBody>
          <a:bodyPr/>
          <a:lstStyle/>
          <a:p>
            <a:pPr eaLnBrk="1" hangingPunct="1"/>
            <a:r>
              <a:rPr lang="en-US" altLang="de-DE" sz="3500"/>
              <a:t>Distributions</a:t>
            </a:r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de-DE" sz="2400" dirty="0"/>
              <a:t>Numerical data can have very different distributions</a:t>
            </a:r>
          </a:p>
          <a:p>
            <a:pPr eaLnBrk="1" hangingPunct="1"/>
            <a:r>
              <a:rPr lang="en-US" altLang="de-DE" sz="2400" dirty="0"/>
              <a:t>Parametric statistics assume normal distribution of data (Gaussian curve)</a:t>
            </a:r>
          </a:p>
          <a:p>
            <a:pPr eaLnBrk="1" hangingPunct="1"/>
            <a:r>
              <a:rPr lang="en-US" altLang="de-DE" sz="2400" dirty="0"/>
              <a:t>Non-parametric statistics in all other cases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3475038"/>
            <a:ext cx="3387725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474913" y="3544888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/>
              <a:t>Normal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159375" y="3544888"/>
            <a:ext cx="124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/>
              <a:t>Log-Normal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967663" y="3544888"/>
            <a:ext cx="1720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/>
              <a:t>Geometric series</a:t>
            </a:r>
          </a:p>
        </p:txBody>
      </p:sp>
    </p:spTree>
    <p:extLst>
      <p:ext uri="{BB962C8B-B14F-4D97-AF65-F5344CB8AC3E}">
        <p14:creationId xmlns:p14="http://schemas.microsoft.com/office/powerpoint/2010/main" val="130734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1146175"/>
          </a:xfrm>
        </p:spPr>
        <p:txBody>
          <a:bodyPr/>
          <a:lstStyle/>
          <a:p>
            <a:r>
              <a:rPr lang="en-US" altLang="de-DE"/>
              <a:t>Why Worry About Distributions?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sz="quarter" idx="1"/>
          </p:nvPr>
        </p:nvSpPr>
        <p:spPr>
          <a:xfrm>
            <a:off x="1199456" y="1700808"/>
            <a:ext cx="10363200" cy="4572000"/>
          </a:xfrm>
        </p:spPr>
        <p:txBody>
          <a:bodyPr>
            <a:normAutofit/>
          </a:bodyPr>
          <a:lstStyle/>
          <a:p>
            <a:r>
              <a:rPr lang="en-US" altLang="de-DE" sz="2800" dirty="0"/>
              <a:t>Distributions are important descriptors of your data</a:t>
            </a:r>
          </a:p>
          <a:p>
            <a:r>
              <a:rPr lang="en-US" altLang="de-DE" sz="2800" dirty="0"/>
              <a:t>Distributions are extremely relevant for hypothesis testing</a:t>
            </a:r>
          </a:p>
          <a:p>
            <a:pPr lvl="1"/>
            <a:r>
              <a:rPr lang="en-US" altLang="de-DE" dirty="0"/>
              <a:t>Normal distributions: Parametric tests</a:t>
            </a:r>
          </a:p>
          <a:p>
            <a:pPr lvl="2"/>
            <a:r>
              <a:rPr lang="en-US" altLang="de-DE" dirty="0"/>
              <a:t>Classical statistics: actual values in focus</a:t>
            </a:r>
          </a:p>
          <a:p>
            <a:pPr lvl="1"/>
            <a:r>
              <a:rPr lang="en-US" altLang="de-DE" dirty="0"/>
              <a:t>Non-normal distributions: Non-parametric tests</a:t>
            </a:r>
          </a:p>
          <a:p>
            <a:pPr lvl="2"/>
            <a:r>
              <a:rPr lang="en-US" altLang="de-DE" dirty="0"/>
              <a:t>Statistics based on rank-orders</a:t>
            </a:r>
          </a:p>
          <a:p>
            <a:r>
              <a:rPr lang="en-US" altLang="de-DE" sz="2800" dirty="0"/>
              <a:t>Parametric solutions are often preferable because</a:t>
            </a:r>
          </a:p>
          <a:p>
            <a:pPr lvl="1"/>
            <a:r>
              <a:rPr lang="en-US" altLang="de-DE" dirty="0"/>
              <a:t>There is a richer suite of methods</a:t>
            </a:r>
          </a:p>
          <a:p>
            <a:pPr lvl="1"/>
            <a:r>
              <a:rPr lang="en-US" altLang="de-DE" dirty="0"/>
              <a:t>Parametrization is often the point (e.g. what is the biotic effect of 1°C of warming?)</a:t>
            </a:r>
          </a:p>
          <a:p>
            <a:pPr lvl="1"/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62345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table of sizes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 your sizes and gender to the </a:t>
            </a:r>
            <a:r>
              <a:rPr lang="en-US" dirty="0" err="1"/>
              <a:t>Sizes.xlxs</a:t>
            </a:r>
            <a:r>
              <a:rPr lang="en-US" dirty="0"/>
              <a:t> on Google Drive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21654"/>
              </p:ext>
            </p:extLst>
          </p:nvPr>
        </p:nvGraphicFramePr>
        <p:xfrm>
          <a:off x="3886200" y="2492897"/>
          <a:ext cx="2438400" cy="200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80439701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37650614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493013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r>
                        <a:rPr lang="en-US" dirty="0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345802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15257"/>
                  </a:ext>
                </a:extLst>
              </a:tr>
              <a:tr h="29676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86835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74815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2573351" y="465313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https://docs.google.com/spreadsheets/d/12Pw0iMV6StA5NARO0eX3RlRQ9LourfH_/edit#gid=1630969918</a:t>
            </a:r>
            <a:r>
              <a:rPr lang="en-US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06173" y="5548552"/>
            <a:ext cx="530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Download to your data folder and open the file in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the package “</a:t>
            </a:r>
            <a:r>
              <a:rPr lang="en-US" sz="2000" dirty="0" err="1"/>
              <a:t>readxl</a:t>
            </a:r>
            <a:r>
              <a:rPr lang="en-US" sz="2000" dirty="0"/>
              <a:t>” to read the excel file</a:t>
            </a:r>
          </a:p>
        </p:txBody>
      </p:sp>
    </p:spTree>
    <p:extLst>
      <p:ext uri="{BB962C8B-B14F-4D97-AF65-F5344CB8AC3E}">
        <p14:creationId xmlns:p14="http://schemas.microsoft.com/office/powerpoint/2010/main" val="117623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means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219200" y="1700808"/>
            <a:ext cx="10363200" cy="4572000"/>
          </a:xfrm>
        </p:spPr>
        <p:txBody>
          <a:bodyPr/>
          <a:lstStyle/>
          <a:p>
            <a:r>
              <a:rPr lang="en-US" dirty="0"/>
              <a:t>The Student T test</a:t>
            </a:r>
          </a:p>
          <a:p>
            <a:r>
              <a:rPr lang="en-US" dirty="0"/>
              <a:t>One-sample test</a:t>
            </a:r>
          </a:p>
          <a:p>
            <a:pPr lvl="1"/>
            <a:r>
              <a:rPr lang="en-US" dirty="0"/>
              <a:t>Is the mean of a population different from a specified null?</a:t>
            </a:r>
          </a:p>
          <a:p>
            <a:r>
              <a:rPr lang="en-US" dirty="0"/>
              <a:t>Two-sample test</a:t>
            </a:r>
          </a:p>
          <a:p>
            <a:pPr lvl="1"/>
            <a:r>
              <a:rPr lang="en-US" dirty="0"/>
              <a:t>Are the means of two populations different?</a:t>
            </a:r>
          </a:p>
          <a:p>
            <a:pPr lvl="1"/>
            <a:r>
              <a:rPr lang="en-US" dirty="0"/>
              <a:t>Paired versus unpaired</a:t>
            </a:r>
          </a:p>
          <a:p>
            <a:r>
              <a:rPr lang="en-US" dirty="0"/>
              <a:t>Conduct an unpaired two-sample T test in R using the size data</a:t>
            </a:r>
          </a:p>
        </p:txBody>
      </p:sp>
    </p:spTree>
    <p:extLst>
      <p:ext uri="{BB962C8B-B14F-4D97-AF65-F5344CB8AC3E}">
        <p14:creationId xmlns:p14="http://schemas.microsoft.com/office/powerpoint/2010/main" val="1608923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711624" y="1556792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library(</a:t>
            </a:r>
            <a:r>
              <a:rPr lang="en-US" dirty="0" err="1"/>
              <a:t>readxl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size &lt;- </a:t>
            </a:r>
            <a:r>
              <a:rPr lang="en-US" dirty="0" err="1"/>
              <a:t>read_excel</a:t>
            </a:r>
            <a:r>
              <a:rPr lang="en-US" dirty="0"/>
              <a:t>("Sizes.xlsx", 1)</a:t>
            </a:r>
          </a:p>
          <a:p>
            <a:pPr marL="0" indent="0">
              <a:buNone/>
            </a:pPr>
            <a:r>
              <a:rPr lang="en-US" dirty="0"/>
              <a:t>m &lt;- </a:t>
            </a:r>
            <a:r>
              <a:rPr lang="en-US" dirty="0" err="1"/>
              <a:t>size$size</a:t>
            </a:r>
            <a:r>
              <a:rPr lang="en-US" dirty="0"/>
              <a:t>[</a:t>
            </a:r>
            <a:r>
              <a:rPr lang="en-US" dirty="0" err="1"/>
              <a:t>size$gender</a:t>
            </a:r>
            <a:r>
              <a:rPr lang="en-US" dirty="0"/>
              <a:t>=="male"]</a:t>
            </a:r>
          </a:p>
          <a:p>
            <a:pPr marL="0" indent="0">
              <a:buNone/>
            </a:pPr>
            <a:r>
              <a:rPr lang="en-US" dirty="0"/>
              <a:t>f &lt;- </a:t>
            </a:r>
            <a:r>
              <a:rPr lang="en-US" dirty="0" err="1"/>
              <a:t>size$size</a:t>
            </a:r>
            <a:r>
              <a:rPr lang="en-US" dirty="0"/>
              <a:t>[</a:t>
            </a:r>
            <a:r>
              <a:rPr lang="en-US" dirty="0" err="1"/>
              <a:t>size$gender</a:t>
            </a:r>
            <a:r>
              <a:rPr lang="en-US" dirty="0"/>
              <a:t>=="female"]</a:t>
            </a:r>
          </a:p>
          <a:p>
            <a:r>
              <a:rPr lang="en-US" dirty="0"/>
              <a:t>Parametric</a:t>
            </a:r>
          </a:p>
          <a:p>
            <a:pPr marL="0" indent="0">
              <a:buNone/>
            </a:pPr>
            <a:r>
              <a:rPr lang="en-US" dirty="0" err="1"/>
              <a:t>t.test</a:t>
            </a:r>
            <a:r>
              <a:rPr lang="en-US" dirty="0"/>
              <a:t>(m, f)</a:t>
            </a:r>
          </a:p>
          <a:p>
            <a:pPr marL="0" indent="0">
              <a:buNone/>
            </a:pPr>
            <a:r>
              <a:rPr lang="en-US" dirty="0" err="1"/>
              <a:t>t.test</a:t>
            </a:r>
            <a:r>
              <a:rPr lang="en-US" dirty="0"/>
              <a:t>(m, f, alternative="greater")</a:t>
            </a:r>
          </a:p>
          <a:p>
            <a:r>
              <a:rPr lang="en-US" dirty="0"/>
              <a:t>Non-parametric</a:t>
            </a:r>
          </a:p>
          <a:p>
            <a:pPr marL="0" indent="0">
              <a:buNone/>
            </a:pPr>
            <a:r>
              <a:rPr lang="en-US" dirty="0" err="1"/>
              <a:t>wilcox.test</a:t>
            </a:r>
            <a:r>
              <a:rPr lang="en-US" dirty="0"/>
              <a:t>(m, f)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7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sample size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usually impossible to get significant patterns in small samples (small n)</a:t>
            </a:r>
          </a:p>
          <a:p>
            <a:pPr lvl="1"/>
            <a:r>
              <a:rPr lang="en-US" dirty="0"/>
              <a:t>Problems to detect whether a pattern exists</a:t>
            </a:r>
          </a:p>
          <a:p>
            <a:r>
              <a:rPr lang="en-US" dirty="0"/>
              <a:t>It is easy to get significant patterns in really large samples, but what to they mean?</a:t>
            </a:r>
          </a:p>
          <a:p>
            <a:pPr lvl="1"/>
            <a:r>
              <a:rPr lang="en-US" dirty="0"/>
              <a:t>Focus on effect size when samples are really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Assess the effect of sample and effect sizes on p-values</a:t>
            </a:r>
          </a:p>
          <a:p>
            <a:r>
              <a:rPr lang="en-US" dirty="0"/>
              <a:t>Take advantage of R’s random number generator</a:t>
            </a:r>
          </a:p>
          <a:p>
            <a:pPr lvl="1"/>
            <a:r>
              <a:rPr lang="en-US" dirty="0"/>
              <a:t> s1 &lt;- </a:t>
            </a:r>
            <a:r>
              <a:rPr lang="en-US" dirty="0" err="1"/>
              <a:t>rnorm</a:t>
            </a:r>
            <a:r>
              <a:rPr lang="en-US" dirty="0"/>
              <a:t>(100, 177)</a:t>
            </a:r>
          </a:p>
          <a:p>
            <a:pPr lvl="1"/>
            <a:r>
              <a:rPr lang="en-US" dirty="0"/>
              <a:t> s2 &lt;- </a:t>
            </a:r>
            <a:r>
              <a:rPr lang="en-US" dirty="0" err="1"/>
              <a:t>rnorm</a:t>
            </a:r>
            <a:r>
              <a:rPr lang="en-US" dirty="0"/>
              <a:t>(100, 178)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t.test</a:t>
            </a:r>
            <a:r>
              <a:rPr lang="en-US" dirty="0"/>
              <a:t>(s1, s2)</a:t>
            </a:r>
          </a:p>
          <a:p>
            <a:pPr lvl="1"/>
            <a:r>
              <a:rPr lang="en-US" dirty="0"/>
              <a:t> s1 &lt;- </a:t>
            </a:r>
            <a:r>
              <a:rPr lang="en-US" dirty="0" err="1"/>
              <a:t>rnorm</a:t>
            </a:r>
            <a:r>
              <a:rPr lang="en-US" dirty="0"/>
              <a:t>(10, 177)</a:t>
            </a:r>
          </a:p>
          <a:p>
            <a:pPr lvl="1"/>
            <a:r>
              <a:rPr lang="en-US" dirty="0"/>
              <a:t> s2 &lt;- </a:t>
            </a:r>
            <a:r>
              <a:rPr lang="en-US" dirty="0" err="1"/>
              <a:t>rnorm</a:t>
            </a:r>
            <a:r>
              <a:rPr lang="en-US" dirty="0"/>
              <a:t>(10, 178)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t.test</a:t>
            </a:r>
            <a:r>
              <a:rPr lang="en-US" dirty="0"/>
              <a:t>(s1, s2)  </a:t>
            </a:r>
          </a:p>
          <a:p>
            <a:r>
              <a:rPr lang="en-US" b="1" dirty="0"/>
              <a:t>Write a loop to see at which sample size a significant effect can be detected</a:t>
            </a:r>
          </a:p>
          <a:p>
            <a:pPr lvl="1"/>
            <a:r>
              <a:rPr lang="en-US" dirty="0"/>
              <a:t>Sample size as variable</a:t>
            </a:r>
          </a:p>
          <a:p>
            <a:pPr lvl="1"/>
            <a:r>
              <a:rPr lang="en-US" dirty="0"/>
              <a:t>Container for p-values</a:t>
            </a:r>
          </a:p>
        </p:txBody>
      </p:sp>
    </p:spTree>
    <p:extLst>
      <p:ext uri="{BB962C8B-B14F-4D97-AF65-F5344CB8AC3E}">
        <p14:creationId xmlns:p14="http://schemas.microsoft.com/office/powerpoint/2010/main" val="141997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33414" b="33139"/>
          <a:stretch/>
        </p:blipFill>
        <p:spPr>
          <a:xfrm>
            <a:off x="2927649" y="1052736"/>
            <a:ext cx="6061285" cy="54881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55440" y="548680"/>
            <a:ext cx="868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Advanced solution with nested loops (random number generator and test repeated 500 times for each sample size)</a:t>
            </a:r>
          </a:p>
        </p:txBody>
      </p:sp>
    </p:spTree>
    <p:extLst>
      <p:ext uri="{BB962C8B-B14F-4D97-AF65-F5344CB8AC3E}">
        <p14:creationId xmlns:p14="http://schemas.microsoft.com/office/powerpoint/2010/main" val="208774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1146175"/>
          </a:xfrm>
        </p:spPr>
        <p:txBody>
          <a:bodyPr>
            <a:normAutofit/>
          </a:bodyPr>
          <a:lstStyle/>
          <a:p>
            <a:r>
              <a:rPr lang="en-US" altLang="en-US" dirty="0"/>
              <a:t>Data in the geosciences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sz="quarter" idx="1"/>
          </p:nvPr>
        </p:nvSpPr>
        <p:spPr>
          <a:xfrm>
            <a:off x="983432" y="1447800"/>
            <a:ext cx="10598968" cy="4572000"/>
          </a:xfrm>
        </p:spPr>
        <p:txBody>
          <a:bodyPr/>
          <a:lstStyle/>
          <a:p>
            <a:r>
              <a:rPr lang="en-US" altLang="en-US" dirty="0"/>
              <a:t>Geologists and paleontologists depend on observations with a great degree of uncertainty</a:t>
            </a:r>
          </a:p>
          <a:p>
            <a:r>
              <a:rPr lang="en-US" altLang="en-US" dirty="0"/>
              <a:t>Statistics important to get a hand on the degree of uncertainty and to separate noise from signal</a:t>
            </a:r>
          </a:p>
          <a:p>
            <a:r>
              <a:rPr lang="en-US" altLang="en-US" dirty="0"/>
              <a:t>Usually a hypothesis is tested but data analysis can also be exploratory </a:t>
            </a:r>
          </a:p>
          <a:p>
            <a:r>
              <a:rPr lang="en-US" altLang="en-US" dirty="0"/>
              <a:t>Data are diverse and increasingly large: </a:t>
            </a:r>
            <a:r>
              <a:rPr lang="en-US" altLang="en-US" b="1" dirty="0"/>
              <a:t>Big Data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5A0934-19B2-400B-8CDF-DA5706C9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184950"/>
            <a:ext cx="5904656" cy="25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0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nominal data?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binomial test</a:t>
            </a:r>
          </a:p>
          <a:p>
            <a:pPr lvl="1"/>
            <a:r>
              <a:rPr lang="en-US" dirty="0"/>
              <a:t>How likely is it that the observed difference from equal counts is due to chance?</a:t>
            </a:r>
          </a:p>
          <a:p>
            <a:pPr lvl="1"/>
            <a:r>
              <a:rPr lang="en-US" dirty="0"/>
              <a:t>Coin flip as an example</a:t>
            </a:r>
          </a:p>
          <a:p>
            <a:pPr lvl="2"/>
            <a:r>
              <a:rPr lang="en-US" dirty="0"/>
              <a:t>Head or tail have same probability (p = 0.5)</a:t>
            </a:r>
          </a:p>
          <a:p>
            <a:pPr lvl="2"/>
            <a:r>
              <a:rPr lang="en-US" dirty="0"/>
              <a:t>Random deviations may always occur (e.g., there is nothing to worry about if 7 in 10 flips show head – but what about 70 in 100 flips?)</a:t>
            </a:r>
          </a:p>
          <a:p>
            <a:pPr lvl="2"/>
            <a:r>
              <a:rPr lang="en-US" dirty="0"/>
              <a:t>In R: </a:t>
            </a:r>
            <a:r>
              <a:rPr lang="en-US" dirty="0" err="1"/>
              <a:t>binom.test</a:t>
            </a:r>
            <a:r>
              <a:rPr lang="en-US" dirty="0"/>
              <a:t>(7, 10, p=0.5)</a:t>
            </a:r>
          </a:p>
          <a:p>
            <a:pPr lvl="1"/>
            <a:r>
              <a:rPr lang="en-US" dirty="0"/>
              <a:t>Apply to actual numbers</a:t>
            </a:r>
          </a:p>
          <a:p>
            <a:r>
              <a:rPr lang="en-US" dirty="0"/>
              <a:t>Widely used in extinction studies and environmental affinities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4665712" cy="4572000"/>
          </a:xfrm>
        </p:spPr>
        <p:txBody>
          <a:bodyPr/>
          <a:lstStyle/>
          <a:p>
            <a:r>
              <a:rPr lang="en-US" dirty="0"/>
              <a:t>The binomial error</a:t>
            </a:r>
          </a:p>
          <a:p>
            <a:r>
              <a:rPr lang="en-US" dirty="0"/>
              <a:t>Standard error of a proportion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Error decreases with sample size</a:t>
            </a:r>
          </a:p>
          <a:p>
            <a:r>
              <a:rPr lang="en-US" dirty="0"/>
              <a:t>Maximal ad medium proportions</a:t>
            </a:r>
          </a:p>
          <a:p>
            <a:r>
              <a:rPr lang="en-US" dirty="0"/>
              <a:t>Create a plot to visualize dependency on p</a:t>
            </a:r>
          </a:p>
          <a:p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397191"/>
              </p:ext>
            </p:extLst>
          </p:nvPr>
        </p:nvGraphicFramePr>
        <p:xfrm>
          <a:off x="2927648" y="2924944"/>
          <a:ext cx="230452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Formel" r:id="rId3" imgW="1015559" imgH="444307" progId="Equation.3">
                  <p:embed/>
                </p:oleObj>
              </mc:Choice>
              <mc:Fallback>
                <p:oleObj name="Formel" r:id="rId3" imgW="1015559" imgH="444307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2924944"/>
                        <a:ext cx="2304528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t="5982" r="30883" b="34594"/>
          <a:stretch/>
        </p:blipFill>
        <p:spPr>
          <a:xfrm>
            <a:off x="6672065" y="1586785"/>
            <a:ext cx="381840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relative abundances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Example: Point count of two thin sections retrieves these data: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31674"/>
              </p:ext>
            </p:extLst>
          </p:nvPr>
        </p:nvGraphicFramePr>
        <p:xfrm>
          <a:off x="3359696" y="2564905"/>
          <a:ext cx="2016224" cy="1147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Matrix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297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Serpulid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214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Bryozoan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Bivalve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00367"/>
              </p:ext>
            </p:extLst>
          </p:nvPr>
        </p:nvGraphicFramePr>
        <p:xfrm>
          <a:off x="6528048" y="2564905"/>
          <a:ext cx="2520280" cy="368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Intraclast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Cement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Ooid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Coated grain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Calcareous algae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Cyanobacteria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Bryozoans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Peloids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Serpulids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Gastropods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Bivalves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Ostracods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Foraminifers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503713" y="224160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60097" y="2132856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43472" y="4547056"/>
            <a:ext cx="440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Among bioclasts, in which sample are bryozoans more abundant?</a:t>
            </a:r>
          </a:p>
        </p:txBody>
      </p:sp>
    </p:spTree>
    <p:extLst>
      <p:ext uri="{BB962C8B-B14F-4D97-AF65-F5344CB8AC3E}">
        <p14:creationId xmlns:p14="http://schemas.microsoft.com/office/powerpoint/2010/main" val="105211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questions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83432" y="1556792"/>
            <a:ext cx="10363200" cy="4572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Sample X is dominated by non-microbial micrite, followed by bioclasts and microbialite</a:t>
            </a:r>
          </a:p>
          <a:p>
            <a:pPr lvl="2"/>
            <a:r>
              <a:rPr lang="en-US" dirty="0"/>
              <a:t>What are the values and their errors?</a:t>
            </a:r>
          </a:p>
          <a:p>
            <a:pPr lvl="1"/>
            <a:r>
              <a:rPr lang="en-US" dirty="0"/>
              <a:t>Bryozoans are more abundant in sample (facies) X than in sample (facies) Y</a:t>
            </a:r>
          </a:p>
          <a:p>
            <a:pPr lvl="2"/>
            <a:r>
              <a:rPr lang="en-US" dirty="0"/>
              <a:t>By how much and does this mean anything?</a:t>
            </a:r>
          </a:p>
          <a:p>
            <a:pPr lvl="1"/>
            <a:r>
              <a:rPr lang="en-US" dirty="0"/>
              <a:t>There are different fossil assemblages in each facies</a:t>
            </a:r>
          </a:p>
          <a:p>
            <a:pPr lvl="2"/>
            <a:r>
              <a:rPr lang="en-US" dirty="0"/>
              <a:t>What means different? Are there some communities less distinct than others?</a:t>
            </a:r>
          </a:p>
          <a:p>
            <a:pPr lvl="1"/>
            <a:r>
              <a:rPr lang="en-US" dirty="0"/>
              <a:t>Climate change governs the fate of reefal ecosystems</a:t>
            </a:r>
          </a:p>
          <a:p>
            <a:pPr lvl="2"/>
            <a:r>
              <a:rPr lang="en-US" dirty="0"/>
              <a:t>Now this is tricky. Hypothesis needs to be dissected into testable hypotheses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1146175"/>
          </a:xfrm>
        </p:spPr>
        <p:txBody>
          <a:bodyPr/>
          <a:lstStyle/>
          <a:p>
            <a:r>
              <a:rPr lang="en-US" altLang="en-US"/>
              <a:t>Statistics for Hypothesis Testing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055440" y="1484784"/>
            <a:ext cx="10363200" cy="45720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Aim: Reject a null hypothesis with reasonable confidence (reasonable usually means 95% confidence)</a:t>
            </a:r>
          </a:p>
          <a:p>
            <a:pPr lvl="1"/>
            <a:r>
              <a:rPr lang="en-US" altLang="en-US" sz="2200" dirty="0"/>
              <a:t>p-values are important: Probability that the null hypothesis is true (thus the smaller the better)</a:t>
            </a:r>
          </a:p>
          <a:p>
            <a:pPr lvl="1"/>
            <a:r>
              <a:rPr lang="en-US" altLang="en-US" sz="2200" dirty="0"/>
              <a:t>Convention</a:t>
            </a:r>
          </a:p>
          <a:p>
            <a:pPr lvl="2"/>
            <a:r>
              <a:rPr lang="en-US" sz="1800" dirty="0"/>
              <a:t>p ≤ 0.1 (marginally significant, rarely used)</a:t>
            </a:r>
          </a:p>
          <a:p>
            <a:pPr lvl="2"/>
            <a:r>
              <a:rPr lang="en-US" sz="1800" dirty="0"/>
              <a:t>p  ≤ 0.05 (significant, the current gold standard)</a:t>
            </a:r>
          </a:p>
          <a:p>
            <a:pPr lvl="2"/>
            <a:r>
              <a:rPr lang="en-US" sz="1800" dirty="0"/>
              <a:t>p ≤ 0.01 (highly significant, soon to be established as standard)</a:t>
            </a:r>
            <a:r>
              <a:rPr lang="en-US" altLang="en-US" sz="1800" dirty="0"/>
              <a:t> </a:t>
            </a:r>
          </a:p>
          <a:p>
            <a:pPr lvl="1"/>
            <a:r>
              <a:rPr lang="en-US" altLang="en-US" sz="2200" dirty="0"/>
              <a:t>Increasingly, p-values are replaced with confidence intervals</a:t>
            </a:r>
          </a:p>
          <a:p>
            <a:r>
              <a:rPr lang="en-US" altLang="en-US" sz="2400" dirty="0"/>
              <a:t>Errors of statistical tests</a:t>
            </a:r>
          </a:p>
          <a:p>
            <a:pPr lvl="1"/>
            <a:r>
              <a:rPr lang="en-US" altLang="en-US" sz="2000" dirty="0"/>
              <a:t>Type I error: The incorrect rejection of a true null hypothesis. False positive. Detect an effect that is not present</a:t>
            </a:r>
          </a:p>
          <a:p>
            <a:pPr lvl="1"/>
            <a:r>
              <a:rPr lang="en-US" altLang="en-US" sz="2000" dirty="0"/>
              <a:t>Type II error: The incorrect acceptance of a false null hypothesis. False negative. Fail to detect an existing effect</a:t>
            </a:r>
          </a:p>
        </p:txBody>
      </p:sp>
    </p:spTree>
    <p:extLst>
      <p:ext uri="{BB962C8B-B14F-4D97-AF65-F5344CB8AC3E}">
        <p14:creationId xmlns:p14="http://schemas.microsoft.com/office/powerpoint/2010/main" val="28512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1146175"/>
          </a:xfrm>
        </p:spPr>
        <p:txBody>
          <a:bodyPr>
            <a:normAutofit/>
          </a:bodyPr>
          <a:lstStyle/>
          <a:p>
            <a:r>
              <a:rPr lang="en-US" altLang="en-US"/>
              <a:t>Hypothesis Testing with Statistics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448" y="1628800"/>
            <a:ext cx="10363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You can never proof, only disproof a statistical (scientific) hypothesis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Null-hypothesis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Randomness prevails, no significant pattern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Example: Corals in outcrop A are as common as in outcrop B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Alternative Hypothesis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Distinct pattern, must be clearly specified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Example: Corals in outcrop A are more common than in outcrop B (one-sided test), OR coral abundance is significantly different between outcrops A and B (two-sided test)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Multiple alternative hypotheses are often possible</a:t>
            </a:r>
          </a:p>
          <a:p>
            <a:pPr lvl="1">
              <a:lnSpc>
                <a:spcPct val="90000"/>
              </a:lnSpc>
            </a:pPr>
            <a:r>
              <a:rPr lang="en-US" altLang="de-DE" sz="2000" dirty="0"/>
              <a:t>If two or more hypothesis have the same explanatory power for an observation, we accept the simpler one until we can reject it (Ockham‘s Razor)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075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7543800" cy="1146175"/>
          </a:xfrm>
        </p:spPr>
        <p:txBody>
          <a:bodyPr/>
          <a:lstStyle/>
          <a:p>
            <a:pPr eaLnBrk="1" hangingPunct="1"/>
            <a:r>
              <a:rPr lang="en-US" altLang="de-DE"/>
              <a:t>Ockham‘s Razor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628800"/>
            <a:ext cx="7344594" cy="44116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de-DE" sz="2400" dirty="0"/>
              <a:t>William of Ockham: </a:t>
            </a:r>
            <a:r>
              <a:rPr lang="en-US" altLang="de-DE" sz="2400" dirty="0" err="1"/>
              <a:t>Franziscan</a:t>
            </a:r>
            <a:r>
              <a:rPr lang="en-US" altLang="de-DE" sz="2400" dirty="0"/>
              <a:t> Monk (1285–1349)</a:t>
            </a:r>
          </a:p>
          <a:p>
            <a:pPr eaLnBrk="1" hangingPunct="1"/>
            <a:r>
              <a:rPr lang="en-US" altLang="de-DE" sz="2400" dirty="0"/>
              <a:t>The Law of Parsimony</a:t>
            </a:r>
          </a:p>
          <a:p>
            <a:pPr lvl="1" eaLnBrk="1" hangingPunct="1"/>
            <a:r>
              <a:rPr lang="en-US" altLang="de-DE" sz="2000" b="1" dirty="0"/>
              <a:t>All things being equal, the simplest solution tends to be the best one</a:t>
            </a:r>
            <a:r>
              <a:rPr lang="en-US" altLang="de-DE" sz="2000" dirty="0"/>
              <a:t> </a:t>
            </a:r>
          </a:p>
          <a:p>
            <a:r>
              <a:rPr lang="en-US" altLang="en-US" sz="2400" dirty="0"/>
              <a:t>Prefer the simplest explanation if several explanations are possible for a phenomenon</a:t>
            </a:r>
          </a:p>
          <a:p>
            <a:r>
              <a:rPr lang="en-US" altLang="en-US" sz="2400" dirty="0"/>
              <a:t>A theory is simple if it contains as few variables and hypotheses as possible, and if the individual hypotheses are logically connected and explain the phenomenon logically</a:t>
            </a:r>
          </a:p>
          <a:p>
            <a:r>
              <a:rPr lang="en-US" altLang="en-US" sz="2400" dirty="0"/>
              <a:t>In modern statistics this law is implemented by Akaike’s Information Criterion (AIC)</a:t>
            </a:r>
          </a:p>
          <a:p>
            <a:pPr lvl="1"/>
            <a:r>
              <a:rPr lang="en-US" altLang="de-DE" sz="2000" dirty="0"/>
              <a:t>Finding the balance between a model’s complexity and performance</a:t>
            </a:r>
          </a:p>
        </p:txBody>
      </p:sp>
      <p:pic>
        <p:nvPicPr>
          <p:cNvPr id="15364" name="Picture 4" descr="Oc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44" y="260647"/>
            <a:ext cx="2241048" cy="312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27B30D-0FB8-4DF7-AB38-27DF16A82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3459695"/>
            <a:ext cx="2232248" cy="301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raw material we collect in all our scientific life</a:t>
            </a:r>
          </a:p>
          <a:p>
            <a:r>
              <a:rPr lang="en-US" dirty="0"/>
              <a:t>Aim is to retrieve information and knowledge from data</a:t>
            </a:r>
          </a:p>
          <a:p>
            <a:pPr lvl="1"/>
            <a:r>
              <a:rPr lang="de-DE" altLang="de-DE" dirty="0" err="1"/>
              <a:t>Oceans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endParaRPr lang="de-DE" altLang="de-DE" dirty="0"/>
          </a:p>
          <a:p>
            <a:pPr lvl="1"/>
            <a:r>
              <a:rPr lang="de-DE" altLang="de-DE" dirty="0"/>
              <a:t>Rivers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information</a:t>
            </a:r>
            <a:endParaRPr lang="de-DE" altLang="de-DE" dirty="0"/>
          </a:p>
          <a:p>
            <a:pPr lvl="1"/>
            <a:r>
              <a:rPr lang="de-DE" altLang="de-DE" dirty="0"/>
              <a:t>Streams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knowledge</a:t>
            </a:r>
            <a:endParaRPr lang="de-DE" altLang="de-DE" dirty="0"/>
          </a:p>
          <a:p>
            <a:pPr lvl="1"/>
            <a:r>
              <a:rPr lang="de-DE" altLang="de-DE" dirty="0"/>
              <a:t>Drops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understanding</a:t>
            </a:r>
            <a:endParaRPr lang="de-DE" altLang="de-DE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82231"/>
            <a:ext cx="250507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41" y="3594212"/>
            <a:ext cx="2485701" cy="182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79576" y="6309320"/>
            <a:ext cx="2052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/>
              <a:t>A.D. Chapman (GBIF)</a:t>
            </a:r>
          </a:p>
        </p:txBody>
      </p:sp>
    </p:spTree>
    <p:extLst>
      <p:ext uri="{BB962C8B-B14F-4D97-AF65-F5344CB8AC3E}">
        <p14:creationId xmlns:p14="http://schemas.microsoft.com/office/powerpoint/2010/main" val="1014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39416" y="1713766"/>
            <a:ext cx="5760640" cy="4572000"/>
          </a:xfrm>
        </p:spPr>
        <p:txBody>
          <a:bodyPr>
            <a:normAutofit/>
          </a:bodyPr>
          <a:lstStyle/>
          <a:p>
            <a:r>
              <a:rPr lang="en-US" dirty="0"/>
              <a:t>Qualitative (nominal)</a:t>
            </a:r>
          </a:p>
          <a:p>
            <a:pPr lvl="1"/>
            <a:r>
              <a:rPr lang="en-US" dirty="0"/>
              <a:t>With or without spine, limestone or sandstone</a:t>
            </a:r>
          </a:p>
          <a:p>
            <a:r>
              <a:rPr lang="en-US" dirty="0"/>
              <a:t>Semi-quantitative (ordinal)</a:t>
            </a:r>
          </a:p>
          <a:p>
            <a:pPr lvl="1"/>
            <a:r>
              <a:rPr lang="en-US" dirty="0"/>
              <a:t>Cold, warm, hot</a:t>
            </a:r>
          </a:p>
          <a:p>
            <a:r>
              <a:rPr lang="en-US" dirty="0"/>
              <a:t>Quantitative (interval)</a:t>
            </a:r>
          </a:p>
          <a:p>
            <a:pPr lvl="1"/>
            <a:r>
              <a:rPr lang="en-US" dirty="0"/>
              <a:t>Degree Celsius</a:t>
            </a:r>
          </a:p>
          <a:p>
            <a:r>
              <a:rPr lang="en-US" dirty="0"/>
              <a:t>Quantitative (ratio)</a:t>
            </a:r>
          </a:p>
          <a:p>
            <a:pPr lvl="1"/>
            <a:r>
              <a:rPr lang="en-US" dirty="0"/>
              <a:t>Degree Kelvin</a:t>
            </a:r>
          </a:p>
          <a:p>
            <a:pPr lvl="1"/>
            <a:endParaRPr lang="en-US" dirty="0"/>
          </a:p>
        </p:txBody>
      </p:sp>
      <p:pic>
        <p:nvPicPr>
          <p:cNvPr id="5" name="Picture 2" descr="http://www.saedsayad.com/images/Data_ty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668747"/>
            <a:ext cx="417671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417587"/>
            <a:ext cx="4386064" cy="26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d.springer.com/article/10.1007%2F978-1-4020-9380-7_1/lookinside/0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8796" r="15337" b="70343"/>
          <a:stretch/>
        </p:blipFill>
        <p:spPr bwMode="auto">
          <a:xfrm>
            <a:off x="6600056" y="4357901"/>
            <a:ext cx="5199184" cy="22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Basics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55440" y="1844824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items of something are the universe or population (N)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Usually impossible to collect the whole population thus we draw a sample (n) with n &lt;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sample should be representative of 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Otherwise it is biased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136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1416</Words>
  <Application>Microsoft Office PowerPoint</Application>
  <PresentationFormat>Breitbild</PresentationFormat>
  <Paragraphs>227</Paragraphs>
  <Slides>22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Perpetua</vt:lpstr>
      <vt:lpstr>Wingdings 2</vt:lpstr>
      <vt:lpstr>Dactylos</vt:lpstr>
      <vt:lpstr>Formel</vt:lpstr>
      <vt:lpstr>Computers in the Geosciences</vt:lpstr>
      <vt:lpstr>Data in the geosciences</vt:lpstr>
      <vt:lpstr>Typical questions</vt:lpstr>
      <vt:lpstr>Statistics for Hypothesis Testing</vt:lpstr>
      <vt:lpstr>Hypothesis Testing with Statistics</vt:lpstr>
      <vt:lpstr>Ockham‘s Razor</vt:lpstr>
      <vt:lpstr>Data</vt:lpstr>
      <vt:lpstr>Types of Data</vt:lpstr>
      <vt:lpstr>Data Basics</vt:lpstr>
      <vt:lpstr>Important to distinguish between error and bias</vt:lpstr>
      <vt:lpstr>Exercise</vt:lpstr>
      <vt:lpstr>Distributions</vt:lpstr>
      <vt:lpstr>Why Worry About Distributions?</vt:lpstr>
      <vt:lpstr>Create a table of sizes</vt:lpstr>
      <vt:lpstr>Comparison of means</vt:lpstr>
      <vt:lpstr>Syntax</vt:lpstr>
      <vt:lpstr>Issues with sample size</vt:lpstr>
      <vt:lpstr>Exercise</vt:lpstr>
      <vt:lpstr>PowerPoint-Präsentation</vt:lpstr>
      <vt:lpstr>What to do with nominal data?</vt:lpstr>
      <vt:lpstr>Related</vt:lpstr>
      <vt:lpstr>Comparing relative abundances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Kiessling</dc:creator>
  <cp:lastModifiedBy>Kießling, Wolfgang</cp:lastModifiedBy>
  <cp:revision>271</cp:revision>
  <dcterms:created xsi:type="dcterms:W3CDTF">2013-10-07T11:16:43Z</dcterms:created>
  <dcterms:modified xsi:type="dcterms:W3CDTF">2025-10-08T19:39:57Z</dcterms:modified>
</cp:coreProperties>
</file>