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78"/>
  </p:notesMasterIdLst>
  <p:sldIdLst>
    <p:sldId id="258" r:id="rId2"/>
    <p:sldId id="261" r:id="rId3"/>
    <p:sldId id="335" r:id="rId4"/>
    <p:sldId id="262" r:id="rId5"/>
    <p:sldId id="263" r:id="rId6"/>
    <p:sldId id="343" r:id="rId7"/>
    <p:sldId id="264" r:id="rId8"/>
    <p:sldId id="265" r:id="rId9"/>
    <p:sldId id="267" r:id="rId10"/>
    <p:sldId id="269" r:id="rId11"/>
    <p:sldId id="271" r:id="rId12"/>
    <p:sldId id="268" r:id="rId13"/>
    <p:sldId id="352" r:id="rId14"/>
    <p:sldId id="273" r:id="rId15"/>
    <p:sldId id="274" r:id="rId16"/>
    <p:sldId id="270" r:id="rId17"/>
    <p:sldId id="339" r:id="rId18"/>
    <p:sldId id="349" r:id="rId19"/>
    <p:sldId id="289" r:id="rId20"/>
    <p:sldId id="344" r:id="rId21"/>
    <p:sldId id="350" r:id="rId22"/>
    <p:sldId id="276" r:id="rId23"/>
    <p:sldId id="277" r:id="rId24"/>
    <p:sldId id="279" r:id="rId25"/>
    <p:sldId id="351" r:id="rId26"/>
    <p:sldId id="283" r:id="rId27"/>
    <p:sldId id="356" r:id="rId28"/>
    <p:sldId id="291" r:id="rId29"/>
    <p:sldId id="266" r:id="rId30"/>
    <p:sldId id="292" r:id="rId31"/>
    <p:sldId id="293" r:id="rId32"/>
    <p:sldId id="294" r:id="rId33"/>
    <p:sldId id="295" r:id="rId34"/>
    <p:sldId id="298" r:id="rId35"/>
    <p:sldId id="299" r:id="rId36"/>
    <p:sldId id="296" r:id="rId37"/>
    <p:sldId id="297" r:id="rId38"/>
    <p:sldId id="353" r:id="rId39"/>
    <p:sldId id="354" r:id="rId40"/>
    <p:sldId id="304" r:id="rId41"/>
    <p:sldId id="337" r:id="rId42"/>
    <p:sldId id="336" r:id="rId43"/>
    <p:sldId id="338" r:id="rId44"/>
    <p:sldId id="355" r:id="rId45"/>
    <p:sldId id="341" r:id="rId46"/>
    <p:sldId id="303" r:id="rId47"/>
    <p:sldId id="300" r:id="rId48"/>
    <p:sldId id="313" r:id="rId49"/>
    <p:sldId id="346" r:id="rId50"/>
    <p:sldId id="301" r:id="rId51"/>
    <p:sldId id="310" r:id="rId52"/>
    <p:sldId id="308" r:id="rId53"/>
    <p:sldId id="309" r:id="rId54"/>
    <p:sldId id="357" r:id="rId55"/>
    <p:sldId id="345" r:id="rId56"/>
    <p:sldId id="311" r:id="rId57"/>
    <p:sldId id="314" r:id="rId58"/>
    <p:sldId id="315" r:id="rId59"/>
    <p:sldId id="316" r:id="rId60"/>
    <p:sldId id="317" r:id="rId61"/>
    <p:sldId id="319" r:id="rId62"/>
    <p:sldId id="320" r:id="rId63"/>
    <p:sldId id="321" r:id="rId64"/>
    <p:sldId id="322" r:id="rId65"/>
    <p:sldId id="324" r:id="rId66"/>
    <p:sldId id="325" r:id="rId67"/>
    <p:sldId id="326" r:id="rId68"/>
    <p:sldId id="327" r:id="rId69"/>
    <p:sldId id="328" r:id="rId70"/>
    <p:sldId id="329" r:id="rId71"/>
    <p:sldId id="330" r:id="rId72"/>
    <p:sldId id="331" r:id="rId73"/>
    <p:sldId id="332" r:id="rId74"/>
    <p:sldId id="333" r:id="rId75"/>
    <p:sldId id="334" r:id="rId76"/>
    <p:sldId id="302"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6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2"/>
  </p:normalViewPr>
  <p:slideViewPr>
    <p:cSldViewPr snapToGrid="0">
      <p:cViewPr varScale="1">
        <p:scale>
          <a:sx n="144" d="100"/>
          <a:sy n="144" d="100"/>
        </p:scale>
        <p:origin x="10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0D26B-E896-41E6-9C93-E2441A195CAE}" type="datetimeFigureOut">
              <a:rPr lang="en-US" smtClean="0"/>
              <a:t>8/18/2025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D386B-76BE-4DF6-A9D7-B969F6929FFC}" type="slidenum">
              <a:rPr lang="en-US" smtClean="0"/>
              <a:t>‹Nr.›</a:t>
            </a:fld>
            <a:endParaRPr lang="en-US"/>
          </a:p>
        </p:txBody>
      </p:sp>
    </p:spTree>
    <p:extLst>
      <p:ext uri="{BB962C8B-B14F-4D97-AF65-F5344CB8AC3E}">
        <p14:creationId xmlns:p14="http://schemas.microsoft.com/office/powerpoint/2010/main" val="113232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Perhaps</a:t>
            </a:r>
            <a:r>
              <a:rPr lang="de-DE" dirty="0"/>
              <a:t> </a:t>
            </a:r>
            <a:r>
              <a:rPr lang="de-DE" dirty="0" err="1"/>
              <a:t>better</a:t>
            </a:r>
            <a:r>
              <a:rPr lang="de-DE" dirty="0"/>
              <a:t> „</a:t>
            </a:r>
            <a:r>
              <a:rPr lang="de-DE" dirty="0" err="1"/>
              <a:t>assemblage</a:t>
            </a:r>
            <a:r>
              <a:rPr lang="de-DE" dirty="0"/>
              <a:t>-level“ </a:t>
            </a:r>
            <a:r>
              <a:rPr lang="de-DE" dirty="0" err="1"/>
              <a:t>biodiversity</a:t>
            </a:r>
            <a:endParaRPr lang="de-DE" dirty="0"/>
          </a:p>
        </p:txBody>
      </p:sp>
      <p:sp>
        <p:nvSpPr>
          <p:cNvPr id="4" name="Foliennummernplatzhalter 3"/>
          <p:cNvSpPr>
            <a:spLocks noGrp="1"/>
          </p:cNvSpPr>
          <p:nvPr>
            <p:ph type="sldNum" sz="quarter" idx="10"/>
          </p:nvPr>
        </p:nvSpPr>
        <p:spPr/>
        <p:txBody>
          <a:bodyPr/>
          <a:lstStyle/>
          <a:p>
            <a:fld id="{BD8D386B-76BE-4DF6-A9D7-B969F6929FFC}" type="slidenum">
              <a:rPr lang="en-US" smtClean="0"/>
              <a:t>1</a:t>
            </a:fld>
            <a:endParaRPr lang="en-US"/>
          </a:p>
        </p:txBody>
      </p:sp>
    </p:spTree>
    <p:extLst>
      <p:ext uri="{BB962C8B-B14F-4D97-AF65-F5344CB8AC3E}">
        <p14:creationId xmlns:p14="http://schemas.microsoft.com/office/powerpoint/2010/main" val="1339235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F227CB-3849-45E0-8285-1478F4D1ED20}" type="slidenum">
              <a:rPr lang="de-DE" altLang="de-DE"/>
              <a:pPr eaLnBrk="1" hangingPunct="1">
                <a:spcBef>
                  <a:spcPct val="0"/>
                </a:spcBef>
              </a:pPr>
              <a:t>12</a:t>
            </a:fld>
            <a:endParaRPr lang="de-DE" altLang="de-DE"/>
          </a:p>
        </p:txBody>
      </p:sp>
      <p:sp>
        <p:nvSpPr>
          <p:cNvPr id="46083" name="Rectangle 2"/>
          <p:cNvSpPr>
            <a:spLocks noGrp="1" noRot="1" noChangeAspect="1" noChangeArrowheads="1" noTextEdit="1"/>
          </p:cNvSpPr>
          <p:nvPr>
            <p:ph type="sldImg"/>
          </p:nvPr>
        </p:nvSpPr>
        <p:spPr>
          <a:xfrm>
            <a:off x="685800" y="1143000"/>
            <a:ext cx="5486400" cy="3086100"/>
          </a:xfrm>
          <a:ln/>
        </p:spPr>
      </p:sp>
      <p:sp>
        <p:nvSpPr>
          <p:cNvPr id="46084"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Simpson Diversity:</a:t>
            </a:r>
            <a:r>
              <a:rPr lang="en-US" altLang="de-DE" baseline="0" dirty="0">
                <a:latin typeface="Arial" panose="020B0604020202020204" pitchFamily="34" charset="0"/>
              </a:rPr>
              <a:t> </a:t>
            </a:r>
            <a:r>
              <a:rPr lang="en-US" altLang="de-DE" dirty="0">
                <a:latin typeface="Arial" panose="020B0604020202020204" pitchFamily="34" charset="0"/>
              </a:rPr>
              <a:t>Sometimes also 1/D</a:t>
            </a:r>
          </a:p>
          <a:p>
            <a:pPr eaLnBrk="1" hangingPunct="1"/>
            <a:r>
              <a:rPr lang="de-DE" sz="1200" kern="1200" dirty="0" err="1">
                <a:solidFill>
                  <a:schemeClr val="tx1"/>
                </a:solidFill>
                <a:latin typeface="+mn-lt"/>
                <a:ea typeface="+mn-ea"/>
                <a:cs typeface="+mn-cs"/>
              </a:rPr>
              <a:t>Simpson's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Reciprocal</a:t>
            </a:r>
            <a:r>
              <a:rPr lang="de-DE" sz="1200" kern="1200" dirty="0">
                <a:solidFill>
                  <a:schemeClr val="tx1"/>
                </a:solidFill>
                <a:latin typeface="+mn-lt"/>
                <a:ea typeface="+mn-ea"/>
                <a:cs typeface="+mn-cs"/>
              </a:rPr>
              <a:t> Index</a:t>
            </a:r>
            <a:endParaRPr lang="en-US" altLang="de-DE" dirty="0">
              <a:latin typeface="Arial" panose="020B0604020202020204" pitchFamily="34" charset="0"/>
            </a:endParaRPr>
          </a:p>
        </p:txBody>
      </p:sp>
    </p:spTree>
    <p:extLst>
      <p:ext uri="{BB962C8B-B14F-4D97-AF65-F5344CB8AC3E}">
        <p14:creationId xmlns:p14="http://schemas.microsoft.com/office/powerpoint/2010/main" val="256794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483B1F6-0343-407D-99F8-10A16D5CCC55}" type="slidenum">
              <a:rPr lang="de-DE" altLang="de-DE"/>
              <a:pPr eaLnBrk="1" hangingPunct="1">
                <a:spcBef>
                  <a:spcPct val="0"/>
                </a:spcBef>
              </a:pPr>
              <a:t>14</a:t>
            </a:fld>
            <a:endParaRPr lang="de-DE" altLang="de-DE"/>
          </a:p>
        </p:txBody>
      </p:sp>
      <p:sp>
        <p:nvSpPr>
          <p:cNvPr id="49155" name="Rectangle 2"/>
          <p:cNvSpPr>
            <a:spLocks noGrp="1" noRot="1" noChangeAspect="1" noChangeArrowheads="1" noTextEdit="1"/>
          </p:cNvSpPr>
          <p:nvPr>
            <p:ph type="sldImg"/>
          </p:nvPr>
        </p:nvSpPr>
        <p:spPr>
          <a:xfrm>
            <a:off x="685800" y="1143000"/>
            <a:ext cx="5486400" cy="3086100"/>
          </a:xfrm>
          <a:ln/>
        </p:spPr>
      </p:sp>
      <p:sp>
        <p:nvSpPr>
          <p:cNvPr id="49156"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1943</a:t>
            </a:r>
          </a:p>
          <a:p>
            <a:r>
              <a:rPr lang="en-US" b="1" dirty="0"/>
              <a:t>Many rare species</a:t>
            </a:r>
            <a:r>
              <a:rPr lang="en-US" dirty="0"/>
              <a:t> (with one or a few individuals), </a:t>
            </a:r>
            <a:r>
              <a:rPr lang="en-US" b="1" dirty="0"/>
              <a:t>Few common species</a:t>
            </a:r>
            <a:r>
              <a:rPr lang="en-US" dirty="0"/>
              <a:t>, A “long tail” of rarities.</a:t>
            </a:r>
          </a:p>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581238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9D1969B-5020-4B58-93BA-9E476B88076B}" type="slidenum">
              <a:rPr lang="de-DE" altLang="de-DE"/>
              <a:pPr eaLnBrk="1" hangingPunct="1">
                <a:spcBef>
                  <a:spcPct val="0"/>
                </a:spcBef>
              </a:pPr>
              <a:t>15</a:t>
            </a:fld>
            <a:endParaRPr lang="de-DE" altLang="de-DE"/>
          </a:p>
        </p:txBody>
      </p:sp>
      <p:sp>
        <p:nvSpPr>
          <p:cNvPr id="50179" name="Rectangle 2"/>
          <p:cNvSpPr>
            <a:spLocks noGrp="1" noRot="1" noChangeAspect="1" noChangeArrowheads="1" noTextEdit="1"/>
          </p:cNvSpPr>
          <p:nvPr>
            <p:ph type="sldImg"/>
          </p:nvPr>
        </p:nvSpPr>
        <p:spPr>
          <a:xfrm>
            <a:off x="685800" y="1143000"/>
            <a:ext cx="5486400" cy="3086100"/>
          </a:xfrm>
          <a:ln/>
        </p:spPr>
      </p:sp>
      <p:sp>
        <p:nvSpPr>
          <p:cNvPr id="5018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56349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16</a:t>
            </a:fld>
            <a:endParaRPr lang="de-DE" altLang="de-DE"/>
          </a:p>
        </p:txBody>
      </p:sp>
      <p:sp>
        <p:nvSpPr>
          <p:cNvPr id="48131" name="Rectangle 2"/>
          <p:cNvSpPr>
            <a:spLocks noGrp="1" noRot="1" noChangeAspect="1" noChangeArrowheads="1" noTextEdit="1"/>
          </p:cNvSpPr>
          <p:nvPr>
            <p:ph type="sldImg"/>
          </p:nvPr>
        </p:nvSpPr>
        <p:spPr>
          <a:xfrm>
            <a:off x="685800" y="1143000"/>
            <a:ext cx="5486400" cy="3086100"/>
          </a:xfrm>
          <a:ln/>
        </p:spPr>
      </p:sp>
      <p:sp>
        <p:nvSpPr>
          <p:cNvPr id="48132" name="Rectangle 3"/>
          <p:cNvSpPr>
            <a:spLocks noGrp="1" noChangeArrowheads="1"/>
          </p:cNvSpPr>
          <p:nvPr>
            <p:ph type="body" idx="1"/>
          </p:nvPr>
        </p:nvSpPr>
        <p:spPr>
          <a:noFill/>
        </p:spPr>
        <p:txBody>
          <a:bodyPr/>
          <a:lstStyle/>
          <a:p>
            <a:pPr eaLnBrk="1" hangingPunct="1"/>
            <a:r>
              <a:rPr lang="en-US" altLang="de-DE" dirty="0" err="1">
                <a:latin typeface="Arial" panose="020B0604020202020204" pitchFamily="34" charset="0"/>
              </a:rPr>
              <a:t>Hurlbert’s</a:t>
            </a:r>
            <a:r>
              <a:rPr lang="en-US" altLang="de-DE" dirty="0">
                <a:latin typeface="Arial" panose="020B0604020202020204" pitchFamily="34" charset="0"/>
              </a:rPr>
              <a:t> PIE is essentially Simpson’s Diversity</a:t>
            </a:r>
          </a:p>
        </p:txBody>
      </p:sp>
    </p:spTree>
    <p:extLst>
      <p:ext uri="{BB962C8B-B14F-4D97-AF65-F5344CB8AC3E}">
        <p14:creationId xmlns:p14="http://schemas.microsoft.com/office/powerpoint/2010/main" val="256658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18</a:t>
            </a:fld>
            <a:endParaRPr lang="de-DE" altLang="de-DE"/>
          </a:p>
        </p:txBody>
      </p:sp>
      <p:sp>
        <p:nvSpPr>
          <p:cNvPr id="48131" name="Rectangle 2"/>
          <p:cNvSpPr>
            <a:spLocks noGrp="1" noRot="1" noChangeAspect="1" noChangeArrowheads="1" noTextEdit="1"/>
          </p:cNvSpPr>
          <p:nvPr>
            <p:ph type="sldImg"/>
          </p:nvPr>
        </p:nvSpPr>
        <p:spPr>
          <a:xfrm>
            <a:off x="685800" y="1143000"/>
            <a:ext cx="5486400" cy="3086100"/>
          </a:xfrm>
          <a:ln/>
        </p:spPr>
      </p:sp>
      <p:sp>
        <p:nvSpPr>
          <p:cNvPr id="48132" name="Rectangle 3"/>
          <p:cNvSpPr>
            <a:spLocks noGrp="1" noChangeArrowheads="1"/>
          </p:cNvSpPr>
          <p:nvPr>
            <p:ph type="body" idx="1"/>
          </p:nvPr>
        </p:nvSpPr>
        <p:spPr>
          <a:noFill/>
        </p:spPr>
        <p:txBody>
          <a:bodyPr/>
          <a:lstStyle/>
          <a:p>
            <a:r>
              <a:rPr lang="en-US" dirty="0"/>
              <a:t>If all species have equal abundances, the effective number of species equals the actual number of species.</a:t>
            </a:r>
          </a:p>
          <a:p>
            <a:r>
              <a:rPr lang="en-US" dirty="0"/>
              <a:t>If some species are much more dominant than others, the effective number of species is lower than the actual number.</a:t>
            </a:r>
          </a:p>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92499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19</a:t>
            </a:fld>
            <a:endParaRPr lang="de-DE" altLang="de-DE"/>
          </a:p>
        </p:txBody>
      </p:sp>
      <p:sp>
        <p:nvSpPr>
          <p:cNvPr id="48131" name="Rectangle 2"/>
          <p:cNvSpPr>
            <a:spLocks noGrp="1" noRot="1" noChangeAspect="1" noChangeArrowheads="1" noTextEdit="1"/>
          </p:cNvSpPr>
          <p:nvPr>
            <p:ph type="sldImg"/>
          </p:nvPr>
        </p:nvSpPr>
        <p:spPr>
          <a:xfrm>
            <a:off x="685800" y="1143000"/>
            <a:ext cx="5486400" cy="3086100"/>
          </a:xfrm>
          <a:ln/>
        </p:spPr>
      </p:sp>
      <p:sp>
        <p:nvSpPr>
          <p:cNvPr id="48132"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For q</a:t>
            </a:r>
            <a:r>
              <a:rPr lang="en-US" altLang="de-DE" baseline="0" dirty="0">
                <a:latin typeface="Arial" panose="020B0604020202020204" pitchFamily="34" charset="0"/>
              </a:rPr>
              <a:t> = 2 you get S</a:t>
            </a:r>
            <a:r>
              <a:rPr lang="de-DE" sz="1200" kern="1200" dirty="0" err="1">
                <a:solidFill>
                  <a:schemeClr val="tx1"/>
                </a:solidFill>
                <a:latin typeface="+mn-lt"/>
                <a:ea typeface="+mn-ea"/>
                <a:cs typeface="+mn-cs"/>
              </a:rPr>
              <a:t>impson's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Reciprocal</a:t>
            </a:r>
            <a:r>
              <a:rPr lang="de-DE" sz="1200" kern="1200" dirty="0">
                <a:solidFill>
                  <a:schemeClr val="tx1"/>
                </a:solidFill>
                <a:latin typeface="+mn-lt"/>
                <a:ea typeface="+mn-ea"/>
                <a:cs typeface="+mn-cs"/>
              </a:rPr>
              <a:t> Index</a:t>
            </a:r>
            <a:endParaRPr lang="en-US" altLang="de-DE" dirty="0">
              <a:latin typeface="Arial" panose="020B0604020202020204" pitchFamily="34" charset="0"/>
            </a:endParaRPr>
          </a:p>
        </p:txBody>
      </p:sp>
    </p:spTree>
    <p:extLst>
      <p:ext uri="{BB962C8B-B14F-4D97-AF65-F5344CB8AC3E}">
        <p14:creationId xmlns:p14="http://schemas.microsoft.com/office/powerpoint/2010/main" val="113896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5B0FA0E-95B9-4FD2-8C96-346CC69A1CB2}" type="slidenum">
              <a:rPr lang="de-DE" altLang="de-DE"/>
              <a:pPr eaLnBrk="1" hangingPunct="1">
                <a:spcBef>
                  <a:spcPct val="0"/>
                </a:spcBef>
              </a:pPr>
              <a:t>22</a:t>
            </a:fld>
            <a:endParaRPr lang="de-DE" altLang="de-DE"/>
          </a:p>
        </p:txBody>
      </p:sp>
      <p:sp>
        <p:nvSpPr>
          <p:cNvPr id="51203" name="Rectangle 2"/>
          <p:cNvSpPr>
            <a:spLocks noGrp="1" noRot="1" noChangeAspect="1" noChangeArrowheads="1" noTextEdit="1"/>
          </p:cNvSpPr>
          <p:nvPr>
            <p:ph type="sldImg"/>
          </p:nvPr>
        </p:nvSpPr>
        <p:spPr>
          <a:xfrm>
            <a:off x="685800" y="1143000"/>
            <a:ext cx="5486400" cy="3086100"/>
          </a:xfrm>
          <a:ln/>
        </p:spPr>
      </p:sp>
      <p:sp>
        <p:nvSpPr>
          <p:cNvPr id="51204"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Will hear more</a:t>
            </a:r>
            <a:r>
              <a:rPr lang="en-US" altLang="de-DE" baseline="0" dirty="0">
                <a:latin typeface="Arial" panose="020B0604020202020204" pitchFamily="34" charset="0"/>
              </a:rPr>
              <a:t> about this tomorrow, but methods were originally developed in community ecology</a:t>
            </a:r>
            <a:endParaRPr lang="en-US" altLang="de-DE" dirty="0">
              <a:latin typeface="Arial" panose="020B0604020202020204" pitchFamily="34" charset="0"/>
            </a:endParaRPr>
          </a:p>
        </p:txBody>
      </p:sp>
    </p:spTree>
    <p:extLst>
      <p:ext uri="{BB962C8B-B14F-4D97-AF65-F5344CB8AC3E}">
        <p14:creationId xmlns:p14="http://schemas.microsoft.com/office/powerpoint/2010/main" val="4390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1D70BC4-4DE0-4CDD-AEE7-786AA78394A4}" type="slidenum">
              <a:rPr lang="de-DE" altLang="de-DE"/>
              <a:pPr eaLnBrk="1" hangingPunct="1">
                <a:spcBef>
                  <a:spcPct val="0"/>
                </a:spcBef>
              </a:pPr>
              <a:t>23</a:t>
            </a:fld>
            <a:endParaRPr lang="de-DE" altLang="de-DE"/>
          </a:p>
        </p:txBody>
      </p:sp>
      <p:sp>
        <p:nvSpPr>
          <p:cNvPr id="52227" name="Rectangle 2"/>
          <p:cNvSpPr>
            <a:spLocks noGrp="1" noRot="1" noChangeAspect="1" noChangeArrowheads="1" noTextEdit="1"/>
          </p:cNvSpPr>
          <p:nvPr>
            <p:ph type="sldImg"/>
          </p:nvPr>
        </p:nvSpPr>
        <p:spPr>
          <a:xfrm>
            <a:off x="685800" y="1143000"/>
            <a:ext cx="5486400" cy="3086100"/>
          </a:xfrm>
          <a:ln/>
        </p:spPr>
      </p:sp>
      <p:sp>
        <p:nvSpPr>
          <p:cNvPr id="52228"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194372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1877355-0079-4104-B75A-5A1E6AA87B93}" type="slidenum">
              <a:rPr lang="de-DE" altLang="de-DE"/>
              <a:pPr eaLnBrk="1" hangingPunct="1">
                <a:spcBef>
                  <a:spcPct val="0"/>
                </a:spcBef>
              </a:pPr>
              <a:t>24</a:t>
            </a:fld>
            <a:endParaRPr lang="de-DE" altLang="de-DE"/>
          </a:p>
        </p:txBody>
      </p:sp>
      <p:sp>
        <p:nvSpPr>
          <p:cNvPr id="55299" name="Rectangle 2"/>
          <p:cNvSpPr>
            <a:spLocks noGrp="1" noRot="1" noChangeAspect="1" noChangeArrowheads="1" noTextEdit="1"/>
          </p:cNvSpPr>
          <p:nvPr>
            <p:ph type="sldImg"/>
          </p:nvPr>
        </p:nvSpPr>
        <p:spPr>
          <a:xfrm>
            <a:off x="685800" y="1143000"/>
            <a:ext cx="5486400" cy="3086100"/>
          </a:xfrm>
          <a:ln/>
        </p:spPr>
      </p:sp>
      <p:sp>
        <p:nvSpPr>
          <p:cNvPr id="5530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494768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98ECB39-5CD9-451B-91B7-B67B27634FD2}" type="slidenum">
              <a:rPr lang="de-DE" altLang="de-DE"/>
              <a:pPr eaLnBrk="1" hangingPunct="1">
                <a:spcBef>
                  <a:spcPct val="0"/>
                </a:spcBef>
              </a:pPr>
              <a:t>26</a:t>
            </a:fld>
            <a:endParaRPr lang="de-DE" altLang="de-DE"/>
          </a:p>
        </p:txBody>
      </p:sp>
      <p:sp>
        <p:nvSpPr>
          <p:cNvPr id="59395" name="Rectangle 2"/>
          <p:cNvSpPr>
            <a:spLocks noGrp="1" noRot="1" noChangeAspect="1" noChangeArrowheads="1" noTextEdit="1"/>
          </p:cNvSpPr>
          <p:nvPr>
            <p:ph type="sldImg"/>
          </p:nvPr>
        </p:nvSpPr>
        <p:spPr>
          <a:xfrm>
            <a:off x="685800" y="1143000"/>
            <a:ext cx="5486400" cy="3086100"/>
          </a:xfrm>
          <a:ln/>
        </p:spPr>
      </p:sp>
      <p:sp>
        <p:nvSpPr>
          <p:cNvPr id="5939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93929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50A562E-67CD-4CF9-85AB-69FDFF5D7BCC}" type="slidenum">
              <a:rPr lang="de-DE" altLang="de-DE"/>
              <a:pPr eaLnBrk="1" hangingPunct="1">
                <a:spcBef>
                  <a:spcPct val="0"/>
                </a:spcBef>
              </a:pPr>
              <a:t>2</a:t>
            </a:fld>
            <a:endParaRPr lang="de-DE" altLang="de-DE"/>
          </a:p>
        </p:txBody>
      </p:sp>
      <p:sp>
        <p:nvSpPr>
          <p:cNvPr id="38915" name="Rectangle 2"/>
          <p:cNvSpPr>
            <a:spLocks noGrp="1" noRot="1" noChangeAspect="1" noChangeArrowheads="1" noTextEdit="1"/>
          </p:cNvSpPr>
          <p:nvPr>
            <p:ph type="sldImg"/>
          </p:nvPr>
        </p:nvSpPr>
        <p:spPr>
          <a:xfrm>
            <a:off x="685800" y="1143000"/>
            <a:ext cx="5486400" cy="3086100"/>
          </a:xfrm>
          <a:ln/>
        </p:spPr>
      </p:sp>
      <p:sp>
        <p:nvSpPr>
          <p:cNvPr id="3891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06962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98ECB39-5CD9-451B-91B7-B67B27634FD2}" type="slidenum">
              <a:rPr lang="de-DE" altLang="de-DE"/>
              <a:pPr eaLnBrk="1" hangingPunct="1">
                <a:spcBef>
                  <a:spcPct val="0"/>
                </a:spcBef>
              </a:pPr>
              <a:t>27</a:t>
            </a:fld>
            <a:endParaRPr lang="de-DE" altLang="de-DE"/>
          </a:p>
        </p:txBody>
      </p:sp>
      <p:sp>
        <p:nvSpPr>
          <p:cNvPr id="59395" name="Rectangle 2"/>
          <p:cNvSpPr>
            <a:spLocks noGrp="1" noRot="1" noChangeAspect="1" noChangeArrowheads="1" noTextEdit="1"/>
          </p:cNvSpPr>
          <p:nvPr>
            <p:ph type="sldImg"/>
          </p:nvPr>
        </p:nvSpPr>
        <p:spPr>
          <a:xfrm>
            <a:off x="685800" y="1143000"/>
            <a:ext cx="5486400" cy="3086100"/>
          </a:xfrm>
          <a:ln/>
        </p:spPr>
      </p:sp>
      <p:sp>
        <p:nvSpPr>
          <p:cNvPr id="5939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926383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801CFCA-A5AD-4DEE-BF3B-F134E07B30B2}" type="slidenum">
              <a:rPr lang="de-DE" altLang="de-DE"/>
              <a:pPr eaLnBrk="1" hangingPunct="1">
                <a:spcBef>
                  <a:spcPct val="0"/>
                </a:spcBef>
              </a:pPr>
              <a:t>28</a:t>
            </a:fld>
            <a:endParaRPr lang="de-DE" altLang="de-DE"/>
          </a:p>
        </p:txBody>
      </p:sp>
      <p:sp>
        <p:nvSpPr>
          <p:cNvPr id="60419" name="Rectangle 2"/>
          <p:cNvSpPr>
            <a:spLocks noGrp="1" noRot="1" noChangeAspect="1" noChangeArrowheads="1" noTextEdit="1"/>
          </p:cNvSpPr>
          <p:nvPr>
            <p:ph type="sldImg"/>
          </p:nvPr>
        </p:nvSpPr>
        <p:spPr>
          <a:xfrm>
            <a:off x="685800" y="1143000"/>
            <a:ext cx="5486400" cy="3086100"/>
          </a:xfrm>
          <a:ln/>
        </p:spPr>
      </p:sp>
      <p:sp>
        <p:nvSpPr>
          <p:cNvPr id="6042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824319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26582D7-CD26-4868-8174-C88BD3BDDA37}" type="slidenum">
              <a:rPr lang="de-DE" altLang="de-DE"/>
              <a:pPr eaLnBrk="1" hangingPunct="1">
                <a:spcBef>
                  <a:spcPct val="0"/>
                </a:spcBef>
              </a:pPr>
              <a:t>29</a:t>
            </a:fld>
            <a:endParaRPr lang="de-DE" altLang="de-DE"/>
          </a:p>
        </p:txBody>
      </p:sp>
      <p:sp>
        <p:nvSpPr>
          <p:cNvPr id="44035" name="Rectangle 2"/>
          <p:cNvSpPr>
            <a:spLocks noGrp="1" noRot="1" noChangeAspect="1" noChangeArrowheads="1" noTextEdit="1"/>
          </p:cNvSpPr>
          <p:nvPr>
            <p:ph type="sldImg"/>
          </p:nvPr>
        </p:nvSpPr>
        <p:spPr>
          <a:xfrm>
            <a:off x="685800" y="1143000"/>
            <a:ext cx="5486400" cy="3086100"/>
          </a:xfrm>
          <a:ln/>
        </p:spPr>
      </p:sp>
      <p:sp>
        <p:nvSpPr>
          <p:cNvPr id="4403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288395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F6E3624-9960-48DB-84E1-A68E64B10E40}" type="slidenum">
              <a:rPr lang="de-DE" altLang="de-DE"/>
              <a:pPr eaLnBrk="1" hangingPunct="1">
                <a:spcBef>
                  <a:spcPct val="0"/>
                </a:spcBef>
              </a:pPr>
              <a:t>30</a:t>
            </a:fld>
            <a:endParaRPr lang="de-DE" altLang="de-DE"/>
          </a:p>
        </p:txBody>
      </p:sp>
      <p:sp>
        <p:nvSpPr>
          <p:cNvPr id="61443" name="Rectangle 2"/>
          <p:cNvSpPr>
            <a:spLocks noGrp="1" noRot="1" noChangeAspect="1" noChangeArrowheads="1" noTextEdit="1"/>
          </p:cNvSpPr>
          <p:nvPr>
            <p:ph type="sldImg"/>
          </p:nvPr>
        </p:nvSpPr>
        <p:spPr>
          <a:xfrm>
            <a:off x="685800" y="1143000"/>
            <a:ext cx="5486400" cy="3086100"/>
          </a:xfrm>
          <a:ln/>
        </p:spPr>
      </p:sp>
      <p:sp>
        <p:nvSpPr>
          <p:cNvPr id="61444"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690867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AF5DF6D-88F4-4957-B992-46F924A41047}" type="slidenum">
              <a:rPr lang="de-DE" altLang="de-DE"/>
              <a:pPr eaLnBrk="1" hangingPunct="1">
                <a:spcBef>
                  <a:spcPct val="0"/>
                </a:spcBef>
              </a:pPr>
              <a:t>31</a:t>
            </a:fld>
            <a:endParaRPr lang="de-DE" altLang="de-DE"/>
          </a:p>
        </p:txBody>
      </p:sp>
      <p:sp>
        <p:nvSpPr>
          <p:cNvPr id="62467" name="Rectangle 2"/>
          <p:cNvSpPr>
            <a:spLocks noGrp="1" noRot="1" noChangeAspect="1" noChangeArrowheads="1" noTextEdit="1"/>
          </p:cNvSpPr>
          <p:nvPr>
            <p:ph type="sldImg"/>
          </p:nvPr>
        </p:nvSpPr>
        <p:spPr>
          <a:xfrm>
            <a:off x="685800" y="1143000"/>
            <a:ext cx="5486400" cy="3086100"/>
          </a:xfrm>
          <a:ln/>
        </p:spPr>
      </p:sp>
      <p:sp>
        <p:nvSpPr>
          <p:cNvPr id="62468"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895581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167F13-2C29-4B12-A5E7-E64C7F215AB2}" type="slidenum">
              <a:rPr lang="de-DE" altLang="de-DE"/>
              <a:pPr eaLnBrk="1" hangingPunct="1">
                <a:spcBef>
                  <a:spcPct val="0"/>
                </a:spcBef>
              </a:pPr>
              <a:t>32</a:t>
            </a:fld>
            <a:endParaRPr lang="de-DE" altLang="de-DE"/>
          </a:p>
        </p:txBody>
      </p:sp>
      <p:sp>
        <p:nvSpPr>
          <p:cNvPr id="63491" name="Rectangle 2"/>
          <p:cNvSpPr>
            <a:spLocks noGrp="1" noRot="1" noChangeAspect="1" noChangeArrowheads="1" noTextEdit="1"/>
          </p:cNvSpPr>
          <p:nvPr>
            <p:ph type="sldImg"/>
          </p:nvPr>
        </p:nvSpPr>
        <p:spPr>
          <a:xfrm>
            <a:off x="685800" y="1143000"/>
            <a:ext cx="5486400" cy="3086100"/>
          </a:xfrm>
          <a:ln/>
        </p:spPr>
      </p:sp>
      <p:sp>
        <p:nvSpPr>
          <p:cNvPr id="6349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937312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93D2E1E-77E8-4CF3-A396-F760FCD0FC5E}" type="slidenum">
              <a:rPr lang="de-DE" altLang="de-DE"/>
              <a:pPr eaLnBrk="1" hangingPunct="1">
                <a:spcBef>
                  <a:spcPct val="0"/>
                </a:spcBef>
              </a:pPr>
              <a:t>33</a:t>
            </a:fld>
            <a:endParaRPr lang="de-DE" altLang="de-DE"/>
          </a:p>
        </p:txBody>
      </p:sp>
      <p:sp>
        <p:nvSpPr>
          <p:cNvPr id="64515" name="Rectangle 2"/>
          <p:cNvSpPr>
            <a:spLocks noGrp="1" noRot="1" noChangeAspect="1" noChangeArrowheads="1" noTextEdit="1"/>
          </p:cNvSpPr>
          <p:nvPr>
            <p:ph type="sldImg"/>
          </p:nvPr>
        </p:nvSpPr>
        <p:spPr>
          <a:xfrm>
            <a:off x="685800" y="1143000"/>
            <a:ext cx="5486400" cy="3086100"/>
          </a:xfrm>
          <a:ln/>
        </p:spPr>
      </p:sp>
      <p:sp>
        <p:nvSpPr>
          <p:cNvPr id="6451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51322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err="1"/>
              <a:t>Preemption</a:t>
            </a:r>
            <a:r>
              <a:rPr lang="de-DE" dirty="0"/>
              <a:t> = Vorwegnahme, Zuvorkommen, Vorkaufsrecht</a:t>
            </a:r>
          </a:p>
        </p:txBody>
      </p:sp>
      <p:sp>
        <p:nvSpPr>
          <p:cNvPr id="4" name="Foliennummernplatzhalter 3"/>
          <p:cNvSpPr>
            <a:spLocks noGrp="1"/>
          </p:cNvSpPr>
          <p:nvPr>
            <p:ph type="sldNum" sz="quarter" idx="10"/>
          </p:nvPr>
        </p:nvSpPr>
        <p:spPr/>
        <p:txBody>
          <a:bodyPr/>
          <a:lstStyle/>
          <a:p>
            <a:fld id="{B02B28E2-6DC2-4003-818B-82C860BAD177}" type="slidenum">
              <a:rPr lang="de-DE" altLang="de-DE" smtClean="0"/>
              <a:pPr/>
              <a:t>37</a:t>
            </a:fld>
            <a:endParaRPr lang="de-DE" altLang="de-DE"/>
          </a:p>
        </p:txBody>
      </p:sp>
    </p:spTree>
    <p:extLst>
      <p:ext uri="{BB962C8B-B14F-4D97-AF65-F5344CB8AC3E}">
        <p14:creationId xmlns:p14="http://schemas.microsoft.com/office/powerpoint/2010/main" val="1143119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167F13-2C29-4B12-A5E7-E64C7F215AB2}" type="slidenum">
              <a:rPr lang="de-DE" altLang="de-DE"/>
              <a:pPr eaLnBrk="1" hangingPunct="1">
                <a:spcBef>
                  <a:spcPct val="0"/>
                </a:spcBef>
              </a:pPr>
              <a:t>38</a:t>
            </a:fld>
            <a:endParaRPr lang="de-DE" altLang="de-D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347164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167F13-2C29-4B12-A5E7-E64C7F215AB2}" type="slidenum">
              <a:rPr lang="de-DE" altLang="de-DE"/>
              <a:pPr eaLnBrk="1" hangingPunct="1">
                <a:spcBef>
                  <a:spcPct val="0"/>
                </a:spcBef>
              </a:pPr>
              <a:t>39</a:t>
            </a:fld>
            <a:endParaRPr lang="de-DE" altLang="de-D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de-DE" dirty="0" err="1">
                <a:latin typeface="Arial" panose="020B0604020202020204" pitchFamily="34" charset="0"/>
              </a:rPr>
              <a:t>Zipf</a:t>
            </a:r>
            <a:r>
              <a:rPr lang="en-US" altLang="de-DE" dirty="0">
                <a:latin typeface="Arial" panose="020B0604020202020204" pitchFamily="34" charset="0"/>
              </a:rPr>
              <a:t>-Mandelbrot </a:t>
            </a:r>
            <a:r>
              <a:rPr lang="en-US" altLang="de-DE" dirty="0" err="1">
                <a:latin typeface="Arial" panose="020B0604020202020204" pitchFamily="34" charset="0"/>
              </a:rPr>
              <a:t>ist</a:t>
            </a:r>
            <a:r>
              <a:rPr lang="en-US" altLang="de-DE" dirty="0">
                <a:latin typeface="Arial" panose="020B0604020202020204" pitchFamily="34" charset="0"/>
              </a:rPr>
              <a:t> closest</a:t>
            </a:r>
            <a:r>
              <a:rPr lang="en-US" altLang="de-DE" baseline="0" dirty="0">
                <a:latin typeface="Arial" panose="020B0604020202020204" pitchFamily="34" charset="0"/>
              </a:rPr>
              <a:t> to a log series</a:t>
            </a:r>
            <a:endParaRPr lang="en-US" altLang="de-DE" dirty="0">
              <a:latin typeface="Arial" panose="020B0604020202020204" pitchFamily="34" charset="0"/>
            </a:endParaRPr>
          </a:p>
        </p:txBody>
      </p:sp>
    </p:spTree>
    <p:extLst>
      <p:ext uri="{BB962C8B-B14F-4D97-AF65-F5344CB8AC3E}">
        <p14:creationId xmlns:p14="http://schemas.microsoft.com/office/powerpoint/2010/main" val="314125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7521A82-0899-4E02-94AF-3C26CFE869F1}" type="slidenum">
              <a:rPr lang="de-DE" altLang="de-DE"/>
              <a:pPr eaLnBrk="1" hangingPunct="1">
                <a:spcBef>
                  <a:spcPct val="0"/>
                </a:spcBef>
              </a:pPr>
              <a:t>4</a:t>
            </a:fld>
            <a:endParaRPr lang="de-DE" altLang="de-DE"/>
          </a:p>
        </p:txBody>
      </p:sp>
      <p:sp>
        <p:nvSpPr>
          <p:cNvPr id="39939" name="Rectangle 2"/>
          <p:cNvSpPr>
            <a:spLocks noGrp="1" noRot="1" noChangeAspect="1" noChangeArrowheads="1" noTextEdit="1"/>
          </p:cNvSpPr>
          <p:nvPr>
            <p:ph type="sldImg"/>
          </p:nvPr>
        </p:nvSpPr>
        <p:spPr>
          <a:xfrm>
            <a:off x="685800" y="1143000"/>
            <a:ext cx="5486400" cy="3086100"/>
          </a:xfrm>
          <a:ln/>
        </p:spPr>
      </p:sp>
      <p:sp>
        <p:nvSpPr>
          <p:cNvPr id="39940"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Multiplicative</a:t>
            </a:r>
          </a:p>
          <a:p>
            <a:pPr eaLnBrk="1" hangingPunct="1"/>
            <a:r>
              <a:rPr lang="en-US" altLang="de-DE" dirty="0">
                <a:latin typeface="Arial" panose="020B0604020202020204" pitchFamily="34" charset="0"/>
              </a:rPr>
              <a:t>Alpha</a:t>
            </a:r>
            <a:r>
              <a:rPr lang="en-US" altLang="de-DE" baseline="0" dirty="0">
                <a:latin typeface="Arial" panose="020B0604020202020204" pitchFamily="34" charset="0"/>
              </a:rPr>
              <a:t> can vary</a:t>
            </a:r>
            <a:endParaRPr lang="en-US" altLang="de-DE" dirty="0">
              <a:latin typeface="Arial" panose="020B0604020202020204" pitchFamily="34" charset="0"/>
            </a:endParaRPr>
          </a:p>
        </p:txBody>
      </p:sp>
    </p:spTree>
    <p:extLst>
      <p:ext uri="{BB962C8B-B14F-4D97-AF65-F5344CB8AC3E}">
        <p14:creationId xmlns:p14="http://schemas.microsoft.com/office/powerpoint/2010/main" val="1129648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97BA3-CB80-4B81-B59B-914B5368F752}" type="slidenum">
              <a:rPr lang="de-DE"/>
              <a:pPr/>
              <a:t>40</a:t>
            </a:fld>
            <a:endParaRPr lang="de-DE"/>
          </a:p>
        </p:txBody>
      </p:sp>
      <p:sp>
        <p:nvSpPr>
          <p:cNvPr id="888834" name="Rectangle 2"/>
          <p:cNvSpPr>
            <a:spLocks noGrp="1" noRot="1" noChangeAspect="1" noChangeArrowheads="1" noTextEdit="1"/>
          </p:cNvSpPr>
          <p:nvPr>
            <p:ph type="sldImg"/>
          </p:nvPr>
        </p:nvSpPr>
        <p:spPr>
          <a:xfrm>
            <a:off x="381000" y="685800"/>
            <a:ext cx="6096000" cy="3429000"/>
          </a:xfrm>
          <a:ln/>
        </p:spPr>
      </p:sp>
      <p:sp>
        <p:nvSpPr>
          <p:cNvPr id="888835" name="Rectangle 3"/>
          <p:cNvSpPr>
            <a:spLocks noGrp="1" noChangeArrowheads="1"/>
          </p:cNvSpPr>
          <p:nvPr>
            <p:ph type="body" idx="1"/>
          </p:nvPr>
        </p:nvSpPr>
        <p:spPr/>
        <p:txBody>
          <a:bodyPr/>
          <a:lstStyle/>
          <a:p>
            <a:r>
              <a:rPr lang="en-US" dirty="0"/>
              <a:t>Seminal study but only based on raw data. Correct to simply take statistical averages?</a:t>
            </a:r>
          </a:p>
        </p:txBody>
      </p:sp>
    </p:spTree>
    <p:extLst>
      <p:ext uri="{BB962C8B-B14F-4D97-AF65-F5344CB8AC3E}">
        <p14:creationId xmlns:p14="http://schemas.microsoft.com/office/powerpoint/2010/main" val="2712884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1C24BB-F8E5-4898-BEA5-FFE4CB8F067A}" type="slidenum">
              <a:rPr lang="de-DE"/>
              <a:pPr/>
              <a:t>41</a:t>
            </a:fld>
            <a:endParaRPr lang="de-DE"/>
          </a:p>
        </p:txBody>
      </p:sp>
      <p:sp>
        <p:nvSpPr>
          <p:cNvPr id="892930" name="Rectangle 2"/>
          <p:cNvSpPr>
            <a:spLocks noGrp="1" noRot="1" noChangeAspect="1" noChangeArrowheads="1" noTextEdit="1"/>
          </p:cNvSpPr>
          <p:nvPr>
            <p:ph type="sldImg"/>
          </p:nvPr>
        </p:nvSpPr>
        <p:spPr>
          <a:xfrm>
            <a:off x="381000" y="685800"/>
            <a:ext cx="6096000" cy="3429000"/>
          </a:xfrm>
          <a:ln/>
        </p:spPr>
      </p:sp>
      <p:sp>
        <p:nvSpPr>
          <p:cNvPr id="89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4575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BA1ED1-6B1A-4793-8422-4DFE92FF8CE0}" type="slidenum">
              <a:rPr lang="de-DE"/>
              <a:pPr/>
              <a:t>42</a:t>
            </a:fld>
            <a:endParaRPr lang="de-DE"/>
          </a:p>
        </p:txBody>
      </p:sp>
      <p:sp>
        <p:nvSpPr>
          <p:cNvPr id="910338" name="Rectangle 2"/>
          <p:cNvSpPr>
            <a:spLocks noGrp="1" noRot="1" noChangeAspect="1" noChangeArrowheads="1" noTextEdit="1"/>
          </p:cNvSpPr>
          <p:nvPr>
            <p:ph type="sldImg"/>
          </p:nvPr>
        </p:nvSpPr>
        <p:spPr>
          <a:xfrm>
            <a:off x="381000" y="685800"/>
            <a:ext cx="6096000" cy="3429000"/>
          </a:xfrm>
          <a:ln/>
        </p:spPr>
      </p:sp>
      <p:sp>
        <p:nvSpPr>
          <p:cNvPr id="910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7983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Lithification bias is a big thing</a:t>
            </a:r>
          </a:p>
        </p:txBody>
      </p:sp>
      <p:sp>
        <p:nvSpPr>
          <p:cNvPr id="4" name="Foliennummernplatzhalter 3"/>
          <p:cNvSpPr>
            <a:spLocks noGrp="1"/>
          </p:cNvSpPr>
          <p:nvPr>
            <p:ph type="sldNum" sz="quarter" idx="10"/>
          </p:nvPr>
        </p:nvSpPr>
        <p:spPr/>
        <p:txBody>
          <a:bodyPr/>
          <a:lstStyle/>
          <a:p>
            <a:fld id="{BD8D386B-76BE-4DF6-A9D7-B969F6929FFC}" type="slidenum">
              <a:rPr lang="en-US" smtClean="0"/>
              <a:t>44</a:t>
            </a:fld>
            <a:endParaRPr lang="en-US"/>
          </a:p>
        </p:txBody>
      </p:sp>
    </p:spTree>
    <p:extLst>
      <p:ext uri="{BB962C8B-B14F-4D97-AF65-F5344CB8AC3E}">
        <p14:creationId xmlns:p14="http://schemas.microsoft.com/office/powerpoint/2010/main" val="2294250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C13BCD4-40A0-4612-BC7D-43F0326F4FA1}" type="slidenum">
              <a:rPr lang="de-DE" altLang="de-DE"/>
              <a:pPr eaLnBrk="1" hangingPunct="1">
                <a:spcBef>
                  <a:spcPct val="0"/>
                </a:spcBef>
              </a:pPr>
              <a:t>50</a:t>
            </a:fld>
            <a:endParaRPr lang="de-DE" altLang="de-DE"/>
          </a:p>
        </p:txBody>
      </p:sp>
      <p:sp>
        <p:nvSpPr>
          <p:cNvPr id="65539" name="Rectangle 2"/>
          <p:cNvSpPr>
            <a:spLocks noGrp="1" noRot="1" noChangeAspect="1" noChangeArrowheads="1" noTextEdit="1"/>
          </p:cNvSpPr>
          <p:nvPr>
            <p:ph type="sldImg"/>
          </p:nvPr>
        </p:nvSpPr>
        <p:spPr>
          <a:xfrm>
            <a:off x="685800" y="1143000"/>
            <a:ext cx="5486400" cy="3086100"/>
          </a:xfrm>
          <a:ln/>
        </p:spPr>
      </p:sp>
      <p:sp>
        <p:nvSpPr>
          <p:cNvPr id="65540" name="Rectangle 3"/>
          <p:cNvSpPr>
            <a:spLocks noGrp="1" noChangeArrowheads="1"/>
          </p:cNvSpPr>
          <p:nvPr>
            <p:ph type="body" idx="1"/>
          </p:nvPr>
        </p:nvSpPr>
        <p:spPr>
          <a:noFill/>
        </p:spPr>
        <p:txBody>
          <a:bodyPr/>
          <a:lstStyle/>
          <a:p>
            <a:endParaRPr lang="en-US" altLang="de-DE">
              <a:latin typeface="Arial" panose="020B0604020202020204" pitchFamily="34" charset="0"/>
            </a:endParaRPr>
          </a:p>
        </p:txBody>
      </p:sp>
    </p:spTree>
    <p:extLst>
      <p:ext uri="{BB962C8B-B14F-4D97-AF65-F5344CB8AC3E}">
        <p14:creationId xmlns:p14="http://schemas.microsoft.com/office/powerpoint/2010/main" val="1675285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Corresponds to Hill </a:t>
            </a:r>
            <a:r>
              <a:rPr lang="en-US"/>
              <a:t>numbers between 1-2</a:t>
            </a:r>
          </a:p>
        </p:txBody>
      </p:sp>
      <p:sp>
        <p:nvSpPr>
          <p:cNvPr id="4" name="Foliennummernplatzhalter 3"/>
          <p:cNvSpPr>
            <a:spLocks noGrp="1"/>
          </p:cNvSpPr>
          <p:nvPr>
            <p:ph type="sldNum" sz="quarter" idx="5"/>
          </p:nvPr>
        </p:nvSpPr>
        <p:spPr/>
        <p:txBody>
          <a:bodyPr/>
          <a:lstStyle/>
          <a:p>
            <a:fld id="{BD8D386B-76BE-4DF6-A9D7-B969F6929FFC}" type="slidenum">
              <a:rPr lang="en-US" smtClean="0"/>
              <a:t>53</a:t>
            </a:fld>
            <a:endParaRPr lang="en-US"/>
          </a:p>
        </p:txBody>
      </p:sp>
    </p:spTree>
    <p:extLst>
      <p:ext uri="{BB962C8B-B14F-4D97-AF65-F5344CB8AC3E}">
        <p14:creationId xmlns:p14="http://schemas.microsoft.com/office/powerpoint/2010/main" val="3371061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8BDDDBF-E58D-40F5-94AC-097CEEC2575F}" type="slidenum">
              <a:rPr lang="de-DE" altLang="de-DE"/>
              <a:pPr eaLnBrk="1" hangingPunct="1">
                <a:spcBef>
                  <a:spcPct val="0"/>
                </a:spcBef>
              </a:pPr>
              <a:t>55</a:t>
            </a:fld>
            <a:endParaRPr lang="de-DE" altLang="de-DE"/>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r>
              <a:rPr lang="en-US" altLang="de-DE">
                <a:latin typeface="Arial" panose="020B0604020202020204" pitchFamily="34" charset="0"/>
              </a:rPr>
              <a:t>In Zukunft Studenten selbst</a:t>
            </a:r>
          </a:p>
        </p:txBody>
      </p:sp>
    </p:spTree>
    <p:extLst>
      <p:ext uri="{BB962C8B-B14F-4D97-AF65-F5344CB8AC3E}">
        <p14:creationId xmlns:p14="http://schemas.microsoft.com/office/powerpoint/2010/main" val="3085348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FA6A8C-6F75-4232-B7BC-510359E54273}" type="slidenum">
              <a:rPr lang="de-DE" altLang="de-DE"/>
              <a:pPr/>
              <a:t>65</a:t>
            </a:fld>
            <a:endParaRPr lang="de-DE" altLang="de-DE"/>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49181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8BDDDBF-E58D-40F5-94AC-097CEEC2575F}" type="slidenum">
              <a:rPr lang="de-DE" altLang="de-DE"/>
              <a:pPr eaLnBrk="1" hangingPunct="1">
                <a:spcBef>
                  <a:spcPct val="0"/>
                </a:spcBef>
              </a:pPr>
              <a:t>76</a:t>
            </a:fld>
            <a:endParaRPr lang="de-DE" altLang="de-DE"/>
          </a:p>
        </p:txBody>
      </p:sp>
      <p:sp>
        <p:nvSpPr>
          <p:cNvPr id="66563" name="Rectangle 2"/>
          <p:cNvSpPr>
            <a:spLocks noGrp="1" noRot="1" noChangeAspect="1" noChangeArrowheads="1" noTextEdit="1"/>
          </p:cNvSpPr>
          <p:nvPr>
            <p:ph type="sldImg"/>
          </p:nvPr>
        </p:nvSpPr>
        <p:spPr>
          <a:xfrm>
            <a:off x="685800" y="1143000"/>
            <a:ext cx="5486400" cy="3086100"/>
          </a:xfrm>
          <a:ln/>
        </p:spPr>
      </p:sp>
      <p:sp>
        <p:nvSpPr>
          <p:cNvPr id="66564" name="Rectangle 3"/>
          <p:cNvSpPr>
            <a:spLocks noGrp="1" noChangeArrowheads="1"/>
          </p:cNvSpPr>
          <p:nvPr>
            <p:ph type="body" idx="1"/>
          </p:nvPr>
        </p:nvSpPr>
        <p:spPr>
          <a:noFill/>
        </p:spPr>
        <p:txBody>
          <a:bodyPr/>
          <a:lstStyle/>
          <a:p>
            <a:r>
              <a:rPr lang="en-US" altLang="de-DE">
                <a:latin typeface="Arial" panose="020B0604020202020204" pitchFamily="34" charset="0"/>
              </a:rPr>
              <a:t>In Zukunft Studenten selbst</a:t>
            </a:r>
          </a:p>
        </p:txBody>
      </p:sp>
    </p:spTree>
    <p:extLst>
      <p:ext uri="{BB962C8B-B14F-4D97-AF65-F5344CB8AC3E}">
        <p14:creationId xmlns:p14="http://schemas.microsoft.com/office/powerpoint/2010/main" val="308534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FDE0E73-52CF-462B-8EF0-536BCEA06052}" type="slidenum">
              <a:rPr lang="de-DE" altLang="de-DE"/>
              <a:pPr eaLnBrk="1" hangingPunct="1">
                <a:spcBef>
                  <a:spcPct val="0"/>
                </a:spcBef>
              </a:pPr>
              <a:t>5</a:t>
            </a:fld>
            <a:endParaRPr lang="de-DE" altLang="de-DE"/>
          </a:p>
        </p:txBody>
      </p:sp>
      <p:sp>
        <p:nvSpPr>
          <p:cNvPr id="40963" name="Rectangle 2"/>
          <p:cNvSpPr>
            <a:spLocks noGrp="1" noRot="1" noChangeAspect="1" noChangeArrowheads="1" noTextEdit="1"/>
          </p:cNvSpPr>
          <p:nvPr>
            <p:ph type="sldImg"/>
          </p:nvPr>
        </p:nvSpPr>
        <p:spPr>
          <a:xfrm>
            <a:off x="685800" y="1143000"/>
            <a:ext cx="5486400" cy="3086100"/>
          </a:xfrm>
          <a:ln/>
        </p:spPr>
      </p:sp>
      <p:sp>
        <p:nvSpPr>
          <p:cNvPr id="40964"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1105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But quantitative </a:t>
            </a:r>
            <a:r>
              <a:rPr lang="de-DE" dirty="0" err="1"/>
              <a:t>methods</a:t>
            </a:r>
            <a:r>
              <a:rPr lang="de-DE" baseline="0" dirty="0"/>
              <a:t> </a:t>
            </a:r>
            <a:r>
              <a:rPr lang="de-DE" baseline="0" dirty="0" err="1"/>
              <a:t>are</a:t>
            </a:r>
            <a:r>
              <a:rPr lang="de-DE" baseline="0" dirty="0"/>
              <a:t> </a:t>
            </a:r>
            <a:r>
              <a:rPr lang="de-DE" baseline="0" dirty="0" err="1"/>
              <a:t>the</a:t>
            </a:r>
            <a:r>
              <a:rPr lang="de-DE" baseline="0" dirty="0"/>
              <a:t> same</a:t>
            </a:r>
            <a:endParaRPr lang="de-DE" dirty="0"/>
          </a:p>
        </p:txBody>
      </p:sp>
      <p:sp>
        <p:nvSpPr>
          <p:cNvPr id="4" name="Foliennummernplatzhalter 3"/>
          <p:cNvSpPr>
            <a:spLocks noGrp="1"/>
          </p:cNvSpPr>
          <p:nvPr>
            <p:ph type="sldNum" sz="quarter" idx="10"/>
          </p:nvPr>
        </p:nvSpPr>
        <p:spPr/>
        <p:txBody>
          <a:bodyPr/>
          <a:lstStyle/>
          <a:p>
            <a:fld id="{BD8D386B-76BE-4DF6-A9D7-B969F6929FFC}" type="slidenum">
              <a:rPr lang="en-US" smtClean="0"/>
              <a:t>6</a:t>
            </a:fld>
            <a:endParaRPr lang="en-US"/>
          </a:p>
        </p:txBody>
      </p:sp>
    </p:spTree>
    <p:extLst>
      <p:ext uri="{BB962C8B-B14F-4D97-AF65-F5344CB8AC3E}">
        <p14:creationId xmlns:p14="http://schemas.microsoft.com/office/powerpoint/2010/main" val="46829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3B7FCCE-0886-4ED7-9483-9318D6AC9502}" type="slidenum">
              <a:rPr lang="de-DE" altLang="de-DE"/>
              <a:pPr eaLnBrk="1" hangingPunct="1">
                <a:spcBef>
                  <a:spcPct val="0"/>
                </a:spcBef>
              </a:pPr>
              <a:t>7</a:t>
            </a:fld>
            <a:endParaRPr lang="de-DE" altLang="de-DE"/>
          </a:p>
        </p:txBody>
      </p:sp>
      <p:sp>
        <p:nvSpPr>
          <p:cNvPr id="41987" name="Rectangle 2"/>
          <p:cNvSpPr>
            <a:spLocks noGrp="1" noRot="1" noChangeAspect="1" noChangeArrowheads="1" noTextEdit="1"/>
          </p:cNvSpPr>
          <p:nvPr>
            <p:ph type="sldImg"/>
          </p:nvPr>
        </p:nvSpPr>
        <p:spPr>
          <a:xfrm>
            <a:off x="685800" y="1143000"/>
            <a:ext cx="5486400" cy="3086100"/>
          </a:xfrm>
          <a:ln/>
        </p:spPr>
      </p:sp>
      <p:sp>
        <p:nvSpPr>
          <p:cNvPr id="41988"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Species richness</a:t>
            </a:r>
            <a:r>
              <a:rPr lang="en-US" altLang="de-DE" baseline="0" dirty="0">
                <a:latin typeface="Arial" panose="020B0604020202020204" pitchFamily="34" charset="0"/>
              </a:rPr>
              <a:t> means giving maximum weight to rare species. </a:t>
            </a:r>
            <a:endParaRPr lang="en-US" altLang="de-DE" dirty="0">
              <a:latin typeface="Arial" panose="020B0604020202020204" pitchFamily="34" charset="0"/>
            </a:endParaRPr>
          </a:p>
        </p:txBody>
      </p:sp>
    </p:spTree>
    <p:extLst>
      <p:ext uri="{BB962C8B-B14F-4D97-AF65-F5344CB8AC3E}">
        <p14:creationId xmlns:p14="http://schemas.microsoft.com/office/powerpoint/2010/main" val="254488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76F338C-5B5C-4633-9CE3-56C9455EC0FD}" type="slidenum">
              <a:rPr lang="de-DE" altLang="de-DE"/>
              <a:pPr eaLnBrk="1" hangingPunct="1">
                <a:spcBef>
                  <a:spcPct val="0"/>
                </a:spcBef>
              </a:pPr>
              <a:t>8</a:t>
            </a:fld>
            <a:endParaRPr lang="de-DE" altLang="de-DE"/>
          </a:p>
        </p:txBody>
      </p:sp>
      <p:sp>
        <p:nvSpPr>
          <p:cNvPr id="43011" name="Rectangle 2"/>
          <p:cNvSpPr>
            <a:spLocks noGrp="1" noRot="1" noChangeAspect="1" noChangeArrowheads="1" noTextEdit="1"/>
          </p:cNvSpPr>
          <p:nvPr>
            <p:ph type="sldImg"/>
          </p:nvPr>
        </p:nvSpPr>
        <p:spPr>
          <a:xfrm>
            <a:off x="685800" y="1143000"/>
            <a:ext cx="5486400" cy="3086100"/>
          </a:xfrm>
          <a:ln/>
        </p:spPr>
      </p:sp>
      <p:sp>
        <p:nvSpPr>
          <p:cNvPr id="4301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73438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9CE3BB6-44F3-4C3A-968D-C82F9404E2F0}" type="slidenum">
              <a:rPr lang="de-DE" altLang="de-DE"/>
              <a:pPr eaLnBrk="1" hangingPunct="1">
                <a:spcBef>
                  <a:spcPct val="0"/>
                </a:spcBef>
              </a:pPr>
              <a:t>9</a:t>
            </a:fld>
            <a:endParaRPr lang="de-DE" altLang="de-DE"/>
          </a:p>
        </p:txBody>
      </p:sp>
      <p:sp>
        <p:nvSpPr>
          <p:cNvPr id="45059" name="Rectangle 2"/>
          <p:cNvSpPr>
            <a:spLocks noGrp="1" noRot="1" noChangeAspect="1" noChangeArrowheads="1" noTextEdit="1"/>
          </p:cNvSpPr>
          <p:nvPr>
            <p:ph type="sldImg"/>
          </p:nvPr>
        </p:nvSpPr>
        <p:spPr>
          <a:xfrm>
            <a:off x="685800" y="1143000"/>
            <a:ext cx="5486400" cy="3086100"/>
          </a:xfrm>
          <a:ln/>
        </p:spPr>
      </p:sp>
      <p:sp>
        <p:nvSpPr>
          <p:cNvPr id="4506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762303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b="1" dirty="0" err="1"/>
              <a:t>the</a:t>
            </a:r>
            <a:r>
              <a:rPr lang="de-DE" b="1" dirty="0"/>
              <a:t> </a:t>
            </a:r>
            <a:r>
              <a:rPr lang="de-DE" b="1" dirty="0" err="1"/>
              <a:t>cross</a:t>
            </a:r>
            <a:r>
              <a:rPr lang="de-DE" b="1" dirty="0"/>
              <a:t> </a:t>
            </a:r>
            <a:r>
              <a:rPr lang="de-DE" b="1" dirty="0" err="1"/>
              <a:t>entropy</a:t>
            </a:r>
            <a:r>
              <a:rPr lang="de-DE" dirty="0"/>
              <a:t> </a:t>
            </a:r>
          </a:p>
        </p:txBody>
      </p:sp>
      <p:sp>
        <p:nvSpPr>
          <p:cNvPr id="4" name="Foliennummernplatzhalter 3"/>
          <p:cNvSpPr>
            <a:spLocks noGrp="1"/>
          </p:cNvSpPr>
          <p:nvPr>
            <p:ph type="sldNum" sz="quarter" idx="10"/>
          </p:nvPr>
        </p:nvSpPr>
        <p:spPr/>
        <p:txBody>
          <a:bodyPr/>
          <a:lstStyle/>
          <a:p>
            <a:fld id="{BD8D386B-76BE-4DF6-A9D7-B969F6929FFC}" type="slidenum">
              <a:rPr lang="en-US" smtClean="0"/>
              <a:t>10</a:t>
            </a:fld>
            <a:endParaRPr lang="en-US"/>
          </a:p>
        </p:txBody>
      </p:sp>
    </p:spTree>
    <p:extLst>
      <p:ext uri="{BB962C8B-B14F-4D97-AF65-F5344CB8AC3E}">
        <p14:creationId xmlns:p14="http://schemas.microsoft.com/office/powerpoint/2010/main" val="2593823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554DDEA0-037E-4F4F-A79F-C3FA81445B52}" type="datetimeFigureOut">
              <a:rPr lang="en-GB" smtClean="0"/>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48074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4DDEA0-037E-4F4F-A79F-C3FA81445B52}" type="datetimeFigureOut">
              <a:rPr lang="en-GB" smtClean="0"/>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09740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4DDEA0-037E-4F4F-A79F-C3FA81445B52}" type="datetimeFigureOut">
              <a:rPr lang="en-GB" smtClean="0"/>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888811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907ACF-6631-8503-3AB0-370672453107}"/>
              </a:ext>
            </a:extLst>
          </p:cNvPr>
          <p:cNvSpPr/>
          <p:nvPr userDrawn="1"/>
        </p:nvSpPr>
        <p:spPr>
          <a:xfrm>
            <a:off x="0" y="6466432"/>
            <a:ext cx="12192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17EBA2E-3DD5-9EEF-65FC-1274B057E91C}"/>
              </a:ext>
            </a:extLst>
          </p:cNvPr>
          <p:cNvSpPr>
            <a:spLocks noGrp="1"/>
          </p:cNvSpPr>
          <p:nvPr>
            <p:ph type="ctrTitle" hasCustomPrompt="1"/>
          </p:nvPr>
        </p:nvSpPr>
        <p:spPr>
          <a:xfrm>
            <a:off x="1524000" y="1379715"/>
            <a:ext cx="9144000" cy="1690764"/>
          </a:xfrm>
        </p:spPr>
        <p:txBody>
          <a:bodyPr anchor="b">
            <a:normAutofit/>
          </a:bodyPr>
          <a:lstStyle>
            <a:lvl1pPr algn="ctr">
              <a:defRPr sz="4800">
                <a:solidFill>
                  <a:schemeClr val="tx2"/>
                </a:solidFill>
                <a:latin typeface="Arial" panose="020B0604020202020204" pitchFamily="34" charset="0"/>
                <a:cs typeface="Arial" panose="020B0604020202020204" pitchFamily="34" charset="0"/>
              </a:defRPr>
            </a:lvl1pPr>
          </a:lstStyle>
          <a:p>
            <a:r>
              <a:rPr lang="en-GB" dirty="0"/>
              <a:t>Title</a:t>
            </a:r>
          </a:p>
        </p:txBody>
      </p:sp>
      <p:sp>
        <p:nvSpPr>
          <p:cNvPr id="3" name="Subtitle 2">
            <a:extLst>
              <a:ext uri="{FF2B5EF4-FFF2-40B4-BE49-F238E27FC236}">
                <a16:creationId xmlns:a16="http://schemas.microsoft.com/office/drawing/2014/main" id="{D5EAB867-8071-3A07-90C3-B0446D90E1C1}"/>
              </a:ext>
            </a:extLst>
          </p:cNvPr>
          <p:cNvSpPr>
            <a:spLocks noGrp="1"/>
          </p:cNvSpPr>
          <p:nvPr>
            <p:ph type="subTitle" idx="1" hasCustomPrompt="1"/>
          </p:nvPr>
        </p:nvSpPr>
        <p:spPr>
          <a:xfrm>
            <a:off x="1524000" y="3227869"/>
            <a:ext cx="9144000" cy="492535"/>
          </a:xfrm>
          <a:ln>
            <a:solidFill>
              <a:schemeClr val="bg1">
                <a:lumMod val="65000"/>
              </a:schemeClr>
            </a:solidFill>
          </a:ln>
        </p:spPr>
        <p:txBody>
          <a:bodyPr/>
          <a:lstStyle>
            <a:lvl1pPr marL="0" indent="0" algn="ctr">
              <a:buNone/>
              <a:defRPr sz="2400">
                <a:solidFill>
                  <a:schemeClr val="bg1">
                    <a:lumMod val="50000"/>
                  </a:schemeClr>
                </a:solidFill>
                <a:latin typeface="Arial" panose="020B0604020202020204" pitchFamily="34" charset="0"/>
                <a:cs typeface="Arial" panose="020B0604020202020204" pitchFamily="34"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GB" dirty="0"/>
              <a:t>Instructor</a:t>
            </a:r>
          </a:p>
        </p:txBody>
      </p:sp>
      <p:cxnSp>
        <p:nvCxnSpPr>
          <p:cNvPr id="8" name="Straight Connector 7">
            <a:extLst>
              <a:ext uri="{FF2B5EF4-FFF2-40B4-BE49-F238E27FC236}">
                <a16:creationId xmlns:a16="http://schemas.microsoft.com/office/drawing/2014/main" id="{A135EDC9-CBE9-6C7D-C5EE-552F87BD0B02}"/>
              </a:ext>
            </a:extLst>
          </p:cNvPr>
          <p:cNvCxnSpPr>
            <a:cxnSpLocks/>
          </p:cNvCxnSpPr>
          <p:nvPr userDrawn="1"/>
        </p:nvCxnSpPr>
        <p:spPr>
          <a:xfrm>
            <a:off x="1524007" y="3138576"/>
            <a:ext cx="4375759"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67B2FA-4770-AC75-34E8-98A02A7BC7A4}"/>
              </a:ext>
            </a:extLst>
          </p:cNvPr>
          <p:cNvCxnSpPr>
            <a:cxnSpLocks/>
          </p:cNvCxnSpPr>
          <p:nvPr userDrawn="1"/>
        </p:nvCxnSpPr>
        <p:spPr>
          <a:xfrm>
            <a:off x="6292247" y="3138576"/>
            <a:ext cx="4375759"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BAB29DA-33A6-D3C6-EFA2-CD5276295A2D}"/>
              </a:ext>
            </a:extLst>
          </p:cNvPr>
          <p:cNvSpPr/>
          <p:nvPr userDrawn="1"/>
        </p:nvSpPr>
        <p:spPr>
          <a:xfrm>
            <a:off x="6045902" y="3092548"/>
            <a:ext cx="100209" cy="10020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Box 12">
            <a:extLst>
              <a:ext uri="{FF2B5EF4-FFF2-40B4-BE49-F238E27FC236}">
                <a16:creationId xmlns:a16="http://schemas.microsoft.com/office/drawing/2014/main" id="{B496F1CC-A9EE-F7C1-9769-C1842DA14AA8}"/>
              </a:ext>
            </a:extLst>
          </p:cNvPr>
          <p:cNvSpPr txBox="1"/>
          <p:nvPr userDrawn="1"/>
        </p:nvSpPr>
        <p:spPr>
          <a:xfrm>
            <a:off x="93617" y="6521251"/>
            <a:ext cx="6466115"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2025, Erlangen, Germany  |   © </a:t>
            </a:r>
          </a:p>
        </p:txBody>
      </p:sp>
      <p:sp>
        <p:nvSpPr>
          <p:cNvPr id="14" name="Rectangle 13">
            <a:extLst>
              <a:ext uri="{FF2B5EF4-FFF2-40B4-BE49-F238E27FC236}">
                <a16:creationId xmlns:a16="http://schemas.microsoft.com/office/drawing/2014/main" id="{365404C7-6801-8C64-40D6-7E8E47C52FBE}"/>
              </a:ext>
            </a:extLst>
          </p:cNvPr>
          <p:cNvSpPr/>
          <p:nvPr userDrawn="1"/>
        </p:nvSpPr>
        <p:spPr>
          <a:xfrm>
            <a:off x="0" y="0"/>
            <a:ext cx="12192000" cy="1202500"/>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6" name="Picture 4" descr="Mit frischem Schwung und neuem Markenauftritt ins Wintersemester |  Friedrich-Alexander-Universität Erlangen-Nürnberg">
            <a:extLst>
              <a:ext uri="{FF2B5EF4-FFF2-40B4-BE49-F238E27FC236}">
                <a16:creationId xmlns:a16="http://schemas.microsoft.com/office/drawing/2014/main" id="{F26D803E-5397-ECDC-8661-03817304EE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4711" y="5570989"/>
            <a:ext cx="3465697" cy="691266"/>
          </a:xfrm>
          <a:prstGeom prst="rect">
            <a:avLst/>
          </a:prstGeom>
          <a:noFill/>
          <a:extLst>
            <a:ext uri="{909E8E84-426E-40DD-AFC4-6F175D3DCCD1}">
              <a14:hiddenFill xmlns:a14="http://schemas.microsoft.com/office/drawing/2010/main">
                <a:solidFill>
                  <a:srgbClr val="FFFFFF"/>
                </a:solidFill>
              </a14:hiddenFill>
            </a:ext>
          </a:extLst>
        </p:spPr>
      </p:pic>
      <p:sp>
        <p:nvSpPr>
          <p:cNvPr id="35" name="Text Placeholder 34">
            <a:extLst>
              <a:ext uri="{FF2B5EF4-FFF2-40B4-BE49-F238E27FC236}">
                <a16:creationId xmlns:a16="http://schemas.microsoft.com/office/drawing/2014/main" id="{1BF0F1B4-6CF0-547A-BE44-1C17E116580D}"/>
              </a:ext>
            </a:extLst>
          </p:cNvPr>
          <p:cNvSpPr>
            <a:spLocks noGrp="1"/>
          </p:cNvSpPr>
          <p:nvPr>
            <p:ph type="body" sz="quarter" idx="11" hasCustomPrompt="1"/>
          </p:nvPr>
        </p:nvSpPr>
        <p:spPr>
          <a:xfrm>
            <a:off x="1524000" y="3971327"/>
            <a:ext cx="9144000" cy="492535"/>
          </a:xfrm>
        </p:spPr>
        <p:txBody>
          <a:bodyPr>
            <a:normAutofit/>
          </a:bodyPr>
          <a:lstStyle>
            <a:lvl1pPr marL="0" indent="0" algn="ctr">
              <a:buNone/>
              <a:defRPr sz="1800">
                <a:solidFill>
                  <a:schemeClr val="bg1">
                    <a:lumMod val="75000"/>
                  </a:schemeClr>
                </a:solidFill>
                <a:latin typeface="Arial" panose="020B0604020202020204" pitchFamily="34" charset="0"/>
                <a:cs typeface="Arial" panose="020B0604020202020204" pitchFamily="34" charset="0"/>
              </a:defRPr>
            </a:lvl1pPr>
            <a:lvl2pPr marL="457167" indent="0">
              <a:buNone/>
              <a:defRPr/>
            </a:lvl2pPr>
            <a:lvl3pPr marL="914332" indent="0">
              <a:buNone/>
              <a:defRPr/>
            </a:lvl3pPr>
            <a:lvl4pPr marL="1371498" indent="0">
              <a:buNone/>
              <a:defRPr/>
            </a:lvl4pPr>
            <a:lvl5pPr marL="1828664" indent="0">
              <a:buNone/>
              <a:defRPr/>
            </a:lvl5pPr>
          </a:lstStyle>
          <a:p>
            <a:pPr lvl="0"/>
            <a:r>
              <a:rPr lang="en-GB" dirty="0"/>
              <a:t>Institution</a:t>
            </a:r>
          </a:p>
        </p:txBody>
      </p:sp>
      <p:sp>
        <p:nvSpPr>
          <p:cNvPr id="36" name="Text Placeholder 34">
            <a:extLst>
              <a:ext uri="{FF2B5EF4-FFF2-40B4-BE49-F238E27FC236}">
                <a16:creationId xmlns:a16="http://schemas.microsoft.com/office/drawing/2014/main" id="{991261BE-2F20-6EE1-D74E-306B6837D7EE}"/>
              </a:ext>
            </a:extLst>
          </p:cNvPr>
          <p:cNvSpPr>
            <a:spLocks noGrp="1"/>
          </p:cNvSpPr>
          <p:nvPr>
            <p:ph type="body" sz="quarter" idx="12" hasCustomPrompt="1"/>
          </p:nvPr>
        </p:nvSpPr>
        <p:spPr>
          <a:xfrm>
            <a:off x="4459264" y="4659711"/>
            <a:ext cx="3273469" cy="492535"/>
          </a:xfrm>
        </p:spPr>
        <p:txBody>
          <a:bodyPr>
            <a:normAutofit/>
          </a:bodyPr>
          <a:lstStyle>
            <a:lvl1pPr marL="0" indent="0" algn="ctr">
              <a:buNone/>
              <a:defRPr sz="1800">
                <a:solidFill>
                  <a:schemeClr val="bg1">
                    <a:lumMod val="75000"/>
                  </a:schemeClr>
                </a:solidFill>
                <a:latin typeface="Arial" panose="020B0604020202020204" pitchFamily="34" charset="0"/>
                <a:cs typeface="Arial" panose="020B0604020202020204" pitchFamily="34" charset="0"/>
              </a:defRPr>
            </a:lvl1pPr>
            <a:lvl2pPr marL="457167" indent="0">
              <a:buNone/>
              <a:defRPr/>
            </a:lvl2pPr>
            <a:lvl3pPr marL="914332" indent="0">
              <a:buNone/>
              <a:defRPr/>
            </a:lvl3pPr>
            <a:lvl4pPr marL="1371498" indent="0">
              <a:buNone/>
              <a:defRPr/>
            </a:lvl4pPr>
            <a:lvl5pPr marL="1828664" indent="0">
              <a:buNone/>
              <a:defRPr/>
            </a:lvl5pPr>
          </a:lstStyle>
          <a:p>
            <a:pPr lvl="0"/>
            <a:r>
              <a:rPr lang="en-GB" dirty="0"/>
              <a:t>Date</a:t>
            </a:r>
          </a:p>
        </p:txBody>
      </p:sp>
      <p:sp>
        <p:nvSpPr>
          <p:cNvPr id="39" name="Text Placeholder 38">
            <a:extLst>
              <a:ext uri="{FF2B5EF4-FFF2-40B4-BE49-F238E27FC236}">
                <a16:creationId xmlns:a16="http://schemas.microsoft.com/office/drawing/2014/main" id="{5FF1D53B-1A7F-42E0-659B-9D801FD11616}"/>
              </a:ext>
            </a:extLst>
          </p:cNvPr>
          <p:cNvSpPr>
            <a:spLocks noGrp="1"/>
          </p:cNvSpPr>
          <p:nvPr>
            <p:ph type="body" sz="quarter" idx="13" hasCustomPrompt="1"/>
          </p:nvPr>
        </p:nvSpPr>
        <p:spPr>
          <a:xfrm>
            <a:off x="5595108" y="6521251"/>
            <a:ext cx="2428875" cy="249805"/>
          </a:xfrm>
        </p:spPr>
        <p:txBody>
          <a:bodyPr>
            <a:noAutofit/>
          </a:bodyPr>
          <a:lstStyle>
            <a:lvl1pPr marL="0" indent="0">
              <a:buNone/>
              <a:defRPr sz="1200">
                <a:solidFill>
                  <a:schemeClr val="bg2">
                    <a:lumMod val="60000"/>
                    <a:lumOff val="40000"/>
                  </a:schemeClr>
                </a:solidFill>
              </a:defRPr>
            </a:lvl1pPr>
          </a:lstStyle>
          <a:p>
            <a:pPr lvl="0"/>
            <a:r>
              <a:rPr lang="en-GB" dirty="0"/>
              <a:t>Wolfgang Kiessling</a:t>
            </a:r>
          </a:p>
        </p:txBody>
      </p:sp>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098" y="5570989"/>
            <a:ext cx="739926" cy="808180"/>
          </a:xfrm>
          <a:prstGeom prst="rect">
            <a:avLst/>
          </a:prstGeom>
        </p:spPr>
      </p:pic>
    </p:spTree>
    <p:extLst>
      <p:ext uri="{BB962C8B-B14F-4D97-AF65-F5344CB8AC3E}">
        <p14:creationId xmlns:p14="http://schemas.microsoft.com/office/powerpoint/2010/main" val="79720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6E08-1A9E-D679-65EC-6DA0CA3226BC}"/>
              </a:ext>
            </a:extLst>
          </p:cNvPr>
          <p:cNvSpPr>
            <a:spLocks noGrp="1"/>
          </p:cNvSpPr>
          <p:nvPr>
            <p:ph type="title"/>
          </p:nvPr>
        </p:nvSpPr>
        <p:spPr/>
        <p:txBody>
          <a:bodyPr>
            <a:normAutofit/>
          </a:bodyPr>
          <a:lstStyle>
            <a:lvl1pPr>
              <a:defRPr sz="3600">
                <a:solidFill>
                  <a:schemeClr val="tx2"/>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E6EC1C6A-7621-00CC-0F38-03C9AA42CAE1}"/>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6E2BFA5-C3A4-7023-35DF-4D2F8A084594}"/>
              </a:ext>
            </a:extLst>
          </p:cNvPr>
          <p:cNvSpPr>
            <a:spLocks noGrp="1"/>
          </p:cNvSpPr>
          <p:nvPr>
            <p:ph type="dt" sz="half" idx="10"/>
          </p:nvPr>
        </p:nvSpPr>
        <p:spPr/>
        <p:txBody>
          <a:bodyPr/>
          <a:lstStyle/>
          <a:p>
            <a:fld id="{554DDEA0-037E-4F4F-A79F-C3FA81445B52}" type="datetimeFigureOut">
              <a:rPr lang="en-GB" smtClean="0"/>
              <a:t>18/08/2025</a:t>
            </a:fld>
            <a:endParaRPr lang="en-GB"/>
          </a:p>
        </p:txBody>
      </p:sp>
      <p:sp>
        <p:nvSpPr>
          <p:cNvPr id="5" name="Footer Placeholder 4">
            <a:extLst>
              <a:ext uri="{FF2B5EF4-FFF2-40B4-BE49-F238E27FC236}">
                <a16:creationId xmlns:a16="http://schemas.microsoft.com/office/drawing/2014/main" id="{FFD5CEE3-6596-2F80-0232-72AE1CBB0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995136-641E-2BFF-6BEA-62F2E58501B5}"/>
              </a:ext>
            </a:extLst>
          </p:cNvPr>
          <p:cNvSpPr>
            <a:spLocks noGrp="1"/>
          </p:cNvSpPr>
          <p:nvPr>
            <p:ph type="sldNum" sz="quarter" idx="12"/>
          </p:nvPr>
        </p:nvSpPr>
        <p:spPr/>
        <p:txBody>
          <a:bodyPr/>
          <a:lstStyle/>
          <a:p>
            <a:fld id="{137FF56D-03BC-854B-83B0-122A4EA85082}" type="slidenum">
              <a:rPr lang="en-GB" smtClean="0"/>
              <a:t>‹Nr.›</a:t>
            </a:fld>
            <a:endParaRPr lang="en-GB"/>
          </a:p>
        </p:txBody>
      </p:sp>
      <p:sp>
        <p:nvSpPr>
          <p:cNvPr id="9" name="Rectangle 8">
            <a:extLst>
              <a:ext uri="{FF2B5EF4-FFF2-40B4-BE49-F238E27FC236}">
                <a16:creationId xmlns:a16="http://schemas.microsoft.com/office/drawing/2014/main" id="{A1EAF351-DF3A-7E8B-855B-84F92ACC0FFF}"/>
              </a:ext>
            </a:extLst>
          </p:cNvPr>
          <p:cNvSpPr/>
          <p:nvPr userDrawn="1"/>
        </p:nvSpPr>
        <p:spPr>
          <a:xfrm>
            <a:off x="0" y="6466432"/>
            <a:ext cx="12192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Box 9">
            <a:extLst>
              <a:ext uri="{FF2B5EF4-FFF2-40B4-BE49-F238E27FC236}">
                <a16:creationId xmlns:a16="http://schemas.microsoft.com/office/drawing/2014/main" id="{667B2972-8BE1-6DEA-7D43-197A54AE973B}"/>
              </a:ext>
            </a:extLst>
          </p:cNvPr>
          <p:cNvSpPr txBox="1"/>
          <p:nvPr userDrawn="1"/>
        </p:nvSpPr>
        <p:spPr>
          <a:xfrm>
            <a:off x="93618" y="6521251"/>
            <a:ext cx="7246213"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2025, Erlangen, Germany  |   © Wolfgang Kiessling </a:t>
            </a:r>
          </a:p>
        </p:txBody>
      </p:sp>
      <p:sp>
        <p:nvSpPr>
          <p:cNvPr id="12" name="Rectangle 11">
            <a:extLst>
              <a:ext uri="{FF2B5EF4-FFF2-40B4-BE49-F238E27FC236}">
                <a16:creationId xmlns:a16="http://schemas.microsoft.com/office/drawing/2014/main" id="{FCA42AEF-E494-4050-B971-404EFD6ACCCC}"/>
              </a:ext>
            </a:extLst>
          </p:cNvPr>
          <p:cNvSpPr/>
          <p:nvPr userDrawn="1"/>
        </p:nvSpPr>
        <p:spPr>
          <a:xfrm>
            <a:off x="0" y="10"/>
            <a:ext cx="12192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9541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122238"/>
            <a:ext cx="10058400" cy="1295400"/>
          </a:xfrm>
        </p:spPr>
        <p:txBody>
          <a:bodyPr/>
          <a:lstStyle/>
          <a:p>
            <a:r>
              <a:rPr lang="de-DE"/>
              <a:t>Titelmasterformat durch Klicken bearbeiten</a:t>
            </a:r>
          </a:p>
        </p:txBody>
      </p:sp>
      <p:sp>
        <p:nvSpPr>
          <p:cNvPr id="3" name="Tabellenplatzhalter 2"/>
          <p:cNvSpPr>
            <a:spLocks noGrp="1"/>
          </p:cNvSpPr>
          <p:nvPr>
            <p:ph type="tbl" idx="1"/>
          </p:nvPr>
        </p:nvSpPr>
        <p:spPr>
          <a:xfrm>
            <a:off x="609600" y="1719263"/>
            <a:ext cx="10972800" cy="4411662"/>
          </a:xfrm>
        </p:spPr>
        <p:txBody>
          <a:bodyPr/>
          <a:lstStyle/>
          <a:p>
            <a:pPr lvl="0"/>
            <a:endParaRPr lang="de-DE"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651C876-41D7-4EA6-A5E0-CA4B49C0FB1B}" type="slidenum">
              <a:rPr lang="en-US" altLang="en-US"/>
              <a:pPr/>
              <a:t>‹Nr.›</a:t>
            </a:fld>
            <a:endParaRPr lang="en-US" altLang="en-US"/>
          </a:p>
        </p:txBody>
      </p:sp>
    </p:spTree>
    <p:extLst>
      <p:ext uri="{BB962C8B-B14F-4D97-AF65-F5344CB8AC3E}">
        <p14:creationId xmlns:p14="http://schemas.microsoft.com/office/powerpoint/2010/main" val="2880499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741B-5111-1699-5FB1-F119A84A3C89}"/>
              </a:ext>
            </a:extLst>
          </p:cNvPr>
          <p:cNvSpPr>
            <a:spLocks noGrp="1"/>
          </p:cNvSpPr>
          <p:nvPr>
            <p:ph type="title"/>
          </p:nvPr>
        </p:nvSpPr>
        <p:spPr/>
        <p:txBody>
          <a:bodyPr>
            <a:normAutofit/>
          </a:bodyPr>
          <a:lstStyle>
            <a:lvl1pPr>
              <a:defRPr sz="3600">
                <a:solidFill>
                  <a:schemeClr val="tx2"/>
                </a:solidFill>
              </a:defRPr>
            </a:lvl1pPr>
          </a:lstStyle>
          <a:p>
            <a:r>
              <a:rPr lang="en-GB" dirty="0"/>
              <a:t>Click to edit Master title style</a:t>
            </a:r>
          </a:p>
        </p:txBody>
      </p:sp>
      <p:sp>
        <p:nvSpPr>
          <p:cNvPr id="8" name="Rectangle 7">
            <a:extLst>
              <a:ext uri="{FF2B5EF4-FFF2-40B4-BE49-F238E27FC236}">
                <a16:creationId xmlns:a16="http://schemas.microsoft.com/office/drawing/2014/main" id="{EF37194F-820A-743C-971A-C236B08EA2F4}"/>
              </a:ext>
            </a:extLst>
          </p:cNvPr>
          <p:cNvSpPr/>
          <p:nvPr userDrawn="1"/>
        </p:nvSpPr>
        <p:spPr>
          <a:xfrm>
            <a:off x="0" y="6466114"/>
            <a:ext cx="12192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8">
            <a:extLst>
              <a:ext uri="{FF2B5EF4-FFF2-40B4-BE49-F238E27FC236}">
                <a16:creationId xmlns:a16="http://schemas.microsoft.com/office/drawing/2014/main" id="{3CA2C72C-1FB3-5974-A671-A53314969AF0}"/>
              </a:ext>
            </a:extLst>
          </p:cNvPr>
          <p:cNvSpPr txBox="1"/>
          <p:nvPr userDrawn="1"/>
        </p:nvSpPr>
        <p:spPr>
          <a:xfrm>
            <a:off x="93617" y="6521251"/>
            <a:ext cx="7578723"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2025, Erlangen, Germany  |   © Wolfgang</a:t>
            </a:r>
            <a:r>
              <a:rPr lang="en-GB" sz="1200" baseline="0" dirty="0">
                <a:solidFill>
                  <a:schemeClr val="bg2">
                    <a:lumMod val="40000"/>
                    <a:lumOff val="60000"/>
                  </a:schemeClr>
                </a:solidFill>
              </a:rPr>
              <a:t> Kiessling</a:t>
            </a:r>
            <a:r>
              <a:rPr lang="en-GB" sz="1200" dirty="0">
                <a:solidFill>
                  <a:schemeClr val="bg2">
                    <a:lumMod val="40000"/>
                    <a:lumOff val="60000"/>
                  </a:schemeClr>
                </a:solidFill>
              </a:rPr>
              <a:t> </a:t>
            </a:r>
          </a:p>
        </p:txBody>
      </p:sp>
      <p:sp>
        <p:nvSpPr>
          <p:cNvPr id="11" name="Rectangle 10">
            <a:extLst>
              <a:ext uri="{FF2B5EF4-FFF2-40B4-BE49-F238E27FC236}">
                <a16:creationId xmlns:a16="http://schemas.microsoft.com/office/drawing/2014/main" id="{511DF130-00A1-C525-1D7E-2B7F9BFB42E4}"/>
              </a:ext>
            </a:extLst>
          </p:cNvPr>
          <p:cNvSpPr/>
          <p:nvPr userDrawn="1"/>
        </p:nvSpPr>
        <p:spPr>
          <a:xfrm>
            <a:off x="0" y="10"/>
            <a:ext cx="12192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99159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5CBD4-6225-5BB6-7F2F-4B48227F614B}"/>
              </a:ext>
            </a:extLst>
          </p:cNvPr>
          <p:cNvSpPr>
            <a:spLocks noGrp="1"/>
          </p:cNvSpPr>
          <p:nvPr>
            <p:ph type="dt" sz="half" idx="10"/>
          </p:nvPr>
        </p:nvSpPr>
        <p:spPr/>
        <p:txBody>
          <a:bodyPr/>
          <a:lstStyle/>
          <a:p>
            <a:fld id="{554DDEA0-037E-4F4F-A79F-C3FA81445B52}" type="datetimeFigureOut">
              <a:rPr lang="en-GB" smtClean="0"/>
              <a:t>18/08/2025</a:t>
            </a:fld>
            <a:endParaRPr lang="en-GB"/>
          </a:p>
        </p:txBody>
      </p:sp>
      <p:sp>
        <p:nvSpPr>
          <p:cNvPr id="3" name="Footer Placeholder 2">
            <a:extLst>
              <a:ext uri="{FF2B5EF4-FFF2-40B4-BE49-F238E27FC236}">
                <a16:creationId xmlns:a16="http://schemas.microsoft.com/office/drawing/2014/main" id="{66E6AB93-0334-D64C-C455-11DBAB2B49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208BF-E32B-B856-7980-4ACE0DBAD1F6}"/>
              </a:ext>
            </a:extLst>
          </p:cNvPr>
          <p:cNvSpPr>
            <a:spLocks noGrp="1"/>
          </p:cNvSpPr>
          <p:nvPr>
            <p:ph type="sldNum" sz="quarter" idx="12"/>
          </p:nvPr>
        </p:nvSpPr>
        <p:spPr/>
        <p:txBody>
          <a:bodyPr/>
          <a:lstStyle/>
          <a:p>
            <a:fld id="{137FF56D-03BC-854B-83B0-122A4EA85082}" type="slidenum">
              <a:rPr lang="en-GB" smtClean="0"/>
              <a:t>‹Nr.›</a:t>
            </a:fld>
            <a:endParaRPr lang="en-GB"/>
          </a:p>
        </p:txBody>
      </p:sp>
      <p:sp>
        <p:nvSpPr>
          <p:cNvPr id="7" name="Rectangle 6">
            <a:extLst>
              <a:ext uri="{FF2B5EF4-FFF2-40B4-BE49-F238E27FC236}">
                <a16:creationId xmlns:a16="http://schemas.microsoft.com/office/drawing/2014/main" id="{CA4B2015-0FBC-5F6B-A0F7-CA14B0678D31}"/>
              </a:ext>
            </a:extLst>
          </p:cNvPr>
          <p:cNvSpPr/>
          <p:nvPr userDrawn="1"/>
        </p:nvSpPr>
        <p:spPr>
          <a:xfrm>
            <a:off x="0" y="6466432"/>
            <a:ext cx="12192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a:extLst>
              <a:ext uri="{FF2B5EF4-FFF2-40B4-BE49-F238E27FC236}">
                <a16:creationId xmlns:a16="http://schemas.microsoft.com/office/drawing/2014/main" id="{5AE841B0-A750-9089-0C82-FC290A3B95A2}"/>
              </a:ext>
            </a:extLst>
          </p:cNvPr>
          <p:cNvSpPr txBox="1"/>
          <p:nvPr userDrawn="1"/>
        </p:nvSpPr>
        <p:spPr>
          <a:xfrm>
            <a:off x="93617" y="6521251"/>
            <a:ext cx="7678784"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2025, Erlangen, Germany  |   © Wolfgang Kiessling</a:t>
            </a:r>
          </a:p>
        </p:txBody>
      </p:sp>
      <p:sp>
        <p:nvSpPr>
          <p:cNvPr id="10" name="Rectangle 9">
            <a:extLst>
              <a:ext uri="{FF2B5EF4-FFF2-40B4-BE49-F238E27FC236}">
                <a16:creationId xmlns:a16="http://schemas.microsoft.com/office/drawing/2014/main" id="{E60B450A-C214-7722-FB6F-C6C939EDF098}"/>
              </a:ext>
            </a:extLst>
          </p:cNvPr>
          <p:cNvSpPr/>
          <p:nvPr userDrawn="1"/>
        </p:nvSpPr>
        <p:spPr>
          <a:xfrm>
            <a:off x="0" y="10"/>
            <a:ext cx="12192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718913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1996F3F-678B-4FC2-9CCC-B7DA610B1CD0}" type="slidenum">
              <a:rPr lang="en-US" altLang="en-US" smtClean="0"/>
              <a:pPr/>
              <a:t>‹Nr.›</a:t>
            </a:fld>
            <a:endParaRPr lang="en-US" altLang="en-US"/>
          </a:p>
        </p:txBody>
      </p:sp>
    </p:spTree>
    <p:extLst>
      <p:ext uri="{BB962C8B-B14F-4D97-AF65-F5344CB8AC3E}">
        <p14:creationId xmlns:p14="http://schemas.microsoft.com/office/powerpoint/2010/main" val="496697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554DDEA0-037E-4F4F-A79F-C3FA81445B52}" type="datetimeFigureOut">
              <a:rPr lang="en-GB" smtClean="0"/>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317776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54DDEA0-037E-4F4F-A79F-C3FA81445B52}" type="datetimeFigureOut">
              <a:rPr lang="en-GB" smtClean="0"/>
              <a:t>18/08/2025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04440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54DDEA0-037E-4F4F-A79F-C3FA81445B52}" type="datetimeFigureOut">
              <a:rPr lang="en-GB" smtClean="0"/>
              <a:t>18/08/2025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281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3CB41DB8-693D-4A4E-A39D-98B5AC815B4E}"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19BD67-F288-46EE-8036-9E54B67271A5}" type="slidenum">
              <a:rPr lang="en-US" smtClean="0"/>
              <a:t>‹Nr.›</a:t>
            </a:fld>
            <a:endParaRPr lang="en-US"/>
          </a:p>
        </p:txBody>
      </p:sp>
    </p:spTree>
    <p:extLst>
      <p:ext uri="{BB962C8B-B14F-4D97-AF65-F5344CB8AC3E}">
        <p14:creationId xmlns:p14="http://schemas.microsoft.com/office/powerpoint/2010/main" val="169750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1B5BC389-32F9-46F1-B64A-2E113CA3614F}" type="slidenum">
              <a:rPr lang="en-US" altLang="en-US" smtClean="0"/>
              <a:pPr/>
              <a:t>‹Nr.›</a:t>
            </a:fld>
            <a:endParaRPr lang="en-US" altLang="en-US"/>
          </a:p>
        </p:txBody>
      </p:sp>
    </p:spTree>
    <p:extLst>
      <p:ext uri="{BB962C8B-B14F-4D97-AF65-F5344CB8AC3E}">
        <p14:creationId xmlns:p14="http://schemas.microsoft.com/office/powerpoint/2010/main" val="210614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554DDEA0-037E-4F4F-A79F-C3FA81445B52}" type="datetimeFigureOut">
              <a:rPr lang="en-GB" smtClean="0"/>
              <a:t>18/08/2025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3705168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554DDEA0-037E-4F4F-A79F-C3FA81445B52}" type="datetimeFigureOut">
              <a:rPr lang="en-GB" smtClean="0"/>
              <a:t>18/08/2025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391164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DDEA0-037E-4F4F-A79F-C3FA81445B52}" type="datetimeFigureOut">
              <a:rPr lang="en-GB" smtClean="0"/>
              <a:t>18/08/2025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FF56D-03BC-854B-83B0-122A4EA85082}" type="slidenum">
              <a:rPr lang="en-GB" smtClean="0"/>
              <a:t>‹Nr.›</a:t>
            </a:fld>
            <a:endParaRPr lang="en-GB"/>
          </a:p>
        </p:txBody>
      </p:sp>
    </p:spTree>
    <p:extLst>
      <p:ext uri="{BB962C8B-B14F-4D97-AF65-F5344CB8AC3E}">
        <p14:creationId xmlns:p14="http://schemas.microsoft.com/office/powerpoint/2010/main" val="120675673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4.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9.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8.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1.wmf"/><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0.w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2.e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0.wmf"/><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29.wmf"/></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1.wmf"/></Relationships>
</file>

<file path=ppt/slides/_rels/slide4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3.wmf"/></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5.xml"/><Relationship Id="rId4" Type="http://schemas.openxmlformats.org/officeDocument/2006/relationships/hyperlink" Target="https://methodsblog.com/2015/05/27/beta_diversity/"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DB75-754B-F110-CC5B-FE716D3B8AEF}"/>
              </a:ext>
            </a:extLst>
          </p:cNvPr>
          <p:cNvSpPr>
            <a:spLocks noGrp="1"/>
          </p:cNvSpPr>
          <p:nvPr>
            <p:ph type="ctrTitle"/>
          </p:nvPr>
        </p:nvSpPr>
        <p:spPr/>
        <p:txBody>
          <a:bodyPr>
            <a:normAutofit/>
          </a:bodyPr>
          <a:lstStyle/>
          <a:p>
            <a:r>
              <a:rPr lang="en-GB" dirty="0"/>
              <a:t>Biodiversity in deep time</a:t>
            </a:r>
          </a:p>
        </p:txBody>
      </p:sp>
      <p:sp>
        <p:nvSpPr>
          <p:cNvPr id="3" name="Subtitle 2">
            <a:extLst>
              <a:ext uri="{FF2B5EF4-FFF2-40B4-BE49-F238E27FC236}">
                <a16:creationId xmlns:a16="http://schemas.microsoft.com/office/drawing/2014/main" id="{06C891C8-F0EB-0094-89AD-A7D5AF505104}"/>
              </a:ext>
            </a:extLst>
          </p:cNvPr>
          <p:cNvSpPr>
            <a:spLocks noGrp="1"/>
          </p:cNvSpPr>
          <p:nvPr>
            <p:ph type="subTitle" idx="1"/>
          </p:nvPr>
        </p:nvSpPr>
        <p:spPr/>
        <p:txBody>
          <a:bodyPr/>
          <a:lstStyle/>
          <a:p>
            <a:r>
              <a:rPr lang="en-GB" dirty="0"/>
              <a:t>Wolfgang Kiessling</a:t>
            </a:r>
          </a:p>
        </p:txBody>
      </p:sp>
      <p:sp>
        <p:nvSpPr>
          <p:cNvPr id="5" name="Text Placeholder 4">
            <a:extLst>
              <a:ext uri="{FF2B5EF4-FFF2-40B4-BE49-F238E27FC236}">
                <a16:creationId xmlns:a16="http://schemas.microsoft.com/office/drawing/2014/main" id="{2BFA50A3-8210-4CFE-0AFE-D64FF0A632AD}"/>
              </a:ext>
            </a:extLst>
          </p:cNvPr>
          <p:cNvSpPr>
            <a:spLocks noGrp="1"/>
          </p:cNvSpPr>
          <p:nvPr>
            <p:ph type="body" sz="quarter" idx="11"/>
          </p:nvPr>
        </p:nvSpPr>
        <p:spPr/>
        <p:txBody>
          <a:bodyPr/>
          <a:lstStyle/>
          <a:p>
            <a:r>
              <a:rPr lang="en-GB" dirty="0"/>
              <a:t>Paleobiology, FAU Erlangen</a:t>
            </a:r>
          </a:p>
        </p:txBody>
      </p:sp>
      <p:sp>
        <p:nvSpPr>
          <p:cNvPr id="6" name="Text Placeholder 5">
            <a:extLst>
              <a:ext uri="{FF2B5EF4-FFF2-40B4-BE49-F238E27FC236}">
                <a16:creationId xmlns:a16="http://schemas.microsoft.com/office/drawing/2014/main" id="{06A0CBCE-D0E5-2AA7-F095-EBE12D584D9B}"/>
              </a:ext>
            </a:extLst>
          </p:cNvPr>
          <p:cNvSpPr>
            <a:spLocks noGrp="1"/>
          </p:cNvSpPr>
          <p:nvPr>
            <p:ph type="body" sz="quarter" idx="12"/>
          </p:nvPr>
        </p:nvSpPr>
        <p:spPr/>
        <p:txBody>
          <a:bodyPr/>
          <a:lstStyle/>
          <a:p>
            <a:r>
              <a:rPr lang="en-GB" dirty="0"/>
              <a:t>19-20 August 2025</a:t>
            </a:r>
          </a:p>
        </p:txBody>
      </p:sp>
      <p:sp>
        <p:nvSpPr>
          <p:cNvPr id="7" name="Text Placeholder 6">
            <a:extLst>
              <a:ext uri="{FF2B5EF4-FFF2-40B4-BE49-F238E27FC236}">
                <a16:creationId xmlns:a16="http://schemas.microsoft.com/office/drawing/2014/main" id="{5A8A8538-ABD6-5486-C697-44CE672F9756}"/>
              </a:ext>
            </a:extLst>
          </p:cNvPr>
          <p:cNvSpPr>
            <a:spLocks noGrp="1"/>
          </p:cNvSpPr>
          <p:nvPr>
            <p:ph type="body" sz="quarter" idx="13"/>
          </p:nvPr>
        </p:nvSpPr>
        <p:spPr>
          <a:xfrm>
            <a:off x="5681002" y="6535999"/>
            <a:ext cx="1821656" cy="249805"/>
          </a:xfrm>
        </p:spPr>
        <p:txBody>
          <a:bodyPr/>
          <a:lstStyle/>
          <a:p>
            <a:r>
              <a:rPr lang="en-GB" dirty="0"/>
              <a:t>Wolfgang Kiessling</a:t>
            </a:r>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067" y="5643041"/>
            <a:ext cx="1519082" cy="711060"/>
          </a:xfrm>
          <a:prstGeom prst="rect">
            <a:avLst/>
          </a:prstGeom>
        </p:spPr>
      </p:pic>
    </p:spTree>
    <p:extLst>
      <p:ext uri="{BB962C8B-B14F-4D97-AF65-F5344CB8AC3E}">
        <p14:creationId xmlns:p14="http://schemas.microsoft.com/office/powerpoint/2010/main" val="170306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Diversity Indices: Annotations</a:t>
            </a:r>
          </a:p>
        </p:txBody>
      </p:sp>
      <p:sp>
        <p:nvSpPr>
          <p:cNvPr id="5" name="Inhaltsplatzhalter 4"/>
          <p:cNvSpPr>
            <a:spLocks noGrp="1"/>
          </p:cNvSpPr>
          <p:nvPr>
            <p:ph idx="1"/>
          </p:nvPr>
        </p:nvSpPr>
        <p:spPr>
          <a:xfrm>
            <a:off x="1643799" y="1629560"/>
            <a:ext cx="7886700" cy="4351338"/>
          </a:xfrm>
        </p:spPr>
        <p:txBody>
          <a:bodyPr/>
          <a:lstStyle/>
          <a:p>
            <a:pPr marL="0" indent="0">
              <a:buNone/>
            </a:pPr>
            <a:r>
              <a:rPr lang="en-US" dirty="0"/>
              <a:t>N = Number of Individuals</a:t>
            </a:r>
          </a:p>
          <a:p>
            <a:pPr marL="0" indent="0">
              <a:buNone/>
            </a:pPr>
            <a:r>
              <a:rPr lang="en-US" dirty="0"/>
              <a:t>S = Number of Species</a:t>
            </a:r>
          </a:p>
          <a:p>
            <a:pPr marL="0" indent="0">
              <a:buNone/>
            </a:pPr>
            <a:r>
              <a:rPr lang="en-US" dirty="0"/>
              <a:t>p = The proportion of a species (</a:t>
            </a:r>
            <a:r>
              <a:rPr lang="en-US" dirty="0" err="1"/>
              <a:t>i</a:t>
            </a:r>
            <a:r>
              <a:rPr lang="en-US" dirty="0"/>
              <a:t>) in a community</a:t>
            </a:r>
          </a:p>
          <a:p>
            <a:endParaRPr lang="en-US" dirty="0"/>
          </a:p>
        </p:txBody>
      </p:sp>
      <p:sp>
        <p:nvSpPr>
          <p:cNvPr id="8" name="Rechteck 7"/>
          <p:cNvSpPr/>
          <p:nvPr/>
        </p:nvSpPr>
        <p:spPr>
          <a:xfrm>
            <a:off x="1022808" y="3672895"/>
            <a:ext cx="8366289" cy="2142125"/>
          </a:xfrm>
          <a:prstGeom prst="rect">
            <a:avLst/>
          </a:prstGeom>
        </p:spPr>
        <p:txBody>
          <a:bodyPr wrap="square">
            <a:spAutoFit/>
          </a:bodyPr>
          <a:lstStyle/>
          <a:p>
            <a:pPr lvl="1">
              <a:lnSpc>
                <a:spcPct val="90000"/>
              </a:lnSpc>
            </a:pPr>
            <a:r>
              <a:rPr lang="en-US" altLang="de-DE" sz="2800" dirty="0"/>
              <a:t>Most commonly used</a:t>
            </a:r>
          </a:p>
          <a:p>
            <a:pPr lvl="1">
              <a:lnSpc>
                <a:spcPct val="90000"/>
              </a:lnSpc>
            </a:pPr>
            <a:r>
              <a:rPr lang="en-US" altLang="de-DE" sz="2800" b="1" dirty="0"/>
              <a:t>Shannon-Wiener Information Index (H) aka Shannon Entropy</a:t>
            </a:r>
          </a:p>
          <a:p>
            <a:pPr lvl="2">
              <a:lnSpc>
                <a:spcPct val="90000"/>
              </a:lnSpc>
            </a:pPr>
            <a:r>
              <a:rPr lang="en-US" altLang="de-DE" sz="3600" dirty="0"/>
              <a:t>H = -∑ p</a:t>
            </a:r>
            <a:r>
              <a:rPr lang="en-US" altLang="de-DE" sz="3600" baseline="-25000" dirty="0"/>
              <a:t>i</a:t>
            </a:r>
            <a:r>
              <a:rPr lang="en-US" altLang="de-DE" sz="3600" dirty="0"/>
              <a:t> x ln(p</a:t>
            </a:r>
            <a:r>
              <a:rPr lang="en-US" altLang="de-DE" sz="3600" baseline="-25000" dirty="0"/>
              <a:t>i</a:t>
            </a:r>
            <a:r>
              <a:rPr lang="en-US" altLang="de-DE" sz="3600" dirty="0"/>
              <a:t>)</a:t>
            </a:r>
          </a:p>
          <a:p>
            <a:pPr lvl="2">
              <a:lnSpc>
                <a:spcPct val="90000"/>
              </a:lnSpc>
            </a:pPr>
            <a:r>
              <a:rPr lang="en-US" altLang="de-DE" sz="2800" dirty="0"/>
              <a:t>p</a:t>
            </a:r>
            <a:r>
              <a:rPr lang="en-US" altLang="de-DE" sz="2800" baseline="-25000" dirty="0"/>
              <a:t>i </a:t>
            </a:r>
            <a:r>
              <a:rPr lang="en-US" altLang="de-DE" sz="2800" dirty="0"/>
              <a:t>= Proportion of the </a:t>
            </a:r>
            <a:r>
              <a:rPr lang="en-US" altLang="de-DE" sz="2800" dirty="0" err="1"/>
              <a:t>i</a:t>
            </a:r>
            <a:r>
              <a:rPr lang="en-US" altLang="de-DE" sz="2800" baseline="30000" dirty="0" err="1"/>
              <a:t>th</a:t>
            </a:r>
            <a:r>
              <a:rPr lang="en-US" altLang="de-DE" sz="2800" dirty="0"/>
              <a:t> species in the community</a:t>
            </a:r>
          </a:p>
        </p:txBody>
      </p:sp>
      <p:sp>
        <p:nvSpPr>
          <p:cNvPr id="9" name="Textfeld 8"/>
          <p:cNvSpPr txBox="1"/>
          <p:nvPr/>
        </p:nvSpPr>
        <p:spPr>
          <a:xfrm>
            <a:off x="2354827" y="5968181"/>
            <a:ext cx="5843523" cy="369332"/>
          </a:xfrm>
          <a:prstGeom prst="rect">
            <a:avLst/>
          </a:prstGeom>
          <a:noFill/>
        </p:spPr>
        <p:txBody>
          <a:bodyPr wrap="none" rtlCol="0">
            <a:spAutoFit/>
          </a:bodyPr>
          <a:lstStyle/>
          <a:p>
            <a:r>
              <a:rPr lang="en-US" dirty="0"/>
              <a:t>Natural log most common, but sometimes also log</a:t>
            </a:r>
            <a:r>
              <a:rPr lang="en-US" baseline="-25000" dirty="0"/>
              <a:t>2</a:t>
            </a:r>
            <a:r>
              <a:rPr lang="en-US" dirty="0"/>
              <a:t> or log</a:t>
            </a:r>
            <a:r>
              <a:rPr lang="en-US" baseline="-25000" dirty="0"/>
              <a:t>10</a:t>
            </a:r>
          </a:p>
        </p:txBody>
      </p:sp>
    </p:spTree>
    <p:extLst>
      <p:ext uri="{BB962C8B-B14F-4D97-AF65-F5344CB8AC3E}">
        <p14:creationId xmlns:p14="http://schemas.microsoft.com/office/powerpoint/2010/main" val="95257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Compute H for the two assemblages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468" y="2468409"/>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370469" y="4213123"/>
            <a:ext cx="550151" cy="369332"/>
          </a:xfrm>
          <a:prstGeom prst="rect">
            <a:avLst/>
          </a:prstGeom>
          <a:noFill/>
        </p:spPr>
        <p:txBody>
          <a:bodyPr wrap="none" rtlCol="0">
            <a:spAutoFit/>
          </a:bodyPr>
          <a:lstStyle/>
          <a:p>
            <a:r>
              <a:rPr lang="en-US" dirty="0"/>
              <a:t>H = </a:t>
            </a:r>
          </a:p>
        </p:txBody>
      </p:sp>
      <p:sp>
        <p:nvSpPr>
          <p:cNvPr id="8" name="Textfeld 7"/>
          <p:cNvSpPr txBox="1"/>
          <p:nvPr/>
        </p:nvSpPr>
        <p:spPr>
          <a:xfrm>
            <a:off x="6360702" y="4213123"/>
            <a:ext cx="550151" cy="369332"/>
          </a:xfrm>
          <a:prstGeom prst="rect">
            <a:avLst/>
          </a:prstGeom>
          <a:noFill/>
        </p:spPr>
        <p:txBody>
          <a:bodyPr wrap="none" rtlCol="0">
            <a:spAutoFit/>
          </a:bodyPr>
          <a:lstStyle/>
          <a:p>
            <a:r>
              <a:rPr lang="en-US" dirty="0"/>
              <a:t>H = </a:t>
            </a:r>
          </a:p>
        </p:txBody>
      </p:sp>
    </p:spTree>
    <p:extLst>
      <p:ext uri="{BB962C8B-B14F-4D97-AF65-F5344CB8AC3E}">
        <p14:creationId xmlns:p14="http://schemas.microsoft.com/office/powerpoint/2010/main" val="3803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de-DE" dirty="0"/>
              <a:t>Simpson’s index (dominance and diversity)</a:t>
            </a:r>
          </a:p>
        </p:txBody>
      </p:sp>
      <p:sp>
        <p:nvSpPr>
          <p:cNvPr id="11267" name="Rectangle 3"/>
          <p:cNvSpPr>
            <a:spLocks noGrp="1" noChangeArrowheads="1"/>
          </p:cNvSpPr>
          <p:nvPr>
            <p:ph idx="1"/>
          </p:nvPr>
        </p:nvSpPr>
        <p:spPr>
          <a:xfrm>
            <a:off x="838199" y="1825625"/>
            <a:ext cx="8279921" cy="4351338"/>
          </a:xfrm>
        </p:spPr>
        <p:txBody>
          <a:bodyPr>
            <a:normAutofit/>
          </a:bodyPr>
          <a:lstStyle/>
          <a:p>
            <a:pPr eaLnBrk="1" hangingPunct="1">
              <a:lnSpc>
                <a:spcPct val="90000"/>
              </a:lnSpc>
            </a:pPr>
            <a:r>
              <a:rPr lang="en-US" altLang="de-DE" dirty="0"/>
              <a:t>Probability that another individual belongs to the same species</a:t>
            </a:r>
          </a:p>
          <a:p>
            <a:pPr lvl="1"/>
            <a:r>
              <a:rPr lang="en-US" altLang="de-DE" dirty="0"/>
              <a:t>More weight on abundant species</a:t>
            </a:r>
          </a:p>
          <a:p>
            <a:pPr eaLnBrk="1" hangingPunct="1">
              <a:lnSpc>
                <a:spcPct val="90000"/>
              </a:lnSpc>
            </a:pPr>
            <a:r>
              <a:rPr lang="en-US" altLang="de-DE" dirty="0"/>
              <a:t>Main term (dominance) D = ∑ n (n-1) /N (N-1)</a:t>
            </a:r>
          </a:p>
          <a:p>
            <a:r>
              <a:rPr lang="en-US" altLang="de-DE" dirty="0"/>
              <a:t>Simplified D = ∑ (n/N)</a:t>
            </a:r>
            <a:r>
              <a:rPr lang="en-US" altLang="de-DE" baseline="30000" dirty="0"/>
              <a:t> 2</a:t>
            </a:r>
            <a:r>
              <a:rPr lang="en-US" altLang="de-DE" dirty="0"/>
              <a:t> = ∑ p</a:t>
            </a:r>
            <a:r>
              <a:rPr lang="en-US" altLang="de-DE" baseline="-25000" dirty="0"/>
              <a:t>i</a:t>
            </a:r>
            <a:r>
              <a:rPr lang="en-US" altLang="de-DE" baseline="30000" dirty="0"/>
              <a:t>2</a:t>
            </a:r>
            <a:endParaRPr lang="en-US" altLang="de-DE" dirty="0"/>
          </a:p>
          <a:p>
            <a:pPr eaLnBrk="1" hangingPunct="1">
              <a:lnSpc>
                <a:spcPct val="90000"/>
              </a:lnSpc>
            </a:pPr>
            <a:r>
              <a:rPr lang="en-US" altLang="de-DE" dirty="0"/>
              <a:t>Simpson’s Diversity index</a:t>
            </a:r>
          </a:p>
          <a:p>
            <a:pPr lvl="1"/>
            <a:r>
              <a:rPr lang="en-US" altLang="de-DE" dirty="0"/>
              <a:t>SD = 1- D</a:t>
            </a:r>
          </a:p>
          <a:p>
            <a:pPr eaLnBrk="1" hangingPunct="1">
              <a:lnSpc>
                <a:spcPct val="90000"/>
              </a:lnSpc>
            </a:pPr>
            <a:r>
              <a:rPr lang="en-US" altLang="de-DE" dirty="0"/>
              <a:t>Simpson’s Reciprocal Diversity Index</a:t>
            </a:r>
          </a:p>
          <a:p>
            <a:pPr lvl="1"/>
            <a:r>
              <a:rPr lang="en-US" altLang="de-DE" dirty="0"/>
              <a:t>RD = 1/D</a:t>
            </a:r>
          </a:p>
          <a:p>
            <a:pPr eaLnBrk="1" hangingPunct="1">
              <a:lnSpc>
                <a:spcPct val="90000"/>
              </a:lnSpc>
            </a:pPr>
            <a:endParaRPr lang="en-US" altLang="de-DE" dirty="0"/>
          </a:p>
        </p:txBody>
      </p:sp>
      <p:sp>
        <p:nvSpPr>
          <p:cNvPr id="11268"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Tree>
    <p:extLst>
      <p:ext uri="{BB962C8B-B14F-4D97-AF65-F5344CB8AC3E}">
        <p14:creationId xmlns:p14="http://schemas.microsoft.com/office/powerpoint/2010/main" val="885306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Compute D, SD, and RD for the two assemblages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468" y="2468409"/>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732779" y="4213123"/>
            <a:ext cx="673582" cy="923330"/>
          </a:xfrm>
          <a:prstGeom prst="rect">
            <a:avLst/>
          </a:prstGeom>
          <a:noFill/>
        </p:spPr>
        <p:txBody>
          <a:bodyPr wrap="none" rtlCol="0">
            <a:spAutoFit/>
          </a:bodyPr>
          <a:lstStyle/>
          <a:p>
            <a:r>
              <a:rPr lang="en-US" dirty="0"/>
              <a:t>D =</a:t>
            </a:r>
          </a:p>
          <a:p>
            <a:r>
              <a:rPr lang="en-US" dirty="0"/>
              <a:t>SD = </a:t>
            </a:r>
          </a:p>
          <a:p>
            <a:r>
              <a:rPr lang="en-US" dirty="0"/>
              <a:t>RD = </a:t>
            </a:r>
          </a:p>
        </p:txBody>
      </p:sp>
      <p:sp>
        <p:nvSpPr>
          <p:cNvPr id="7" name="Textfeld 6">
            <a:extLst>
              <a:ext uri="{FF2B5EF4-FFF2-40B4-BE49-F238E27FC236}">
                <a16:creationId xmlns:a16="http://schemas.microsoft.com/office/drawing/2014/main" id="{4C86485E-8F00-45FB-A4B3-95A61FBB5382}"/>
              </a:ext>
            </a:extLst>
          </p:cNvPr>
          <p:cNvSpPr txBox="1"/>
          <p:nvPr/>
        </p:nvSpPr>
        <p:spPr>
          <a:xfrm>
            <a:off x="6562243" y="4213123"/>
            <a:ext cx="673582" cy="923330"/>
          </a:xfrm>
          <a:prstGeom prst="rect">
            <a:avLst/>
          </a:prstGeom>
          <a:noFill/>
        </p:spPr>
        <p:txBody>
          <a:bodyPr wrap="none" rtlCol="0">
            <a:spAutoFit/>
          </a:bodyPr>
          <a:lstStyle/>
          <a:p>
            <a:r>
              <a:rPr lang="en-US" dirty="0"/>
              <a:t>D =</a:t>
            </a:r>
          </a:p>
          <a:p>
            <a:r>
              <a:rPr lang="en-US" dirty="0"/>
              <a:t>SD = </a:t>
            </a:r>
          </a:p>
          <a:p>
            <a:r>
              <a:rPr lang="en-US" dirty="0"/>
              <a:t>RD = </a:t>
            </a:r>
          </a:p>
        </p:txBody>
      </p:sp>
    </p:spTree>
    <p:extLst>
      <p:ext uri="{BB962C8B-B14F-4D97-AF65-F5344CB8AC3E}">
        <p14:creationId xmlns:p14="http://schemas.microsoft.com/office/powerpoint/2010/main" val="288455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de-DE" dirty="0"/>
              <a:t>Fisher’s Alpha</a:t>
            </a:r>
          </a:p>
        </p:txBody>
      </p:sp>
      <p:sp>
        <p:nvSpPr>
          <p:cNvPr id="14339" name="Rectangle 3"/>
          <p:cNvSpPr>
            <a:spLocks noGrp="1" noChangeArrowheads="1"/>
          </p:cNvSpPr>
          <p:nvPr>
            <p:ph idx="1"/>
          </p:nvPr>
        </p:nvSpPr>
        <p:spPr/>
        <p:txBody>
          <a:bodyPr/>
          <a:lstStyle/>
          <a:p>
            <a:pPr eaLnBrk="1" hangingPunct="1"/>
            <a:r>
              <a:rPr lang="en-US" altLang="de-DE" dirty="0"/>
              <a:t>Fisher‘s </a:t>
            </a:r>
            <a:r>
              <a:rPr lang="en-US" altLang="de-DE" dirty="0">
                <a:latin typeface="Symbol" panose="05050102010706020507" pitchFamily="18" charset="2"/>
              </a:rPr>
              <a:t>a</a:t>
            </a:r>
            <a:r>
              <a:rPr lang="en-US" altLang="de-DE" dirty="0"/>
              <a:t> based on assuming a </a:t>
            </a:r>
            <a:r>
              <a:rPr lang="en-US" altLang="de-DE" b="1" dirty="0"/>
              <a:t>log-series </a:t>
            </a:r>
            <a:r>
              <a:rPr lang="en-US" altLang="de-DE" dirty="0"/>
              <a:t>distribution</a:t>
            </a:r>
          </a:p>
          <a:p>
            <a:r>
              <a:rPr lang="de-DE" dirty="0"/>
              <a:t>P(n)= </a:t>
            </a:r>
            <a:r>
              <a:rPr lang="el-GR" dirty="0"/>
              <a:t>α</a:t>
            </a:r>
            <a:r>
              <a:rPr lang="de-DE" dirty="0" err="1"/>
              <a:t>x</a:t>
            </a:r>
            <a:r>
              <a:rPr lang="de-DE" baseline="30000" dirty="0" err="1"/>
              <a:t>n</a:t>
            </a:r>
            <a:r>
              <a:rPr lang="de-DE" dirty="0"/>
              <a:t>/n​</a:t>
            </a:r>
            <a:endParaRPr lang="en-US" altLang="de-DE" dirty="0"/>
          </a:p>
          <a:p>
            <a:pPr lvl="1"/>
            <a:r>
              <a:rPr lang="en-US" altLang="de-DE" dirty="0"/>
              <a:t>Probability</a:t>
            </a:r>
            <a:r>
              <a:rPr lang="en-US" dirty="0"/>
              <a:t> P that a species has n individuals</a:t>
            </a:r>
            <a:endParaRPr lang="en-US" altLang="de-DE" dirty="0"/>
          </a:p>
          <a:p>
            <a:pPr lvl="1"/>
            <a:r>
              <a:rPr lang="en-US" altLang="de-DE" dirty="0"/>
              <a:t>x = shape parameter of the distribution (related to </a:t>
            </a:r>
            <a:r>
              <a:rPr lang="en-US" dirty="0"/>
              <a:t>proportion of individuals in the most common species)</a:t>
            </a:r>
          </a:p>
          <a:p>
            <a:pPr lvl="1"/>
            <a:r>
              <a:rPr lang="el-GR" dirty="0"/>
              <a:t>α</a:t>
            </a:r>
            <a:r>
              <a:rPr lang="de-DE" dirty="0"/>
              <a:t> = </a:t>
            </a:r>
            <a:r>
              <a:rPr lang="de-DE" dirty="0" err="1"/>
              <a:t>diversity</a:t>
            </a:r>
            <a:r>
              <a:rPr lang="de-DE" dirty="0"/>
              <a:t> </a:t>
            </a:r>
            <a:r>
              <a:rPr lang="de-DE" dirty="0" err="1"/>
              <a:t>index</a:t>
            </a:r>
            <a:endParaRPr lang="en-US" dirty="0"/>
          </a:p>
          <a:p>
            <a:r>
              <a:rPr lang="en-US" altLang="de-DE" dirty="0"/>
              <a:t>S = </a:t>
            </a:r>
            <a:r>
              <a:rPr lang="en-US" altLang="de-DE" dirty="0">
                <a:latin typeface="Symbol" panose="05050102010706020507" pitchFamily="18" charset="2"/>
              </a:rPr>
              <a:t>a</a:t>
            </a:r>
            <a:r>
              <a:rPr lang="en-US" altLang="de-DE" dirty="0"/>
              <a:t> ln(1+N/</a:t>
            </a:r>
            <a:r>
              <a:rPr lang="en-US" altLang="de-DE" dirty="0">
                <a:latin typeface="Symbol" panose="05050102010706020507" pitchFamily="18" charset="2"/>
              </a:rPr>
              <a:t>a</a:t>
            </a:r>
            <a:r>
              <a:rPr lang="en-US" altLang="de-DE" dirty="0"/>
              <a:t>) </a:t>
            </a:r>
          </a:p>
          <a:p>
            <a:pPr lvl="1" eaLnBrk="1" hangingPunct="1"/>
            <a:r>
              <a:rPr lang="en-US" altLang="de-DE" dirty="0">
                <a:latin typeface="Symbol" panose="05050102010706020507" pitchFamily="18" charset="2"/>
              </a:rPr>
              <a:t>a</a:t>
            </a:r>
            <a:r>
              <a:rPr lang="en-US" altLang="de-DE" dirty="0"/>
              <a:t> only determined iteratively </a:t>
            </a:r>
          </a:p>
        </p:txBody>
      </p:sp>
      <p:sp>
        <p:nvSpPr>
          <p:cNvPr id="14340" name="Text Box 4"/>
          <p:cNvSpPr txBox="1">
            <a:spLocks noChangeArrowheads="1"/>
          </p:cNvSpPr>
          <p:nvPr/>
        </p:nvSpPr>
        <p:spPr bwMode="auto">
          <a:xfrm>
            <a:off x="2063751" y="5805488"/>
            <a:ext cx="7561263" cy="457200"/>
          </a:xfrm>
          <a:prstGeom prst="rect">
            <a:avLst/>
          </a:prstGeom>
          <a:solidFill>
            <a:srgbClr val="92D050"/>
          </a:solidFill>
          <a:ln>
            <a:noFill/>
          </a:ln>
          <a:effec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2400" dirty="0"/>
              <a:t>Calculate </a:t>
            </a:r>
            <a:r>
              <a:rPr lang="en-US" altLang="de-DE" sz="2400" dirty="0">
                <a:latin typeface="Symbol" panose="05050102010706020507" pitchFamily="18" charset="2"/>
              </a:rPr>
              <a:t>a</a:t>
            </a:r>
            <a:r>
              <a:rPr lang="en-US" altLang="de-DE" sz="2400" dirty="0"/>
              <a:t> for S = 30 and N = 400</a:t>
            </a:r>
          </a:p>
        </p:txBody>
      </p:sp>
    </p:spTree>
    <p:extLst>
      <p:ext uri="{BB962C8B-B14F-4D97-AF65-F5344CB8AC3E}">
        <p14:creationId xmlns:p14="http://schemas.microsoft.com/office/powerpoint/2010/main" val="1009461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de-DE" dirty="0"/>
              <a:t>Other Indices</a:t>
            </a:r>
          </a:p>
        </p:txBody>
      </p:sp>
      <p:sp>
        <p:nvSpPr>
          <p:cNvPr id="15363" name="Rectangle 3"/>
          <p:cNvSpPr>
            <a:spLocks noGrp="1" noChangeArrowheads="1"/>
          </p:cNvSpPr>
          <p:nvPr>
            <p:ph idx="1"/>
          </p:nvPr>
        </p:nvSpPr>
        <p:spPr/>
        <p:txBody>
          <a:bodyPr/>
          <a:lstStyle/>
          <a:p>
            <a:pPr lvl="1" eaLnBrk="1" hangingPunct="1">
              <a:lnSpc>
                <a:spcPct val="90000"/>
              </a:lnSpc>
            </a:pPr>
            <a:r>
              <a:rPr lang="en-US" altLang="de-DE" sz="2200" dirty="0"/>
              <a:t>Brillouin Index</a:t>
            </a:r>
          </a:p>
          <a:p>
            <a:pPr lvl="2" eaLnBrk="1" hangingPunct="1">
              <a:lnSpc>
                <a:spcPct val="90000"/>
              </a:lnSpc>
            </a:pPr>
            <a:endParaRPr lang="en-US" altLang="de-DE" sz="2100" dirty="0"/>
          </a:p>
          <a:p>
            <a:pPr lvl="2" eaLnBrk="1" hangingPunct="1">
              <a:lnSpc>
                <a:spcPct val="90000"/>
              </a:lnSpc>
            </a:pPr>
            <a:r>
              <a:rPr lang="en-US" altLang="de-DE" sz="2100" dirty="0"/>
              <a:t>N = total number of individuals</a:t>
            </a:r>
          </a:p>
          <a:p>
            <a:pPr lvl="2" eaLnBrk="1" hangingPunct="1">
              <a:lnSpc>
                <a:spcPct val="90000"/>
              </a:lnSpc>
            </a:pPr>
            <a:r>
              <a:rPr lang="en-US" altLang="de-DE" sz="2100" dirty="0"/>
              <a:t>n = number of individuals in species x</a:t>
            </a:r>
          </a:p>
          <a:p>
            <a:pPr lvl="1" eaLnBrk="1" hangingPunct="1">
              <a:lnSpc>
                <a:spcPct val="90000"/>
              </a:lnSpc>
            </a:pPr>
            <a:r>
              <a:rPr lang="en-US" altLang="de-DE" dirty="0"/>
              <a:t>Margalef-Index</a:t>
            </a:r>
          </a:p>
          <a:p>
            <a:pPr lvl="2" eaLnBrk="1" hangingPunct="1">
              <a:lnSpc>
                <a:spcPct val="90000"/>
              </a:lnSpc>
            </a:pPr>
            <a:r>
              <a:rPr lang="en-US" altLang="de-DE" dirty="0"/>
              <a:t>D</a:t>
            </a:r>
            <a:r>
              <a:rPr lang="en-US" altLang="de-DE" baseline="-25000" dirty="0"/>
              <a:t>M</a:t>
            </a:r>
            <a:r>
              <a:rPr lang="en-US" altLang="de-DE" dirty="0"/>
              <a:t> = (S-1)/ln(N)</a:t>
            </a:r>
          </a:p>
          <a:p>
            <a:pPr lvl="2" eaLnBrk="1" hangingPunct="1">
              <a:lnSpc>
                <a:spcPct val="90000"/>
              </a:lnSpc>
            </a:pPr>
            <a:r>
              <a:rPr lang="en-US" altLang="de-DE" dirty="0"/>
              <a:t>Good if you only know gross totals</a:t>
            </a:r>
          </a:p>
          <a:p>
            <a:pPr lvl="2" eaLnBrk="1" hangingPunct="1">
              <a:lnSpc>
                <a:spcPct val="90000"/>
              </a:lnSpc>
            </a:pPr>
            <a:r>
              <a:rPr lang="en-US" altLang="de-DE" dirty="0"/>
              <a:t>But only applicable to a log series distribution</a:t>
            </a:r>
          </a:p>
          <a:p>
            <a:pPr lvl="1" eaLnBrk="1" hangingPunct="1">
              <a:lnSpc>
                <a:spcPct val="90000"/>
              </a:lnSpc>
            </a:pPr>
            <a:r>
              <a:rPr lang="en-US" altLang="de-DE" sz="2200" dirty="0" err="1"/>
              <a:t>Menhinick</a:t>
            </a:r>
            <a:r>
              <a:rPr lang="en-US" altLang="de-DE" sz="2200" dirty="0"/>
              <a:t> Index</a:t>
            </a:r>
          </a:p>
          <a:p>
            <a:pPr lvl="2" eaLnBrk="1" hangingPunct="1">
              <a:lnSpc>
                <a:spcPct val="90000"/>
              </a:lnSpc>
            </a:pPr>
            <a:r>
              <a:rPr lang="en-US" altLang="de-DE" sz="2100" dirty="0" err="1"/>
              <a:t>D</a:t>
            </a:r>
            <a:r>
              <a:rPr lang="en-US" altLang="de-DE" sz="2100" baseline="-25000" dirty="0" err="1"/>
              <a:t>Mh</a:t>
            </a:r>
            <a:r>
              <a:rPr lang="en-US" altLang="de-DE" sz="2100" dirty="0"/>
              <a:t> = S/</a:t>
            </a:r>
            <a:r>
              <a:rPr lang="en-US" altLang="de-DE" sz="2100" dirty="0">
                <a:cs typeface="Arial" panose="020B0604020202020204" pitchFamily="34" charset="0"/>
              </a:rPr>
              <a:t>√N</a:t>
            </a:r>
          </a:p>
          <a:p>
            <a:pPr lvl="1" eaLnBrk="1" hangingPunct="1">
              <a:lnSpc>
                <a:spcPct val="90000"/>
              </a:lnSpc>
            </a:pPr>
            <a:r>
              <a:rPr lang="en-US" altLang="de-DE" sz="2200" b="1" dirty="0">
                <a:cs typeface="Arial" panose="020B0604020202020204" pitchFamily="34" charset="0"/>
              </a:rPr>
              <a:t>Berger-Parker Dominance</a:t>
            </a:r>
          </a:p>
          <a:p>
            <a:pPr lvl="2" eaLnBrk="1" hangingPunct="1">
              <a:lnSpc>
                <a:spcPct val="90000"/>
              </a:lnSpc>
            </a:pPr>
            <a:r>
              <a:rPr lang="en-US" altLang="de-DE" sz="2100" dirty="0">
                <a:cs typeface="Arial" panose="020B0604020202020204" pitchFamily="34" charset="0"/>
              </a:rPr>
              <a:t>d = </a:t>
            </a:r>
            <a:r>
              <a:rPr lang="en-US" altLang="de-DE" sz="2100" dirty="0" err="1">
                <a:cs typeface="Arial" panose="020B0604020202020204" pitchFamily="34" charset="0"/>
              </a:rPr>
              <a:t>p</a:t>
            </a:r>
            <a:r>
              <a:rPr lang="en-US" altLang="de-DE" sz="2100" baseline="-25000" dirty="0" err="1">
                <a:cs typeface="Arial" panose="020B0604020202020204" pitchFamily="34" charset="0"/>
              </a:rPr>
              <a:t>max</a:t>
            </a:r>
            <a:endParaRPr lang="en-US" altLang="de-DE" sz="2100" dirty="0">
              <a:cs typeface="Arial" panose="020B0604020202020204" pitchFamily="34" charset="0"/>
            </a:endParaRPr>
          </a:p>
          <a:p>
            <a:pPr eaLnBrk="1" hangingPunct="1">
              <a:lnSpc>
                <a:spcPct val="90000"/>
              </a:lnSpc>
            </a:pPr>
            <a:endParaRPr lang="en-US" altLang="de-DE" sz="2600" dirty="0"/>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017" y="1621247"/>
            <a:ext cx="237648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Rectangle 5"/>
          <p:cNvSpPr>
            <a:spLocks noChangeArrowheads="1"/>
          </p:cNvSpPr>
          <p:nvPr/>
        </p:nvSpPr>
        <p:spPr bwMode="auto">
          <a:xfrm>
            <a:off x="1524001" y="3045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Tree>
    <p:extLst>
      <p:ext uri="{BB962C8B-B14F-4D97-AF65-F5344CB8AC3E}">
        <p14:creationId xmlns:p14="http://schemas.microsoft.com/office/powerpoint/2010/main" val="102433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de-DE" sz="3000" dirty="0"/>
              <a:t>Most diversity indices are mixed signals of richness and evenness</a:t>
            </a:r>
          </a:p>
        </p:txBody>
      </p:sp>
      <p:sp>
        <p:nvSpPr>
          <p:cNvPr id="13315" name="Rectangle 3"/>
          <p:cNvSpPr>
            <a:spLocks noGrp="1" noChangeArrowheads="1"/>
          </p:cNvSpPr>
          <p:nvPr>
            <p:ph idx="1"/>
          </p:nvPr>
        </p:nvSpPr>
        <p:spPr/>
        <p:txBody>
          <a:bodyPr/>
          <a:lstStyle/>
          <a:p>
            <a:pPr eaLnBrk="1" hangingPunct="1">
              <a:lnSpc>
                <a:spcPct val="90000"/>
              </a:lnSpc>
            </a:pPr>
            <a:r>
              <a:rPr lang="en-US" altLang="de-DE" sz="2500" dirty="0"/>
              <a:t>Pure Evenness should only measure relative abundance distributions and be independent of richness</a:t>
            </a:r>
          </a:p>
          <a:p>
            <a:pPr eaLnBrk="1" hangingPunct="1">
              <a:lnSpc>
                <a:spcPct val="90000"/>
              </a:lnSpc>
            </a:pPr>
            <a:r>
              <a:rPr lang="en-US" altLang="de-DE" sz="2500" dirty="0"/>
              <a:t>Evenness metrics</a:t>
            </a:r>
          </a:p>
          <a:p>
            <a:pPr lvl="1" eaLnBrk="1" hangingPunct="1">
              <a:lnSpc>
                <a:spcPct val="90000"/>
              </a:lnSpc>
            </a:pPr>
            <a:r>
              <a:rPr lang="en-US" altLang="de-DE" b="1" dirty="0"/>
              <a:t>Evenness J = H/</a:t>
            </a:r>
            <a:r>
              <a:rPr lang="en-US" altLang="de-DE" b="1" dirty="0" err="1"/>
              <a:t>H</a:t>
            </a:r>
            <a:r>
              <a:rPr lang="en-US" altLang="de-DE" b="1" baseline="-25000" dirty="0" err="1"/>
              <a:t>max</a:t>
            </a:r>
            <a:endParaRPr lang="en-US" altLang="de-DE" b="1" baseline="-25000" dirty="0"/>
          </a:p>
          <a:p>
            <a:pPr lvl="2" eaLnBrk="1" hangingPunct="1">
              <a:lnSpc>
                <a:spcPct val="90000"/>
              </a:lnSpc>
            </a:pPr>
            <a:r>
              <a:rPr lang="en-US" altLang="de-DE" dirty="0" err="1"/>
              <a:t>H</a:t>
            </a:r>
            <a:r>
              <a:rPr lang="en-US" altLang="de-DE" baseline="-25000" dirty="0" err="1"/>
              <a:t>max</a:t>
            </a:r>
            <a:r>
              <a:rPr lang="en-US" altLang="de-DE" dirty="0"/>
              <a:t> = ln(S)</a:t>
            </a:r>
          </a:p>
          <a:p>
            <a:pPr lvl="1" eaLnBrk="1" hangingPunct="1">
              <a:lnSpc>
                <a:spcPct val="90000"/>
              </a:lnSpc>
            </a:pPr>
            <a:r>
              <a:rPr lang="en-US" altLang="de-DE" dirty="0"/>
              <a:t>Equitability E = </a:t>
            </a:r>
            <a:r>
              <a:rPr lang="en-US" altLang="de-DE" dirty="0" err="1"/>
              <a:t>e</a:t>
            </a:r>
            <a:r>
              <a:rPr lang="en-US" altLang="de-DE" baseline="30000" dirty="0" err="1"/>
              <a:t>H</a:t>
            </a:r>
            <a:r>
              <a:rPr lang="en-US" altLang="de-DE" dirty="0"/>
              <a:t>/S</a:t>
            </a:r>
          </a:p>
          <a:p>
            <a:pPr lvl="1" eaLnBrk="1" hangingPunct="1">
              <a:lnSpc>
                <a:spcPct val="90000"/>
              </a:lnSpc>
            </a:pPr>
            <a:r>
              <a:rPr lang="en-US" altLang="de-DE" dirty="0" err="1"/>
              <a:t>Hurlbert‘s</a:t>
            </a:r>
            <a:r>
              <a:rPr lang="en-US" altLang="de-DE" dirty="0"/>
              <a:t> PIE (Probability of Interspecific Encounter)</a:t>
            </a:r>
          </a:p>
          <a:p>
            <a:pPr lvl="2" eaLnBrk="1" hangingPunct="1">
              <a:lnSpc>
                <a:spcPct val="90000"/>
              </a:lnSpc>
            </a:pPr>
            <a:endParaRPr lang="en-US" altLang="de-DE" dirty="0"/>
          </a:p>
          <a:p>
            <a:pPr lvl="1" eaLnBrk="1" hangingPunct="1">
              <a:lnSpc>
                <a:spcPct val="90000"/>
              </a:lnSpc>
            </a:pPr>
            <a:endParaRPr lang="en-US" altLang="de-DE" dirty="0"/>
          </a:p>
        </p:txBody>
      </p:sp>
      <p:sp>
        <p:nvSpPr>
          <p:cNvPr id="13316"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graphicFrame>
        <p:nvGraphicFramePr>
          <p:cNvPr id="13317" name="Object 5"/>
          <p:cNvGraphicFramePr>
            <a:graphicFrameLocks noChangeAspect="1"/>
          </p:cNvGraphicFramePr>
          <p:nvPr>
            <p:extLst>
              <p:ext uri="{D42A27DB-BD31-4B8C-83A1-F6EECF244321}">
                <p14:modId xmlns:p14="http://schemas.microsoft.com/office/powerpoint/2010/main" val="4037968849"/>
              </p:ext>
            </p:extLst>
          </p:nvPr>
        </p:nvGraphicFramePr>
        <p:xfrm>
          <a:off x="4086430" y="5074932"/>
          <a:ext cx="1873250" cy="661987"/>
        </p:xfrm>
        <a:graphic>
          <a:graphicData uri="http://schemas.openxmlformats.org/presentationml/2006/ole">
            <mc:AlternateContent xmlns:mc="http://schemas.openxmlformats.org/markup-compatibility/2006">
              <mc:Choice xmlns:v="urn:schemas-microsoft-com:vml" Requires="v">
                <p:oleObj spid="_x0000_s2137" name="Formel" r:id="rId4" imgW="1104900" imgH="393700" progId="Equation.3">
                  <p:embed/>
                </p:oleObj>
              </mc:Choice>
              <mc:Fallback>
                <p:oleObj name="Formel" r:id="rId4" imgW="1104900" imgH="393700" progId="Equation.3">
                  <p:embed/>
                  <p:pic>
                    <p:nvPicPr>
                      <p:cNvPr id="1331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430" y="5074932"/>
                        <a:ext cx="18732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feld 2"/>
          <p:cNvSpPr txBox="1"/>
          <p:nvPr/>
        </p:nvSpPr>
        <p:spPr>
          <a:xfrm>
            <a:off x="3146323" y="5175092"/>
            <a:ext cx="793807" cy="461665"/>
          </a:xfrm>
          <a:prstGeom prst="rect">
            <a:avLst/>
          </a:prstGeom>
          <a:noFill/>
        </p:spPr>
        <p:txBody>
          <a:bodyPr wrap="none" rtlCol="0">
            <a:spAutoFit/>
          </a:bodyPr>
          <a:lstStyle/>
          <a:p>
            <a:r>
              <a:rPr lang="en-US" sz="2400" dirty="0"/>
              <a:t>PIE =</a:t>
            </a:r>
          </a:p>
        </p:txBody>
      </p:sp>
    </p:spTree>
    <p:extLst>
      <p:ext uri="{BB962C8B-B14F-4D97-AF65-F5344CB8AC3E}">
        <p14:creationId xmlns:p14="http://schemas.microsoft.com/office/powerpoint/2010/main" val="2481045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Compute J for the two assemblages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468" y="2468409"/>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370468" y="4213123"/>
            <a:ext cx="479618" cy="369332"/>
          </a:xfrm>
          <a:prstGeom prst="rect">
            <a:avLst/>
          </a:prstGeom>
          <a:noFill/>
        </p:spPr>
        <p:txBody>
          <a:bodyPr wrap="none" rtlCol="0">
            <a:spAutoFit/>
          </a:bodyPr>
          <a:lstStyle/>
          <a:p>
            <a:r>
              <a:rPr lang="en-US" dirty="0"/>
              <a:t>J = </a:t>
            </a:r>
          </a:p>
        </p:txBody>
      </p:sp>
      <p:sp>
        <p:nvSpPr>
          <p:cNvPr id="8" name="Textfeld 7"/>
          <p:cNvSpPr txBox="1"/>
          <p:nvPr/>
        </p:nvSpPr>
        <p:spPr>
          <a:xfrm>
            <a:off x="6360701" y="4213123"/>
            <a:ext cx="479618" cy="369332"/>
          </a:xfrm>
          <a:prstGeom prst="rect">
            <a:avLst/>
          </a:prstGeom>
          <a:noFill/>
        </p:spPr>
        <p:txBody>
          <a:bodyPr wrap="none" rtlCol="0">
            <a:spAutoFit/>
          </a:bodyPr>
          <a:lstStyle/>
          <a:p>
            <a:r>
              <a:rPr lang="en-US" dirty="0"/>
              <a:t>J = </a:t>
            </a:r>
          </a:p>
        </p:txBody>
      </p:sp>
    </p:spTree>
    <p:extLst>
      <p:ext uri="{BB962C8B-B14F-4D97-AF65-F5344CB8AC3E}">
        <p14:creationId xmlns:p14="http://schemas.microsoft.com/office/powerpoint/2010/main" val="23836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US" dirty="0"/>
              <a:t>Can we get a metric that unifies H and J in a reasonable way?</a:t>
            </a:r>
            <a:endParaRPr lang="en-US" altLang="de-DE" sz="3200" dirty="0"/>
          </a:p>
        </p:txBody>
      </p:sp>
      <p:sp>
        <p:nvSpPr>
          <p:cNvPr id="13315" name="Rectangle 3"/>
          <p:cNvSpPr>
            <a:spLocks noGrp="1" noChangeArrowheads="1"/>
          </p:cNvSpPr>
          <p:nvPr>
            <p:ph idx="1"/>
          </p:nvPr>
        </p:nvSpPr>
        <p:spPr/>
        <p:txBody>
          <a:bodyPr/>
          <a:lstStyle/>
          <a:p>
            <a:pPr eaLnBrk="1" hangingPunct="1">
              <a:lnSpc>
                <a:spcPct val="90000"/>
              </a:lnSpc>
            </a:pPr>
            <a:r>
              <a:rPr lang="en-US" altLang="de-DE" sz="2500" dirty="0"/>
              <a:t>The </a:t>
            </a:r>
            <a:r>
              <a:rPr lang="en-US" altLang="de-DE" sz="2500" b="1" dirty="0"/>
              <a:t>effective number of species</a:t>
            </a:r>
          </a:p>
          <a:p>
            <a:pPr eaLnBrk="1" hangingPunct="1">
              <a:lnSpc>
                <a:spcPct val="90000"/>
              </a:lnSpc>
            </a:pPr>
            <a:r>
              <a:rPr lang="en-US" altLang="de-DE" sz="2500" dirty="0"/>
              <a:t>Aka </a:t>
            </a:r>
            <a:r>
              <a:rPr lang="en-US" altLang="de-DE" sz="2500" i="1" dirty="0"/>
              <a:t>Hill number</a:t>
            </a:r>
            <a:r>
              <a:rPr lang="en-US" altLang="de-DE" sz="2500" dirty="0"/>
              <a:t>, </a:t>
            </a:r>
            <a:r>
              <a:rPr lang="en-US" altLang="de-DE" sz="2500" i="1" dirty="0"/>
              <a:t>species diversity </a:t>
            </a:r>
            <a:r>
              <a:rPr lang="en-US" altLang="de-DE" sz="2500" dirty="0"/>
              <a:t>or </a:t>
            </a:r>
            <a:r>
              <a:rPr lang="en-US" altLang="de-DE" sz="2500" u="sng" dirty="0"/>
              <a:t>true diversity</a:t>
            </a:r>
          </a:p>
          <a:p>
            <a:pPr eaLnBrk="1" hangingPunct="1">
              <a:lnSpc>
                <a:spcPct val="90000"/>
              </a:lnSpc>
            </a:pPr>
            <a:r>
              <a:rPr lang="en-US" sz="2500" dirty="0"/>
              <a:t>The number of equally abundant species that would produce the same diversity as the observed community</a:t>
            </a:r>
            <a:endParaRPr lang="en-US" altLang="de-DE" sz="2500" dirty="0"/>
          </a:p>
          <a:p>
            <a:pPr lvl="1" eaLnBrk="1" hangingPunct="1">
              <a:lnSpc>
                <a:spcPct val="90000"/>
              </a:lnSpc>
            </a:pPr>
            <a:endParaRPr lang="en-US" altLang="de-DE" dirty="0"/>
          </a:p>
        </p:txBody>
      </p:sp>
      <p:sp>
        <p:nvSpPr>
          <p:cNvPr id="13316"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pic>
        <p:nvPicPr>
          <p:cNvPr id="6" name="Grafik 5">
            <a:extLst>
              <a:ext uri="{FF2B5EF4-FFF2-40B4-BE49-F238E27FC236}">
                <a16:creationId xmlns:a16="http://schemas.microsoft.com/office/drawing/2014/main" id="{BA57BE0E-E357-4BEA-9CB5-D6B354EA64E7}"/>
              </a:ext>
            </a:extLst>
          </p:cNvPr>
          <p:cNvPicPr>
            <a:picLocks noChangeAspect="1"/>
          </p:cNvPicPr>
          <p:nvPr/>
        </p:nvPicPr>
        <p:blipFill rotWithShape="1">
          <a:blip r:embed="rId3"/>
          <a:srcRect l="37992" r="37644"/>
          <a:stretch/>
        </p:blipFill>
        <p:spPr>
          <a:xfrm>
            <a:off x="3872505" y="3626176"/>
            <a:ext cx="2562006" cy="952500"/>
          </a:xfrm>
          <a:prstGeom prst="rect">
            <a:avLst/>
          </a:prstGeom>
        </p:spPr>
      </p:pic>
      <p:sp>
        <p:nvSpPr>
          <p:cNvPr id="9" name="Textfeld 8">
            <a:extLst>
              <a:ext uri="{FF2B5EF4-FFF2-40B4-BE49-F238E27FC236}">
                <a16:creationId xmlns:a16="http://schemas.microsoft.com/office/drawing/2014/main" id="{064D3BA6-3D3D-4F65-8154-1232A6BD5A9D}"/>
              </a:ext>
            </a:extLst>
          </p:cNvPr>
          <p:cNvSpPr txBox="1"/>
          <p:nvPr/>
        </p:nvSpPr>
        <p:spPr>
          <a:xfrm>
            <a:off x="1087167" y="4824924"/>
            <a:ext cx="8764756" cy="1200329"/>
          </a:xfrm>
          <a:prstGeom prst="rect">
            <a:avLst/>
          </a:prstGeom>
          <a:noFill/>
        </p:spPr>
        <p:txBody>
          <a:bodyPr wrap="square" rtlCol="0">
            <a:spAutoFit/>
          </a:bodyPr>
          <a:lstStyle/>
          <a:p>
            <a:r>
              <a:rPr lang="en-US" dirty="0"/>
              <a:t>q is a parameter that determines the sensitivity to rare or common species:</a:t>
            </a:r>
          </a:p>
          <a:p>
            <a:r>
              <a:rPr lang="en-US" dirty="0"/>
              <a:t>    q=0: Species richness (all species counted equally)</a:t>
            </a:r>
          </a:p>
          <a:p>
            <a:r>
              <a:rPr lang="en-US" dirty="0"/>
              <a:t>    q=1: Shannon diversity (weighted by relative abundance)</a:t>
            </a:r>
          </a:p>
          <a:p>
            <a:r>
              <a:rPr lang="en-US" dirty="0"/>
              <a:t>    q=2: Reciprocal simpson diversity (gives more weight to dominant species)</a:t>
            </a:r>
          </a:p>
        </p:txBody>
      </p:sp>
    </p:spTree>
    <p:extLst>
      <p:ext uri="{BB962C8B-B14F-4D97-AF65-F5344CB8AC3E}">
        <p14:creationId xmlns:p14="http://schemas.microsoft.com/office/powerpoint/2010/main" val="1744688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de-DE" sz="3000" dirty="0"/>
              <a:t>Hill Numbers </a:t>
            </a:r>
          </a:p>
        </p:txBody>
      </p:sp>
      <p:sp>
        <p:nvSpPr>
          <p:cNvPr id="13315" name="Rectangle 3"/>
          <p:cNvSpPr>
            <a:spLocks noGrp="1" noChangeArrowheads="1"/>
          </p:cNvSpPr>
          <p:nvPr>
            <p:ph idx="1"/>
          </p:nvPr>
        </p:nvSpPr>
        <p:spPr>
          <a:xfrm>
            <a:off x="2040507" y="1253331"/>
            <a:ext cx="7886700" cy="4351338"/>
          </a:xfrm>
        </p:spPr>
        <p:txBody>
          <a:bodyPr>
            <a:normAutofit fontScale="92500"/>
          </a:bodyPr>
          <a:lstStyle/>
          <a:p>
            <a:r>
              <a:rPr lang="en-US" altLang="de-DE" dirty="0"/>
              <a:t>For q = 0 (maximum weight to rare species)</a:t>
            </a:r>
          </a:p>
          <a:p>
            <a:pPr lvl="1"/>
            <a:r>
              <a:rPr lang="en-US" altLang="de-DE" dirty="0"/>
              <a:t>D = S</a:t>
            </a:r>
          </a:p>
          <a:p>
            <a:r>
              <a:rPr lang="en-GB" altLang="de-DE" dirty="0"/>
              <a:t>For q = 1 (equal weight to rare and common species) </a:t>
            </a:r>
          </a:p>
          <a:p>
            <a:pPr lvl="1"/>
            <a:r>
              <a:rPr lang="en-GB" altLang="de-DE" baseline="30000" dirty="0"/>
              <a:t>1</a:t>
            </a:r>
            <a:r>
              <a:rPr lang="en-GB" altLang="de-DE" dirty="0"/>
              <a:t>D = </a:t>
            </a:r>
            <a:r>
              <a:rPr lang="en-GB" altLang="de-DE" dirty="0" err="1"/>
              <a:t>e</a:t>
            </a:r>
            <a:r>
              <a:rPr lang="en-GB" altLang="de-DE" baseline="30000" dirty="0" err="1"/>
              <a:t>H</a:t>
            </a:r>
            <a:endParaRPr lang="en-GB" altLang="de-DE" baseline="30000" dirty="0"/>
          </a:p>
          <a:p>
            <a:r>
              <a:rPr lang="en-GB" altLang="de-DE" dirty="0"/>
              <a:t>For q = 2 (more weight on common species)</a:t>
            </a:r>
          </a:p>
          <a:p>
            <a:pPr lvl="1"/>
            <a:r>
              <a:rPr lang="en-GB" altLang="de-DE" baseline="30000" dirty="0"/>
              <a:t>2</a:t>
            </a:r>
            <a:r>
              <a:rPr lang="en-GB" altLang="de-DE" dirty="0"/>
              <a:t>D = 1/D = RD</a:t>
            </a:r>
          </a:p>
          <a:p>
            <a:r>
              <a:rPr lang="en-GB" altLang="de-DE" dirty="0"/>
              <a:t>For q near infinity </a:t>
            </a:r>
          </a:p>
          <a:p>
            <a:pPr lvl="1"/>
            <a:r>
              <a:rPr lang="en-GB" dirty="0"/>
              <a:t>The </a:t>
            </a:r>
            <a:r>
              <a:rPr lang="en-US" dirty="0"/>
              <a:t>weighted generalized mean with exponent </a:t>
            </a:r>
            <a:r>
              <a:rPr lang="en-US" i="1" dirty="0"/>
              <a:t>q</a:t>
            </a:r>
            <a:r>
              <a:rPr lang="en-US" dirty="0"/>
              <a:t>−1 approaches the proportional abundance of the most abundant species</a:t>
            </a:r>
          </a:p>
          <a:p>
            <a:pPr lvl="1"/>
            <a:r>
              <a:rPr lang="en-US" altLang="de-DE" dirty="0"/>
              <a:t>1/</a:t>
            </a:r>
            <a:r>
              <a:rPr lang="en-US" altLang="de-DE" baseline="30000" dirty="0" err="1"/>
              <a:t>Inf</a:t>
            </a:r>
            <a:r>
              <a:rPr lang="en-US" altLang="de-DE" dirty="0" err="1"/>
              <a:t>D</a:t>
            </a:r>
            <a:r>
              <a:rPr lang="en-US" altLang="de-DE" dirty="0"/>
              <a:t> = </a:t>
            </a:r>
            <a:r>
              <a:rPr lang="en-US" altLang="de-DE" dirty="0" err="1"/>
              <a:t>p</a:t>
            </a:r>
            <a:r>
              <a:rPr lang="en-US" altLang="de-DE" baseline="-25000" dirty="0" err="1"/>
              <a:t>max</a:t>
            </a:r>
            <a:endParaRPr lang="en-GB" altLang="de-DE" baseline="-25000" dirty="0"/>
          </a:p>
        </p:txBody>
      </p:sp>
      <p:sp>
        <p:nvSpPr>
          <p:cNvPr id="13316"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
        <p:nvSpPr>
          <p:cNvPr id="6" name="Rectangle 1"/>
          <p:cNvSpPr>
            <a:spLocks noChangeArrowheads="1"/>
          </p:cNvSpPr>
          <p:nvPr/>
        </p:nvSpPr>
        <p:spPr bwMode="auto">
          <a:xfrm>
            <a:off x="1676400" y="-322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FontTx/>
              <a:buChar char="•"/>
            </a:pPr>
            <a:endParaRPr lang="de-DE" altLang="de-DE" dirty="0">
              <a:latin typeface="Arial" panose="020B0604020202020204" pitchFamily="34" charset="0"/>
            </a:endParaRPr>
          </a:p>
        </p:txBody>
      </p:sp>
      <p:sp>
        <p:nvSpPr>
          <p:cNvPr id="7" name="Rechteck 6"/>
          <p:cNvSpPr/>
          <p:nvPr/>
        </p:nvSpPr>
        <p:spPr>
          <a:xfrm>
            <a:off x="5147776" y="5822196"/>
            <a:ext cx="5722375" cy="523220"/>
          </a:xfrm>
          <a:prstGeom prst="rect">
            <a:avLst/>
          </a:prstGeom>
        </p:spPr>
        <p:txBody>
          <a:bodyPr wrap="square">
            <a:spAutoFit/>
          </a:bodyPr>
          <a:lstStyle/>
          <a:p>
            <a:r>
              <a:rPr lang="en-US" sz="1400" dirty="0">
                <a:latin typeface="Segoe UI" panose="020B0502040204020203" pitchFamily="34" charset="0"/>
              </a:rPr>
              <a:t>Hill, M. O., 1973, Diversity and evenness: A unifying notation and its consequences: Ecology, v. 54, no. 2, p. 427-432.</a:t>
            </a:r>
          </a:p>
        </p:txBody>
      </p:sp>
    </p:spTree>
    <p:extLst>
      <p:ext uri="{BB962C8B-B14F-4D97-AF65-F5344CB8AC3E}">
        <p14:creationId xmlns:p14="http://schemas.microsoft.com/office/powerpoint/2010/main" val="146541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de-DE" dirty="0"/>
              <a:t>Biodiversity</a:t>
            </a:r>
          </a:p>
        </p:txBody>
      </p:sp>
      <p:sp>
        <p:nvSpPr>
          <p:cNvPr id="4099" name="Rectangle 3"/>
          <p:cNvSpPr>
            <a:spLocks noGrp="1" noChangeArrowheads="1"/>
          </p:cNvSpPr>
          <p:nvPr>
            <p:ph idx="1"/>
          </p:nvPr>
        </p:nvSpPr>
        <p:spPr>
          <a:xfrm>
            <a:off x="795779" y="1690688"/>
            <a:ext cx="6349738" cy="4351338"/>
          </a:xfrm>
        </p:spPr>
        <p:txBody>
          <a:bodyPr/>
          <a:lstStyle/>
          <a:p>
            <a:pPr eaLnBrk="1" hangingPunct="1"/>
            <a:r>
              <a:rPr lang="en-US" altLang="de-DE" sz="2600" dirty="0"/>
              <a:t>The diversity of life in all its expressions on all levels of organization</a:t>
            </a:r>
          </a:p>
          <a:p>
            <a:pPr eaLnBrk="1" hangingPunct="1"/>
            <a:r>
              <a:rPr lang="en-US" altLang="de-DE" sz="2600" dirty="0"/>
              <a:t>Expressed by </a:t>
            </a:r>
          </a:p>
          <a:p>
            <a:pPr lvl="1" eaLnBrk="1" hangingPunct="1"/>
            <a:r>
              <a:rPr lang="en-US" altLang="de-DE" sz="2200" dirty="0"/>
              <a:t>Genetic diversity</a:t>
            </a:r>
          </a:p>
          <a:p>
            <a:pPr lvl="1" eaLnBrk="1" hangingPunct="1"/>
            <a:r>
              <a:rPr lang="en-US" altLang="de-DE" sz="2200" dirty="0"/>
              <a:t>Morphologic diversity</a:t>
            </a:r>
          </a:p>
          <a:p>
            <a:pPr lvl="1" eaLnBrk="1" hangingPunct="1"/>
            <a:r>
              <a:rPr lang="en-US" altLang="de-DE" sz="2200" dirty="0"/>
              <a:t>Resource partitioning (ecological or functional diversity)</a:t>
            </a:r>
          </a:p>
          <a:p>
            <a:pPr eaLnBrk="1" hangingPunct="1"/>
            <a:r>
              <a:rPr lang="en-US" altLang="de-DE" sz="2600" dirty="0"/>
              <a:t>Here: ‘Number’ of taxa coexisting in a system</a:t>
            </a:r>
          </a:p>
          <a:p>
            <a:pPr lvl="1" eaLnBrk="1" hangingPunct="1"/>
            <a:r>
              <a:rPr lang="en-US" altLang="de-DE" sz="2200" dirty="0"/>
              <a:t>Species, Genera, Families</a:t>
            </a:r>
          </a:p>
          <a:p>
            <a:pPr lvl="1" eaLnBrk="1" hangingPunct="1"/>
            <a:r>
              <a:rPr lang="en-US" altLang="de-DE" sz="2200" dirty="0"/>
              <a:t>Problem: Define number and system!</a:t>
            </a:r>
          </a:p>
        </p:txBody>
      </p:sp>
      <p:pic>
        <p:nvPicPr>
          <p:cNvPr id="2" name="Grafik 1"/>
          <p:cNvPicPr>
            <a:picLocks noChangeAspect="1"/>
          </p:cNvPicPr>
          <p:nvPr/>
        </p:nvPicPr>
        <p:blipFill>
          <a:blip r:embed="rId3"/>
          <a:stretch>
            <a:fillRect/>
          </a:stretch>
        </p:blipFill>
        <p:spPr>
          <a:xfrm>
            <a:off x="7711125" y="398119"/>
            <a:ext cx="4402318" cy="6058635"/>
          </a:xfrm>
          <a:prstGeom prst="rect">
            <a:avLst/>
          </a:prstGeom>
        </p:spPr>
      </p:pic>
    </p:spTree>
    <p:extLst>
      <p:ext uri="{BB962C8B-B14F-4D97-AF65-F5344CB8AC3E}">
        <p14:creationId xmlns:p14="http://schemas.microsoft.com/office/powerpoint/2010/main" val="241084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90F21-A8BC-4E9C-B5BB-AAC1EE356922}"/>
              </a:ext>
            </a:extLst>
          </p:cNvPr>
          <p:cNvSpPr>
            <a:spLocks noGrp="1"/>
          </p:cNvSpPr>
          <p:nvPr>
            <p:ph type="title"/>
          </p:nvPr>
        </p:nvSpPr>
        <p:spPr/>
        <p:txBody>
          <a:bodyPr/>
          <a:lstStyle/>
          <a:p>
            <a:r>
              <a:rPr lang="en-US"/>
              <a:t>How to weigh rare species?</a:t>
            </a:r>
          </a:p>
        </p:txBody>
      </p:sp>
      <p:sp>
        <p:nvSpPr>
          <p:cNvPr id="3" name="Inhaltsplatzhalter 2">
            <a:extLst>
              <a:ext uri="{FF2B5EF4-FFF2-40B4-BE49-F238E27FC236}">
                <a16:creationId xmlns:a16="http://schemas.microsoft.com/office/drawing/2014/main" id="{FFA883A0-F956-479C-9BEC-F271B2E73FB0}"/>
              </a:ext>
            </a:extLst>
          </p:cNvPr>
          <p:cNvSpPr>
            <a:spLocks noGrp="1"/>
          </p:cNvSpPr>
          <p:nvPr>
            <p:ph idx="1"/>
          </p:nvPr>
        </p:nvSpPr>
        <p:spPr>
          <a:xfrm>
            <a:off x="838200" y="1825625"/>
            <a:ext cx="4934740" cy="4351338"/>
          </a:xfrm>
        </p:spPr>
        <p:txBody>
          <a:bodyPr/>
          <a:lstStyle/>
          <a:p>
            <a:r>
              <a:rPr lang="en-US" dirty="0"/>
              <a:t>Critical question in diversity estimates</a:t>
            </a:r>
          </a:p>
          <a:p>
            <a:r>
              <a:rPr lang="en-US" dirty="0"/>
              <a:t>Rare species form the bulk of species richness but abundant species form the bulk of ecosystem services</a:t>
            </a:r>
          </a:p>
          <a:p>
            <a:r>
              <a:rPr lang="en-US" dirty="0"/>
              <a:t>Hill Numbers help to assess influence of to rare species on diversity</a:t>
            </a:r>
          </a:p>
        </p:txBody>
      </p:sp>
      <p:pic>
        <p:nvPicPr>
          <p:cNvPr id="5" name="Grafik 4">
            <a:extLst>
              <a:ext uri="{FF2B5EF4-FFF2-40B4-BE49-F238E27FC236}">
                <a16:creationId xmlns:a16="http://schemas.microsoft.com/office/drawing/2014/main" id="{EE62C8EC-0EA7-4151-BABD-506E78BF36E5}"/>
              </a:ext>
            </a:extLst>
          </p:cNvPr>
          <p:cNvPicPr>
            <a:picLocks noChangeAspect="1"/>
          </p:cNvPicPr>
          <p:nvPr/>
        </p:nvPicPr>
        <p:blipFill>
          <a:blip r:embed="rId2"/>
          <a:stretch>
            <a:fillRect/>
          </a:stretch>
        </p:blipFill>
        <p:spPr>
          <a:xfrm>
            <a:off x="5829123" y="2730975"/>
            <a:ext cx="6096000" cy="1876425"/>
          </a:xfrm>
          <a:prstGeom prst="rect">
            <a:avLst/>
          </a:prstGeom>
        </p:spPr>
      </p:pic>
    </p:spTree>
    <p:extLst>
      <p:ext uri="{BB962C8B-B14F-4D97-AF65-F5344CB8AC3E}">
        <p14:creationId xmlns:p14="http://schemas.microsoft.com/office/powerpoint/2010/main" val="2214370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Use Hill numbers to generate diversity profiles</a:t>
            </a:r>
          </a:p>
        </p:txBody>
      </p:sp>
      <p:sp>
        <p:nvSpPr>
          <p:cNvPr id="3" name="Inhaltsplatzhalter 2"/>
          <p:cNvSpPr>
            <a:spLocks noGrp="1"/>
          </p:cNvSpPr>
          <p:nvPr>
            <p:ph idx="1"/>
          </p:nvPr>
        </p:nvSpPr>
        <p:spPr>
          <a:xfrm>
            <a:off x="687000" y="1701913"/>
            <a:ext cx="7191508" cy="4351338"/>
          </a:xfrm>
        </p:spPr>
        <p:txBody>
          <a:bodyPr>
            <a:normAutofit/>
          </a:bodyPr>
          <a:lstStyle/>
          <a:p>
            <a:pPr marL="0" indent="0">
              <a:buNone/>
            </a:pPr>
            <a:r>
              <a:rPr lang="en-US" sz="2400" dirty="0"/>
              <a:t>Diversity trajectories with different Hill numbers can be used to compare if true diversity is greater in one community</a:t>
            </a:r>
          </a:p>
          <a:p>
            <a:pPr marL="0" indent="0">
              <a:buNone/>
            </a:pPr>
            <a:r>
              <a:rPr lang="en-US" sz="2400" dirty="0"/>
              <a:t>If diversity profiles cross, then there are no genuine diversity differences</a:t>
            </a:r>
          </a:p>
          <a:p>
            <a:pPr marL="0" indent="0">
              <a:buNone/>
            </a:pPr>
            <a:r>
              <a:rPr lang="en-US" sz="2400" dirty="0"/>
              <a:t>Exercise: </a:t>
            </a:r>
          </a:p>
          <a:p>
            <a:pPr marL="0" indent="0">
              <a:buNone/>
            </a:pPr>
            <a:r>
              <a:rPr lang="en-US" sz="2400" dirty="0"/>
              <a:t>Plot diversity profiles of three communities</a:t>
            </a:r>
          </a:p>
          <a:p>
            <a:pPr marL="0" indent="0">
              <a:buNone/>
            </a:pPr>
            <a:r>
              <a:rPr lang="en-US" sz="2400" dirty="0"/>
              <a:t> A &lt;- c(60, 5, 5, 5, 5, 5, 5, 5, 5, 5)     # S = 10</a:t>
            </a:r>
          </a:p>
          <a:p>
            <a:pPr marL="0" indent="0">
              <a:buNone/>
            </a:pPr>
            <a:r>
              <a:rPr lang="en-US" sz="2400" dirty="0"/>
              <a:t> B &lt;- c(17, 17, 17, 16, 15, 12)            # S = 6</a:t>
            </a:r>
          </a:p>
          <a:p>
            <a:pPr marL="0" indent="0">
              <a:buNone/>
            </a:pPr>
            <a:r>
              <a:rPr lang="en-US" sz="2400" dirty="0"/>
              <a:t> C &lt;- c(30, 25, 15, 10, 8, 6, 4, 2)        # S = 8</a:t>
            </a:r>
          </a:p>
        </p:txBody>
      </p:sp>
      <p:pic>
        <p:nvPicPr>
          <p:cNvPr id="4" name="Grafik 3"/>
          <p:cNvPicPr>
            <a:picLocks noChangeAspect="1"/>
          </p:cNvPicPr>
          <p:nvPr/>
        </p:nvPicPr>
        <p:blipFill rotWithShape="1">
          <a:blip r:embed="rId2"/>
          <a:srcRect r="41464" b="43386"/>
          <a:stretch/>
        </p:blipFill>
        <p:spPr>
          <a:xfrm>
            <a:off x="7454813" y="1825625"/>
            <a:ext cx="4828387" cy="4669784"/>
          </a:xfrm>
          <a:prstGeom prst="rect">
            <a:avLst/>
          </a:prstGeom>
        </p:spPr>
      </p:pic>
    </p:spTree>
    <p:extLst>
      <p:ext uri="{BB962C8B-B14F-4D97-AF65-F5344CB8AC3E}">
        <p14:creationId xmlns:p14="http://schemas.microsoft.com/office/powerpoint/2010/main" val="3814050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de-DE"/>
              <a:t>Sampling Bias</a:t>
            </a:r>
          </a:p>
        </p:txBody>
      </p:sp>
      <p:sp>
        <p:nvSpPr>
          <p:cNvPr id="16387" name="Rectangle 3"/>
          <p:cNvSpPr>
            <a:spLocks noGrp="1" noChangeArrowheads="1"/>
          </p:cNvSpPr>
          <p:nvPr>
            <p:ph idx="1"/>
          </p:nvPr>
        </p:nvSpPr>
        <p:spPr/>
        <p:txBody>
          <a:bodyPr/>
          <a:lstStyle/>
          <a:p>
            <a:pPr eaLnBrk="1" hangingPunct="1"/>
            <a:r>
              <a:rPr lang="en-US" altLang="de-DE" dirty="0"/>
              <a:t>Most indices are affected by sample size</a:t>
            </a:r>
          </a:p>
          <a:p>
            <a:pPr eaLnBrk="1" hangingPunct="1"/>
            <a:r>
              <a:rPr lang="en-US" altLang="de-DE" dirty="0"/>
              <a:t>Question: What diversity to expect if sample sizes were the same?</a:t>
            </a:r>
          </a:p>
          <a:p>
            <a:pPr lvl="1" eaLnBrk="1" hangingPunct="1"/>
            <a:r>
              <a:rPr lang="en-US" altLang="de-DE" dirty="0"/>
              <a:t>Problem: Relationship between sample size and diversity is not linear</a:t>
            </a:r>
          </a:p>
          <a:p>
            <a:pPr eaLnBrk="1" hangingPunct="1"/>
            <a:endParaRPr lang="en-US" altLang="de-DE" dirty="0"/>
          </a:p>
        </p:txBody>
      </p:sp>
      <p:graphicFrame>
        <p:nvGraphicFramePr>
          <p:cNvPr id="16388" name="Object 4"/>
          <p:cNvGraphicFramePr>
            <a:graphicFrameLocks noChangeAspect="1"/>
          </p:cNvGraphicFramePr>
          <p:nvPr/>
        </p:nvGraphicFramePr>
        <p:xfrm>
          <a:off x="3833814" y="4066306"/>
          <a:ext cx="992187" cy="1385985"/>
        </p:xfrm>
        <a:graphic>
          <a:graphicData uri="http://schemas.openxmlformats.org/presentationml/2006/ole">
            <mc:AlternateContent xmlns:mc="http://schemas.openxmlformats.org/markup-compatibility/2006">
              <mc:Choice xmlns:v="urn:schemas-microsoft-com:vml" Requires="v">
                <p:oleObj spid="_x0000_s6214" name="CorelDRAW" r:id="rId4" imgW="2305050" imgH="3228975" progId="CorelDRAW.Graphic.9">
                  <p:embed/>
                </p:oleObj>
              </mc:Choice>
              <mc:Fallback>
                <p:oleObj name="CorelDRAW" r:id="rId4" imgW="2305050" imgH="3228975" progId="CorelDRAW.Graphic.9">
                  <p:embed/>
                  <p:pic>
                    <p:nvPicPr>
                      <p:cNvPr id="1638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814" y="4066306"/>
                        <a:ext cx="992187" cy="1385985"/>
                      </a:xfrm>
                      <a:prstGeom prst="rect">
                        <a:avLst/>
                      </a:prstGeom>
                      <a:noFill/>
                      <a:ln>
                        <a:noFill/>
                      </a:ln>
                      <a:effectLst/>
                    </p:spPr>
                  </p:pic>
                </p:oleObj>
              </mc:Fallback>
            </mc:AlternateContent>
          </a:graphicData>
        </a:graphic>
      </p:graphicFrame>
      <p:sp>
        <p:nvSpPr>
          <p:cNvPr id="16389" name="Text Box 5"/>
          <p:cNvSpPr txBox="1">
            <a:spLocks noChangeArrowheads="1"/>
          </p:cNvSpPr>
          <p:nvPr/>
        </p:nvSpPr>
        <p:spPr bwMode="auto">
          <a:xfrm>
            <a:off x="3792539" y="5582368"/>
            <a:ext cx="1042273"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de-DE" altLang="de-DE" sz="2400">
                <a:latin typeface="Times New Roman" panose="02020603050405020304" pitchFamily="18" charset="0"/>
              </a:rPr>
              <a:t>N = 12</a:t>
            </a:r>
          </a:p>
          <a:p>
            <a:pPr eaLnBrk="1" hangingPunct="1">
              <a:lnSpc>
                <a:spcPct val="90000"/>
              </a:lnSpc>
              <a:buClrTx/>
              <a:buSzTx/>
              <a:buFontTx/>
              <a:buNone/>
            </a:pPr>
            <a:r>
              <a:rPr lang="de-DE" altLang="de-DE" sz="2400">
                <a:latin typeface="Times New Roman" panose="02020603050405020304" pitchFamily="18" charset="0"/>
              </a:rPr>
              <a:t>S = 3</a:t>
            </a:r>
            <a:endParaRPr lang="en-US" altLang="de-DE" sz="2400">
              <a:latin typeface="Times New Roman" panose="02020603050405020304" pitchFamily="18" charset="0"/>
            </a:endParaRPr>
          </a:p>
        </p:txBody>
      </p:sp>
      <p:graphicFrame>
        <p:nvGraphicFramePr>
          <p:cNvPr id="16390" name="Object 6"/>
          <p:cNvGraphicFramePr>
            <a:graphicFrameLocks noChangeAspect="1"/>
          </p:cNvGraphicFramePr>
          <p:nvPr/>
        </p:nvGraphicFramePr>
        <p:xfrm>
          <a:off x="7262814" y="4048843"/>
          <a:ext cx="1023937" cy="1419225"/>
        </p:xfrm>
        <a:graphic>
          <a:graphicData uri="http://schemas.openxmlformats.org/presentationml/2006/ole">
            <mc:AlternateContent xmlns:mc="http://schemas.openxmlformats.org/markup-compatibility/2006">
              <mc:Choice xmlns:v="urn:schemas-microsoft-com:vml" Requires="v">
                <p:oleObj spid="_x0000_s6215" name="CorelDRAW" r:id="rId6" imgW="2305050" imgH="3200400" progId="CorelDRAW.Graphic.9">
                  <p:embed/>
                </p:oleObj>
              </mc:Choice>
              <mc:Fallback>
                <p:oleObj name="CorelDRAW" r:id="rId6" imgW="2305050" imgH="3200400" progId="CorelDRAW.Graphic.9">
                  <p:embed/>
                  <p:pic>
                    <p:nvPicPr>
                      <p:cNvPr id="1639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2814" y="4048843"/>
                        <a:ext cx="1023937"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1" name="Text Box 7"/>
          <p:cNvSpPr txBox="1">
            <a:spLocks noChangeArrowheads="1"/>
          </p:cNvSpPr>
          <p:nvPr/>
        </p:nvSpPr>
        <p:spPr bwMode="auto">
          <a:xfrm>
            <a:off x="7319964" y="5623643"/>
            <a:ext cx="888385"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de-DE" altLang="de-DE" sz="2400" dirty="0">
                <a:latin typeface="Times New Roman" panose="02020603050405020304" pitchFamily="18" charset="0"/>
              </a:rPr>
              <a:t>N = 3</a:t>
            </a:r>
          </a:p>
          <a:p>
            <a:pPr eaLnBrk="1" hangingPunct="1">
              <a:lnSpc>
                <a:spcPct val="90000"/>
              </a:lnSpc>
              <a:buClrTx/>
              <a:buSzTx/>
              <a:buFontTx/>
              <a:buNone/>
            </a:pPr>
            <a:r>
              <a:rPr lang="de-DE" altLang="de-DE" sz="2400" dirty="0">
                <a:latin typeface="Times New Roman" panose="02020603050405020304" pitchFamily="18" charset="0"/>
              </a:rPr>
              <a:t>S = 2</a:t>
            </a:r>
            <a:endParaRPr lang="en-US" altLang="de-DE" sz="2400" dirty="0">
              <a:latin typeface="Times New Roman" panose="02020603050405020304" pitchFamily="18" charset="0"/>
            </a:endParaRPr>
          </a:p>
        </p:txBody>
      </p:sp>
    </p:spTree>
    <p:extLst>
      <p:ext uri="{BB962C8B-B14F-4D97-AF65-F5344CB8AC3E}">
        <p14:creationId xmlns:p14="http://schemas.microsoft.com/office/powerpoint/2010/main" val="1898197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de-DE"/>
              <a:t>Rarefaction</a:t>
            </a:r>
          </a:p>
        </p:txBody>
      </p:sp>
      <p:sp>
        <p:nvSpPr>
          <p:cNvPr id="17411" name="Text Box 3"/>
          <p:cNvSpPr txBox="1">
            <a:spLocks noChangeArrowheads="1"/>
          </p:cNvSpPr>
          <p:nvPr/>
        </p:nvSpPr>
        <p:spPr bwMode="auto">
          <a:xfrm>
            <a:off x="1929932" y="1524679"/>
            <a:ext cx="76638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en-US" altLang="de-DE" sz="2400" dirty="0">
                <a:latin typeface="+mn-lt"/>
              </a:rPr>
              <a:t>Interpolation biodiversity</a:t>
            </a:r>
          </a:p>
          <a:p>
            <a:pPr eaLnBrk="1" hangingPunct="1">
              <a:lnSpc>
                <a:spcPct val="90000"/>
              </a:lnSpc>
              <a:buClrTx/>
              <a:buSzTx/>
              <a:buFontTx/>
              <a:buNone/>
            </a:pPr>
            <a:r>
              <a:rPr lang="en-US" altLang="de-DE" sz="2400" dirty="0">
                <a:latin typeface="+mn-lt"/>
              </a:rPr>
              <a:t>Question: Which species richness would I observe if my sample A was smaller than it is (e.g., as small as sample B)</a:t>
            </a:r>
          </a:p>
          <a:p>
            <a:pPr eaLnBrk="1" hangingPunct="1">
              <a:lnSpc>
                <a:spcPct val="90000"/>
              </a:lnSpc>
              <a:buClrTx/>
              <a:buSzTx/>
              <a:buFontTx/>
              <a:buNone/>
            </a:pPr>
            <a:r>
              <a:rPr lang="en-US" altLang="de-DE" sz="2400" dirty="0">
                <a:latin typeface="+mn-lt"/>
              </a:rPr>
              <a:t>Equation:</a:t>
            </a:r>
          </a:p>
        </p:txBody>
      </p:sp>
      <p:sp>
        <p:nvSpPr>
          <p:cNvPr id="17412" name="Text Box 4"/>
          <p:cNvSpPr txBox="1">
            <a:spLocks noChangeArrowheads="1"/>
          </p:cNvSpPr>
          <p:nvPr/>
        </p:nvSpPr>
        <p:spPr bwMode="auto">
          <a:xfrm>
            <a:off x="1929932" y="5678100"/>
            <a:ext cx="7972909"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en-US" altLang="de-DE" sz="2000" dirty="0">
                <a:latin typeface="+mn-lt"/>
              </a:rPr>
              <a:t>E(S</a:t>
            </a:r>
            <a:r>
              <a:rPr lang="en-US" altLang="de-DE" sz="2000" baseline="-25000" dirty="0">
                <a:latin typeface="+mn-lt"/>
              </a:rPr>
              <a:t>n</a:t>
            </a:r>
            <a:r>
              <a:rPr lang="en-US" altLang="de-DE" sz="2000" dirty="0">
                <a:latin typeface="+mn-lt"/>
              </a:rPr>
              <a:t>) = expected species richness; S = number of species; N</a:t>
            </a:r>
            <a:r>
              <a:rPr lang="en-US" altLang="de-DE" sz="2000" baseline="-25000" dirty="0">
                <a:latin typeface="+mn-lt"/>
              </a:rPr>
              <a:t>i</a:t>
            </a:r>
            <a:r>
              <a:rPr lang="en-US" altLang="de-DE" sz="2000" dirty="0">
                <a:latin typeface="+mn-lt"/>
              </a:rPr>
              <a:t> = Individuals of species </a:t>
            </a:r>
            <a:r>
              <a:rPr lang="en-US" altLang="de-DE" sz="2000" dirty="0" err="1">
                <a:latin typeface="+mn-lt"/>
              </a:rPr>
              <a:t>i</a:t>
            </a:r>
            <a:r>
              <a:rPr lang="en-US" altLang="de-DE" sz="2000" dirty="0">
                <a:latin typeface="+mn-lt"/>
              </a:rPr>
              <a:t>, N = Individuals in total sample, n = </a:t>
            </a:r>
            <a:r>
              <a:rPr lang="en-US" altLang="de-DE" sz="2000" b="1" dirty="0">
                <a:latin typeface="+mn-lt"/>
              </a:rPr>
              <a:t>Subsampling quota</a:t>
            </a:r>
          </a:p>
        </p:txBody>
      </p:sp>
      <p:graphicFrame>
        <p:nvGraphicFramePr>
          <p:cNvPr id="17413" name="Object 5"/>
          <p:cNvGraphicFramePr>
            <a:graphicFrameLocks noChangeAspect="1"/>
          </p:cNvGraphicFramePr>
          <p:nvPr/>
        </p:nvGraphicFramePr>
        <p:xfrm>
          <a:off x="3060701" y="3201988"/>
          <a:ext cx="4114800" cy="2278063"/>
        </p:xfrm>
        <a:graphic>
          <a:graphicData uri="http://schemas.openxmlformats.org/presentationml/2006/ole">
            <mc:AlternateContent xmlns:mc="http://schemas.openxmlformats.org/markup-compatibility/2006">
              <mc:Choice xmlns:v="urn:schemas-microsoft-com:vml" Requires="v">
                <p:oleObj spid="_x0000_s7236" r:id="rId4" imgW="1689100" imgH="939800" progId="Equation.3">
                  <p:embed/>
                </p:oleObj>
              </mc:Choice>
              <mc:Fallback>
                <p:oleObj r:id="rId4" imgW="1689100" imgH="939800" progId="Equation.3">
                  <p:embed/>
                  <p:pic>
                    <p:nvPicPr>
                      <p:cNvPr id="1741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701" y="3201988"/>
                        <a:ext cx="4114800" cy="2278063"/>
                      </a:xfrm>
                      <a:prstGeom prst="rect">
                        <a:avLst/>
                      </a:prstGeom>
                      <a:noFill/>
                      <a:ln>
                        <a:noFill/>
                      </a:ln>
                    </p:spPr>
                  </p:pic>
                </p:oleObj>
              </mc:Fallback>
            </mc:AlternateContent>
          </a:graphicData>
        </a:graphic>
      </p:graphicFrame>
      <p:graphicFrame>
        <p:nvGraphicFramePr>
          <p:cNvPr id="17414" name="Object 6"/>
          <p:cNvGraphicFramePr>
            <a:graphicFrameLocks noChangeAspect="1"/>
          </p:cNvGraphicFramePr>
          <p:nvPr/>
        </p:nvGraphicFramePr>
        <p:xfrm>
          <a:off x="8256589" y="2852739"/>
          <a:ext cx="504825" cy="719137"/>
        </p:xfrm>
        <a:graphic>
          <a:graphicData uri="http://schemas.openxmlformats.org/presentationml/2006/ole">
            <mc:AlternateContent xmlns:mc="http://schemas.openxmlformats.org/markup-compatibility/2006">
              <mc:Choice xmlns:v="urn:schemas-microsoft-com:vml" Requires="v">
                <p:oleObj spid="_x0000_s7237" r:id="rId6" imgW="317362" imgH="457002" progId="Equation.3">
                  <p:embed/>
                </p:oleObj>
              </mc:Choice>
              <mc:Fallback>
                <p:oleObj r:id="rId6" imgW="317362" imgH="457002" progId="Equation.3">
                  <p:embed/>
                  <p:pic>
                    <p:nvPicPr>
                      <p:cNvPr id="1741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6589" y="2852739"/>
                        <a:ext cx="504825" cy="719137"/>
                      </a:xfrm>
                      <a:prstGeom prst="rect">
                        <a:avLst/>
                      </a:prstGeom>
                      <a:noFill/>
                      <a:ln>
                        <a:noFill/>
                      </a:ln>
                    </p:spPr>
                  </p:pic>
                </p:oleObj>
              </mc:Fallback>
            </mc:AlternateContent>
          </a:graphicData>
        </a:graphic>
      </p:graphicFrame>
      <p:sp>
        <p:nvSpPr>
          <p:cNvPr id="17415" name="Text Box 7"/>
          <p:cNvSpPr txBox="1">
            <a:spLocks noChangeArrowheads="1"/>
          </p:cNvSpPr>
          <p:nvPr/>
        </p:nvSpPr>
        <p:spPr bwMode="auto">
          <a:xfrm>
            <a:off x="7535863" y="3573463"/>
            <a:ext cx="2913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600"/>
              <a:t>(read N over n) = = N!/n!(N-n)!</a:t>
            </a:r>
          </a:p>
        </p:txBody>
      </p:sp>
    </p:spTree>
    <p:extLst>
      <p:ext uri="{BB962C8B-B14F-4D97-AF65-F5344CB8AC3E}">
        <p14:creationId xmlns:p14="http://schemas.microsoft.com/office/powerpoint/2010/main" val="84539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de-DE"/>
              <a:t>Two Approaches to Rarefaction</a:t>
            </a:r>
          </a:p>
        </p:txBody>
      </p:sp>
      <p:sp>
        <p:nvSpPr>
          <p:cNvPr id="20483" name="Rectangle 3"/>
          <p:cNvSpPr>
            <a:spLocks noGrp="1" noChangeArrowheads="1"/>
          </p:cNvSpPr>
          <p:nvPr>
            <p:ph idx="1"/>
          </p:nvPr>
        </p:nvSpPr>
        <p:spPr>
          <a:xfrm>
            <a:off x="1286759" y="1825625"/>
            <a:ext cx="4774829" cy="4351338"/>
          </a:xfrm>
        </p:spPr>
        <p:txBody>
          <a:bodyPr>
            <a:normAutofit/>
          </a:bodyPr>
          <a:lstStyle/>
          <a:p>
            <a:pPr eaLnBrk="1" hangingPunct="1"/>
            <a:r>
              <a:rPr lang="en-US" altLang="de-DE" dirty="0"/>
              <a:t>Mathematic solution:</a:t>
            </a:r>
          </a:p>
          <a:p>
            <a:pPr lvl="1"/>
            <a:r>
              <a:rPr lang="en-US" altLang="de-DE" dirty="0"/>
              <a:t>Apply the equation</a:t>
            </a:r>
          </a:p>
          <a:p>
            <a:pPr eaLnBrk="1" hangingPunct="1"/>
            <a:endParaRPr lang="en-US" altLang="de-DE" dirty="0"/>
          </a:p>
          <a:p>
            <a:pPr eaLnBrk="1" hangingPunct="1"/>
            <a:endParaRPr lang="en-US" altLang="de-DE" dirty="0"/>
          </a:p>
          <a:p>
            <a:pPr eaLnBrk="1" hangingPunct="1"/>
            <a:endParaRPr lang="en-US" altLang="de-DE" dirty="0"/>
          </a:p>
          <a:p>
            <a:pPr eaLnBrk="1" hangingPunct="1"/>
            <a:r>
              <a:rPr lang="en-US" altLang="de-DE" dirty="0"/>
              <a:t>Empirical solution:</a:t>
            </a:r>
          </a:p>
          <a:p>
            <a:pPr lvl="1" eaLnBrk="1" hangingPunct="1"/>
            <a:r>
              <a:rPr lang="en-US" altLang="de-DE" dirty="0"/>
              <a:t>Let the computer draw specimens at random and get diversity for a given sample size</a:t>
            </a:r>
          </a:p>
        </p:txBody>
      </p:sp>
      <p:graphicFrame>
        <p:nvGraphicFramePr>
          <p:cNvPr id="20484" name="Object 4"/>
          <p:cNvGraphicFramePr>
            <a:graphicFrameLocks noGrp="1" noChangeAspect="1"/>
          </p:cNvGraphicFramePr>
          <p:nvPr>
            <p:ph sz="quarter" idx="4294967295"/>
          </p:nvPr>
        </p:nvGraphicFramePr>
        <p:xfrm>
          <a:off x="7838388" y="1638683"/>
          <a:ext cx="3241249" cy="1757127"/>
        </p:xfrm>
        <a:graphic>
          <a:graphicData uri="http://schemas.openxmlformats.org/presentationml/2006/ole">
            <mc:AlternateContent xmlns:mc="http://schemas.openxmlformats.org/markup-compatibility/2006">
              <mc:Choice xmlns:v="urn:schemas-microsoft-com:vml" Requires="v">
                <p:oleObj spid="_x0000_s8260" r:id="rId4" imgW="1689100" imgH="939800" progId="Equation.3">
                  <p:embed/>
                </p:oleObj>
              </mc:Choice>
              <mc:Fallback>
                <p:oleObj r:id="rId4" imgW="1689100" imgH="939800" progId="Equation.3">
                  <p:embed/>
                  <p:pic>
                    <p:nvPicPr>
                      <p:cNvPr id="2048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8388" y="1638683"/>
                        <a:ext cx="3241249" cy="1757127"/>
                      </a:xfrm>
                      <a:prstGeom prst="rect">
                        <a:avLst/>
                      </a:prstGeom>
                      <a:solidFill>
                        <a:srgbClr val="ECFBA3"/>
                      </a:solidFill>
                      <a:ln>
                        <a:noFill/>
                      </a:ln>
                      <a:effectLst/>
                    </p:spPr>
                  </p:pic>
                </p:oleObj>
              </mc:Fallback>
            </mc:AlternateContent>
          </a:graphicData>
        </a:graphic>
      </p:graphicFrame>
      <p:graphicFrame>
        <p:nvGraphicFramePr>
          <p:cNvPr id="20485" name="Object 5"/>
          <p:cNvGraphicFramePr>
            <a:graphicFrameLocks noGrp="1" noChangeAspect="1"/>
          </p:cNvGraphicFramePr>
          <p:nvPr>
            <p:ph sz="quarter" idx="4294967295"/>
          </p:nvPr>
        </p:nvGraphicFramePr>
        <p:xfrm>
          <a:off x="7118571" y="3530339"/>
          <a:ext cx="5073430" cy="3056200"/>
        </p:xfrm>
        <a:graphic>
          <a:graphicData uri="http://schemas.openxmlformats.org/presentationml/2006/ole">
            <mc:AlternateContent xmlns:mc="http://schemas.openxmlformats.org/markup-compatibility/2006">
              <mc:Choice xmlns:v="urn:schemas-microsoft-com:vml" Requires="v">
                <p:oleObj spid="_x0000_s8261" name="Diagramm" r:id="rId6" imgW="4838700" imgH="2914650" progId="Excel.Chart.8">
                  <p:embed/>
                </p:oleObj>
              </mc:Choice>
              <mc:Fallback>
                <p:oleObj name="Diagramm" r:id="rId6" imgW="4838700" imgH="2914650" progId="Excel.Chart.8">
                  <p:embed/>
                  <p:pic>
                    <p:nvPicPr>
                      <p:cNvPr id="2048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8571" y="3530339"/>
                        <a:ext cx="5073430" cy="3056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10681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Shareholder Quorum subsampling (SQS) and Squares estimates</a:t>
            </a:r>
          </a:p>
        </p:txBody>
      </p:sp>
      <p:sp>
        <p:nvSpPr>
          <p:cNvPr id="3" name="Inhaltsplatzhalter 2"/>
          <p:cNvSpPr>
            <a:spLocks noGrp="1"/>
          </p:cNvSpPr>
          <p:nvPr>
            <p:ph idx="1"/>
          </p:nvPr>
        </p:nvSpPr>
        <p:spPr/>
        <p:txBody>
          <a:bodyPr/>
          <a:lstStyle/>
          <a:p>
            <a:r>
              <a:rPr lang="en-US" dirty="0"/>
              <a:t>Rarefied diversity has a quota </a:t>
            </a:r>
          </a:p>
          <a:p>
            <a:pPr lvl="1"/>
            <a:r>
              <a:rPr lang="en-US" dirty="0"/>
              <a:t>Quota is a fixed number of specimens for which we estimate diversity</a:t>
            </a:r>
          </a:p>
          <a:p>
            <a:pPr lvl="1"/>
            <a:r>
              <a:rPr lang="en-US" dirty="0"/>
              <a:t>Diversity estimate depends on evenness</a:t>
            </a:r>
          </a:p>
          <a:p>
            <a:r>
              <a:rPr lang="en-US" dirty="0"/>
              <a:t>SQS has a quorum </a:t>
            </a:r>
          </a:p>
          <a:p>
            <a:pPr lvl="1"/>
            <a:r>
              <a:rPr lang="en-US" dirty="0"/>
              <a:t>Quorum is a fixed coverage of the frequency (=rank-abundance) distribution</a:t>
            </a:r>
          </a:p>
          <a:p>
            <a:pPr lvl="1"/>
            <a:r>
              <a:rPr lang="en-US" dirty="0"/>
              <a:t>Approximated by Good’s u: the proportion of the total number of individuals in a community that belong to species that have already been observed in your sample u=1−F1/N</a:t>
            </a:r>
          </a:p>
          <a:p>
            <a:pPr marL="457200" lvl="1" indent="0">
              <a:buNone/>
            </a:pPr>
            <a:r>
              <a:rPr lang="en-US" dirty="0"/>
              <a:t>	F1 = Number of single individual species</a:t>
            </a:r>
          </a:p>
          <a:p>
            <a:pPr marL="457200" lvl="1" indent="0">
              <a:buNone/>
            </a:pPr>
            <a:r>
              <a:rPr lang="en-US" dirty="0"/>
              <a:t>	N = total number of individuals in the sample​​</a:t>
            </a:r>
          </a:p>
        </p:txBody>
      </p:sp>
    </p:spTree>
    <p:extLst>
      <p:ext uri="{BB962C8B-B14F-4D97-AF65-F5344CB8AC3E}">
        <p14:creationId xmlns:p14="http://schemas.microsoft.com/office/powerpoint/2010/main" val="813868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de-DE"/>
              <a:t>Biodiversity Indices and Rarefaction</a:t>
            </a:r>
          </a:p>
        </p:txBody>
      </p:sp>
      <p:sp>
        <p:nvSpPr>
          <p:cNvPr id="24579" name="Rectangle 3"/>
          <p:cNvSpPr>
            <a:spLocks noGrp="1" noChangeArrowheads="1"/>
          </p:cNvSpPr>
          <p:nvPr>
            <p:ph idx="1"/>
          </p:nvPr>
        </p:nvSpPr>
        <p:spPr>
          <a:xfrm>
            <a:off x="838200" y="1825625"/>
            <a:ext cx="7414967" cy="4351338"/>
          </a:xfrm>
        </p:spPr>
        <p:txBody>
          <a:bodyPr/>
          <a:lstStyle/>
          <a:p>
            <a:pPr eaLnBrk="1" hangingPunct="1"/>
            <a:r>
              <a:rPr lang="en-US" altLang="de-DE" dirty="0"/>
              <a:t>Diversity indices and rarefaction of a Middle Triassic benthic community from China</a:t>
            </a:r>
          </a:p>
          <a:p>
            <a:pPr eaLnBrk="1" hangingPunct="1"/>
            <a:r>
              <a:rPr lang="en-US" altLang="de-DE" dirty="0"/>
              <a:t>We go through the script in plenary and spend time on playing with Rarefaction and Shareholder Quorum subsampling</a:t>
            </a:r>
          </a:p>
          <a:p>
            <a:pPr marL="0" indent="0" eaLnBrk="1" hangingPunct="1">
              <a:buNone/>
            </a:pPr>
            <a:endParaRPr lang="en-US" altLang="de-DE" dirty="0"/>
          </a:p>
          <a:p>
            <a:pPr eaLnBrk="1" hangingPunct="1">
              <a:buFont typeface="Wingdings" panose="05000000000000000000" pitchFamily="2" charset="2"/>
              <a:buNone/>
            </a:pPr>
            <a:r>
              <a:rPr lang="en-US" altLang="de-DE" b="1" dirty="0"/>
              <a:t>Script: </a:t>
            </a:r>
            <a:r>
              <a:rPr lang="en-US" altLang="de-DE" b="1" dirty="0" err="1"/>
              <a:t>Alpha_div_new.R</a:t>
            </a:r>
            <a:endParaRPr lang="en-US" altLang="de-DE" b="1" dirty="0"/>
          </a:p>
          <a:p>
            <a:pPr lvl="1" eaLnBrk="1" hangingPunct="1"/>
            <a:endParaRPr lang="en-US" altLang="de-DE" b="1" dirty="0"/>
          </a:p>
        </p:txBody>
      </p:sp>
    </p:spTree>
    <p:extLst>
      <p:ext uri="{BB962C8B-B14F-4D97-AF65-F5344CB8AC3E}">
        <p14:creationId xmlns:p14="http://schemas.microsoft.com/office/powerpoint/2010/main" val="69776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de-DE" dirty="0"/>
              <a:t>Only for the fastest</a:t>
            </a:r>
          </a:p>
        </p:txBody>
      </p:sp>
      <p:sp>
        <p:nvSpPr>
          <p:cNvPr id="24579" name="Rectangle 3"/>
          <p:cNvSpPr>
            <a:spLocks noGrp="1" noChangeArrowheads="1"/>
          </p:cNvSpPr>
          <p:nvPr>
            <p:ph idx="1"/>
          </p:nvPr>
        </p:nvSpPr>
        <p:spPr>
          <a:xfrm>
            <a:off x="838200" y="1825625"/>
            <a:ext cx="7414967" cy="4351338"/>
          </a:xfrm>
        </p:spPr>
        <p:txBody>
          <a:bodyPr/>
          <a:lstStyle/>
          <a:p>
            <a:pPr eaLnBrk="1" hangingPunct="1"/>
            <a:r>
              <a:rPr lang="en-US" altLang="de-DE" dirty="0"/>
              <a:t>Rarefaction with Shannon Entropy and Simpson’s Reciprocal Diversity?</a:t>
            </a:r>
            <a:endParaRPr lang="en-US" altLang="de-DE" b="1" dirty="0"/>
          </a:p>
          <a:p>
            <a:pPr lvl="1" eaLnBrk="1" hangingPunct="1"/>
            <a:endParaRPr lang="en-US" altLang="de-DE" b="1" dirty="0"/>
          </a:p>
        </p:txBody>
      </p:sp>
    </p:spTree>
    <p:extLst>
      <p:ext uri="{BB962C8B-B14F-4D97-AF65-F5344CB8AC3E}">
        <p14:creationId xmlns:p14="http://schemas.microsoft.com/office/powerpoint/2010/main" val="3649169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de-DE" dirty="0"/>
              <a:t>Rank-Abundance Distributions</a:t>
            </a:r>
          </a:p>
        </p:txBody>
      </p:sp>
      <p:sp>
        <p:nvSpPr>
          <p:cNvPr id="25603" name="Rectangle 3"/>
          <p:cNvSpPr>
            <a:spLocks noGrp="1" noChangeArrowheads="1"/>
          </p:cNvSpPr>
          <p:nvPr>
            <p:ph idx="1"/>
          </p:nvPr>
        </p:nvSpPr>
        <p:spPr/>
        <p:txBody>
          <a:bodyPr>
            <a:normAutofit/>
          </a:bodyPr>
          <a:lstStyle/>
          <a:p>
            <a:pPr eaLnBrk="1" hangingPunct="1"/>
            <a:r>
              <a:rPr lang="en-US" altLang="de-DE" sz="3200" dirty="0"/>
              <a:t>Patterns of relative abundances</a:t>
            </a:r>
          </a:p>
          <a:p>
            <a:pPr lvl="1" eaLnBrk="1" hangingPunct="1"/>
            <a:r>
              <a:rPr lang="en-US" altLang="de-DE" sz="2800" dirty="0"/>
              <a:t>Major tool in Community Ecology</a:t>
            </a:r>
          </a:p>
          <a:p>
            <a:pPr lvl="1" eaLnBrk="1" hangingPunct="1"/>
            <a:r>
              <a:rPr lang="en-US" altLang="de-DE" sz="2800" dirty="0"/>
              <a:t>More information than in common indices</a:t>
            </a:r>
          </a:p>
          <a:p>
            <a:pPr lvl="1" eaLnBrk="1" hangingPunct="1"/>
            <a:r>
              <a:rPr lang="en-US" altLang="de-DE" sz="2800" dirty="0"/>
              <a:t>Straightforward interpretations</a:t>
            </a:r>
          </a:p>
          <a:p>
            <a:pPr lvl="2" eaLnBrk="1" hangingPunct="1"/>
            <a:r>
              <a:rPr lang="en-US" altLang="de-DE" sz="2400" dirty="0"/>
              <a:t>Resource utilization</a:t>
            </a:r>
          </a:p>
          <a:p>
            <a:pPr lvl="2" eaLnBrk="1" hangingPunct="1"/>
            <a:r>
              <a:rPr lang="en-US" altLang="de-DE" sz="2400" dirty="0"/>
              <a:t>Complexity of community</a:t>
            </a:r>
          </a:p>
        </p:txBody>
      </p:sp>
    </p:spTree>
    <p:extLst>
      <p:ext uri="{BB962C8B-B14F-4D97-AF65-F5344CB8AC3E}">
        <p14:creationId xmlns:p14="http://schemas.microsoft.com/office/powerpoint/2010/main" val="2971881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de-DE" dirty="0"/>
              <a:t>Relative Abundance of Species in Communities</a:t>
            </a:r>
          </a:p>
        </p:txBody>
      </p:sp>
      <p:sp>
        <p:nvSpPr>
          <p:cNvPr id="9220" name="Text Box 4"/>
          <p:cNvSpPr txBox="1">
            <a:spLocks noChangeArrowheads="1"/>
          </p:cNvSpPr>
          <p:nvPr/>
        </p:nvSpPr>
        <p:spPr bwMode="auto">
          <a:xfrm>
            <a:off x="4114860" y="1607045"/>
            <a:ext cx="29790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2000" dirty="0"/>
              <a:t>Middle Triassic of China </a:t>
            </a:r>
          </a:p>
        </p:txBody>
      </p:sp>
      <p:sp>
        <p:nvSpPr>
          <p:cNvPr id="9222" name="Text Box 6"/>
          <p:cNvSpPr txBox="1">
            <a:spLocks noChangeArrowheads="1"/>
          </p:cNvSpPr>
          <p:nvPr/>
        </p:nvSpPr>
        <p:spPr bwMode="auto">
          <a:xfrm>
            <a:off x="2786318" y="5656918"/>
            <a:ext cx="6337300" cy="646331"/>
          </a:xfrm>
          <a:prstGeom prst="rect">
            <a:avLst/>
          </a:prstGeom>
          <a:solidFill>
            <a:schemeClr val="accent3">
              <a:lumMod val="20000"/>
              <a:lumOff val="80000"/>
            </a:schemeClr>
          </a:solidFill>
          <a:ln>
            <a:noFill/>
          </a:ln>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1800" dirty="0"/>
              <a:t>Usual case: A few species are dominant and there are many rare species. </a:t>
            </a:r>
          </a:p>
        </p:txBody>
      </p:sp>
      <p:pic>
        <p:nvPicPr>
          <p:cNvPr id="3" name="Grafik 2"/>
          <p:cNvPicPr>
            <a:picLocks noChangeAspect="1"/>
          </p:cNvPicPr>
          <p:nvPr/>
        </p:nvPicPr>
        <p:blipFill rotWithShape="1">
          <a:blip r:embed="rId3"/>
          <a:srcRect r="16909" b="20850"/>
          <a:stretch/>
        </p:blipFill>
        <p:spPr>
          <a:xfrm>
            <a:off x="1076015" y="1879909"/>
            <a:ext cx="5665737" cy="3675986"/>
          </a:xfrm>
          <a:prstGeom prst="rect">
            <a:avLst/>
          </a:prstGeom>
        </p:spPr>
      </p:pic>
      <p:pic>
        <p:nvPicPr>
          <p:cNvPr id="5" name="Grafik 4"/>
          <p:cNvPicPr>
            <a:picLocks noChangeAspect="1"/>
          </p:cNvPicPr>
          <p:nvPr/>
        </p:nvPicPr>
        <p:blipFill rotWithShape="1">
          <a:blip r:embed="rId4"/>
          <a:srcRect r="22204" b="20850"/>
          <a:stretch/>
        </p:blipFill>
        <p:spPr>
          <a:xfrm>
            <a:off x="5818256" y="1951356"/>
            <a:ext cx="5117684" cy="3546376"/>
          </a:xfrm>
          <a:prstGeom prst="rect">
            <a:avLst/>
          </a:prstGeom>
        </p:spPr>
      </p:pic>
    </p:spTree>
    <p:extLst>
      <p:ext uri="{BB962C8B-B14F-4D97-AF65-F5344CB8AC3E}">
        <p14:creationId xmlns:p14="http://schemas.microsoft.com/office/powerpoint/2010/main" val="385212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Structure</a:t>
            </a:r>
          </a:p>
        </p:txBody>
      </p:sp>
      <p:sp>
        <p:nvSpPr>
          <p:cNvPr id="3" name="Inhaltsplatzhalter 2"/>
          <p:cNvSpPr>
            <a:spLocks noGrp="1"/>
          </p:cNvSpPr>
          <p:nvPr>
            <p:ph idx="1"/>
          </p:nvPr>
        </p:nvSpPr>
        <p:spPr/>
        <p:txBody>
          <a:bodyPr>
            <a:normAutofit lnSpcReduction="10000"/>
          </a:bodyPr>
          <a:lstStyle/>
          <a:p>
            <a:r>
              <a:rPr lang="en-US" dirty="0"/>
              <a:t>Alpha, Beta, Gamma diversity</a:t>
            </a:r>
          </a:p>
          <a:p>
            <a:pPr lvl="1"/>
            <a:r>
              <a:rPr lang="en-US" dirty="0"/>
              <a:t>Concepts and metrics</a:t>
            </a:r>
          </a:p>
          <a:p>
            <a:r>
              <a:rPr lang="en-US" dirty="0"/>
              <a:t>Previous analyses with Phanerozoic scope</a:t>
            </a:r>
          </a:p>
          <a:p>
            <a:pPr lvl="1"/>
            <a:r>
              <a:rPr lang="en-US" dirty="0"/>
              <a:t>Alpha, beta and gammy diversity through time</a:t>
            </a:r>
          </a:p>
          <a:p>
            <a:r>
              <a:rPr lang="en-US" dirty="0"/>
              <a:t>Alpha diversity</a:t>
            </a:r>
          </a:p>
          <a:p>
            <a:pPr lvl="1"/>
            <a:r>
              <a:rPr lang="en-US" dirty="0"/>
              <a:t>Diversity metrics and sampling standardization</a:t>
            </a:r>
          </a:p>
          <a:p>
            <a:pPr lvl="1"/>
            <a:r>
              <a:rPr lang="en-US" dirty="0"/>
              <a:t>Exercise based on fossil assemblages</a:t>
            </a:r>
          </a:p>
          <a:p>
            <a:r>
              <a:rPr lang="en-US" dirty="0"/>
              <a:t>Beta diversity </a:t>
            </a:r>
          </a:p>
          <a:p>
            <a:pPr lvl="1"/>
            <a:r>
              <a:rPr lang="en-US" dirty="0"/>
              <a:t>Measuring beta</a:t>
            </a:r>
          </a:p>
          <a:p>
            <a:pPr lvl="1"/>
            <a:r>
              <a:rPr lang="en-US" dirty="0"/>
              <a:t>Exercise using fossil multivariate approaches</a:t>
            </a:r>
          </a:p>
          <a:p>
            <a:endParaRPr lang="en-US" dirty="0"/>
          </a:p>
          <a:p>
            <a:endParaRPr lang="en-US" dirty="0"/>
          </a:p>
          <a:p>
            <a:endParaRPr lang="en-US" dirty="0"/>
          </a:p>
        </p:txBody>
      </p:sp>
      <p:grpSp>
        <p:nvGrpSpPr>
          <p:cNvPr id="6" name="Group 10"/>
          <p:cNvGrpSpPr>
            <a:grpSpLocks/>
          </p:cNvGrpSpPr>
          <p:nvPr/>
        </p:nvGrpSpPr>
        <p:grpSpPr bwMode="auto">
          <a:xfrm>
            <a:off x="8247240" y="587648"/>
            <a:ext cx="3570287" cy="5881687"/>
            <a:chOff x="3443" y="391"/>
            <a:chExt cx="2249" cy="3705"/>
          </a:xfrm>
        </p:grpSpPr>
        <p:pic>
          <p:nvPicPr>
            <p:cNvPr id="7" name="Picture 7" descr="Sepkoski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3" y="799"/>
              <a:ext cx="2222" cy="3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3560" y="391"/>
              <a:ext cx="21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b="1"/>
                <a:t>The Consensus Paper</a:t>
              </a:r>
            </a:p>
          </p:txBody>
        </p:sp>
        <p:sp>
          <p:nvSpPr>
            <p:cNvPr id="9" name="Text Box 9"/>
            <p:cNvSpPr txBox="1">
              <a:spLocks noChangeArrowheads="1"/>
            </p:cNvSpPr>
            <p:nvPr/>
          </p:nvSpPr>
          <p:spPr bwMode="auto">
            <a:xfrm>
              <a:off x="3515" y="3884"/>
              <a:ext cx="185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Sepkoski et al. (1981)</a:t>
              </a:r>
            </a:p>
          </p:txBody>
        </p:sp>
      </p:grpSp>
    </p:spTree>
    <p:extLst>
      <p:ext uri="{BB962C8B-B14F-4D97-AF65-F5344CB8AC3E}">
        <p14:creationId xmlns:p14="http://schemas.microsoft.com/office/powerpoint/2010/main" val="168254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52650" y="365127"/>
            <a:ext cx="7886700" cy="1114629"/>
          </a:xfrm>
          <a:solidFill>
            <a:schemeClr val="bg1"/>
          </a:solidFill>
        </p:spPr>
        <p:txBody>
          <a:bodyPr/>
          <a:lstStyle/>
          <a:p>
            <a:pPr eaLnBrk="1" hangingPunct="1"/>
            <a:r>
              <a:rPr lang="en-US" altLang="de-DE" dirty="0"/>
              <a:t>Presentation</a:t>
            </a:r>
          </a:p>
        </p:txBody>
      </p:sp>
      <p:sp>
        <p:nvSpPr>
          <p:cNvPr id="26627" name="Rectangle 3"/>
          <p:cNvSpPr>
            <a:spLocks noGrp="1" noChangeArrowheads="1"/>
          </p:cNvSpPr>
          <p:nvPr>
            <p:ph idx="1"/>
          </p:nvPr>
        </p:nvSpPr>
        <p:spPr>
          <a:xfrm>
            <a:off x="2081213" y="1397922"/>
            <a:ext cx="7886700" cy="4351338"/>
          </a:xfrm>
        </p:spPr>
        <p:txBody>
          <a:bodyPr/>
          <a:lstStyle/>
          <a:p>
            <a:pPr eaLnBrk="1" hangingPunct="1"/>
            <a:r>
              <a:rPr lang="en-US" altLang="de-DE" dirty="0"/>
              <a:t>Rank usually linear on x axis</a:t>
            </a:r>
          </a:p>
          <a:p>
            <a:pPr eaLnBrk="1" hangingPunct="1"/>
            <a:r>
              <a:rPr lang="en-US" altLang="de-DE" dirty="0"/>
              <a:t>Abundances (relative of absolute) on logarithmic scale on y axis</a:t>
            </a:r>
          </a:p>
        </p:txBody>
      </p:sp>
      <p:pic>
        <p:nvPicPr>
          <p:cNvPr id="266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2775974"/>
            <a:ext cx="4248150" cy="3619500"/>
          </a:xfrm>
          <a:prstGeom prst="rect">
            <a:avLst/>
          </a:prstGeom>
          <a:solidFill>
            <a:schemeClr val="accent6">
              <a:lumMod val="20000"/>
              <a:lumOff val="80000"/>
            </a:schemeClr>
          </a:solidFill>
          <a:ln>
            <a:noFill/>
          </a:ln>
          <a:effectLst/>
        </p:spPr>
      </p:pic>
      <p:pic>
        <p:nvPicPr>
          <p:cNvPr id="266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413" y="2775974"/>
            <a:ext cx="4248150" cy="36179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730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de-DE" altLang="de-DE"/>
              <a:t>Examples</a:t>
            </a:r>
          </a:p>
        </p:txBody>
      </p:sp>
      <p:sp>
        <p:nvSpPr>
          <p:cNvPr id="27651" name="Rectangle 3"/>
          <p:cNvSpPr>
            <a:spLocks noChangeArrowheads="1"/>
          </p:cNvSpPr>
          <p:nvPr/>
        </p:nvSpPr>
        <p:spPr bwMode="auto">
          <a:xfrm>
            <a:off x="3810000" y="1752600"/>
            <a:ext cx="4343400" cy="3886200"/>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
        <p:nvSpPr>
          <p:cNvPr id="27652" name="Line 4"/>
          <p:cNvSpPr>
            <a:spLocks noChangeShapeType="1"/>
          </p:cNvSpPr>
          <p:nvPr/>
        </p:nvSpPr>
        <p:spPr bwMode="auto">
          <a:xfrm>
            <a:off x="3657600" y="4876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3" name="Line 5"/>
          <p:cNvSpPr>
            <a:spLocks noChangeShapeType="1"/>
          </p:cNvSpPr>
          <p:nvPr/>
        </p:nvSpPr>
        <p:spPr bwMode="auto">
          <a:xfrm>
            <a:off x="3657600" y="4114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4" name="Line 6"/>
          <p:cNvSpPr>
            <a:spLocks noChangeShapeType="1"/>
          </p:cNvSpPr>
          <p:nvPr/>
        </p:nvSpPr>
        <p:spPr bwMode="auto">
          <a:xfrm>
            <a:off x="3657600" y="34290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5" name="Line 7"/>
          <p:cNvSpPr>
            <a:spLocks noChangeShapeType="1"/>
          </p:cNvSpPr>
          <p:nvPr/>
        </p:nvSpPr>
        <p:spPr bwMode="auto">
          <a:xfrm>
            <a:off x="3657600" y="27432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6" name="Line 8"/>
          <p:cNvSpPr>
            <a:spLocks noChangeShapeType="1"/>
          </p:cNvSpPr>
          <p:nvPr/>
        </p:nvSpPr>
        <p:spPr bwMode="auto">
          <a:xfrm>
            <a:off x="3657600" y="20574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7" name="Line 9"/>
          <p:cNvSpPr>
            <a:spLocks noChangeShapeType="1"/>
          </p:cNvSpPr>
          <p:nvPr/>
        </p:nvSpPr>
        <p:spPr bwMode="auto">
          <a:xfrm rot="-5400000">
            <a:off x="46863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8" name="Rectangle 10"/>
          <p:cNvSpPr>
            <a:spLocks noChangeArrowheads="1"/>
          </p:cNvSpPr>
          <p:nvPr/>
        </p:nvSpPr>
        <p:spPr bwMode="auto">
          <a:xfrm>
            <a:off x="3254376" y="1905000"/>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100</a:t>
            </a:r>
          </a:p>
        </p:txBody>
      </p:sp>
      <p:sp>
        <p:nvSpPr>
          <p:cNvPr id="27659" name="Rectangle 11"/>
          <p:cNvSpPr>
            <a:spLocks noChangeArrowheads="1"/>
          </p:cNvSpPr>
          <p:nvPr/>
        </p:nvSpPr>
        <p:spPr bwMode="auto">
          <a:xfrm>
            <a:off x="3352800" y="25908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a:t>
            </a:r>
          </a:p>
        </p:txBody>
      </p:sp>
      <p:sp>
        <p:nvSpPr>
          <p:cNvPr id="27660" name="Rectangle 12"/>
          <p:cNvSpPr>
            <a:spLocks noChangeArrowheads="1"/>
          </p:cNvSpPr>
          <p:nvPr/>
        </p:nvSpPr>
        <p:spPr bwMode="auto">
          <a:xfrm>
            <a:off x="3451226" y="32766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a:t>
            </a:r>
          </a:p>
        </p:txBody>
      </p:sp>
      <p:sp>
        <p:nvSpPr>
          <p:cNvPr id="27661" name="Rectangle 13"/>
          <p:cNvSpPr>
            <a:spLocks noChangeArrowheads="1"/>
          </p:cNvSpPr>
          <p:nvPr/>
        </p:nvSpPr>
        <p:spPr bwMode="auto">
          <a:xfrm>
            <a:off x="3325813" y="3962400"/>
            <a:ext cx="4302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0.1</a:t>
            </a:r>
          </a:p>
        </p:txBody>
      </p:sp>
      <p:sp>
        <p:nvSpPr>
          <p:cNvPr id="27662" name="Rectangle 14"/>
          <p:cNvSpPr>
            <a:spLocks noChangeArrowheads="1"/>
          </p:cNvSpPr>
          <p:nvPr/>
        </p:nvSpPr>
        <p:spPr bwMode="auto">
          <a:xfrm>
            <a:off x="3227389" y="4724400"/>
            <a:ext cx="52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0.01</a:t>
            </a:r>
          </a:p>
        </p:txBody>
      </p:sp>
      <p:sp>
        <p:nvSpPr>
          <p:cNvPr id="27663" name="Rectangle 15"/>
          <p:cNvSpPr>
            <a:spLocks noChangeArrowheads="1"/>
          </p:cNvSpPr>
          <p:nvPr/>
        </p:nvSpPr>
        <p:spPr bwMode="auto">
          <a:xfrm>
            <a:off x="3182938" y="5410200"/>
            <a:ext cx="627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0.001</a:t>
            </a:r>
          </a:p>
        </p:txBody>
      </p:sp>
      <p:sp>
        <p:nvSpPr>
          <p:cNvPr id="27664" name="Rectangle 16"/>
          <p:cNvSpPr>
            <a:spLocks noChangeArrowheads="1"/>
          </p:cNvSpPr>
          <p:nvPr/>
        </p:nvSpPr>
        <p:spPr bwMode="auto">
          <a:xfrm>
            <a:off x="45720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a:t>
            </a:r>
          </a:p>
        </p:txBody>
      </p:sp>
      <p:sp>
        <p:nvSpPr>
          <p:cNvPr id="27665" name="Line 17"/>
          <p:cNvSpPr>
            <a:spLocks noChangeShapeType="1"/>
          </p:cNvSpPr>
          <p:nvPr/>
        </p:nvSpPr>
        <p:spPr bwMode="auto">
          <a:xfrm rot="-5400000">
            <a:off x="56769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66" name="Rectangle 18"/>
          <p:cNvSpPr>
            <a:spLocks noChangeArrowheads="1"/>
          </p:cNvSpPr>
          <p:nvPr/>
        </p:nvSpPr>
        <p:spPr bwMode="auto">
          <a:xfrm>
            <a:off x="55626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20</a:t>
            </a:r>
          </a:p>
        </p:txBody>
      </p:sp>
      <p:sp>
        <p:nvSpPr>
          <p:cNvPr id="27667" name="Line 19"/>
          <p:cNvSpPr>
            <a:spLocks noChangeShapeType="1"/>
          </p:cNvSpPr>
          <p:nvPr/>
        </p:nvSpPr>
        <p:spPr bwMode="auto">
          <a:xfrm rot="-5400000">
            <a:off x="66675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68" name="Rectangle 20"/>
          <p:cNvSpPr>
            <a:spLocks noChangeArrowheads="1"/>
          </p:cNvSpPr>
          <p:nvPr/>
        </p:nvSpPr>
        <p:spPr bwMode="auto">
          <a:xfrm>
            <a:off x="65532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30</a:t>
            </a:r>
          </a:p>
        </p:txBody>
      </p:sp>
      <p:sp>
        <p:nvSpPr>
          <p:cNvPr id="27669" name="Line 21"/>
          <p:cNvSpPr>
            <a:spLocks noChangeShapeType="1"/>
          </p:cNvSpPr>
          <p:nvPr/>
        </p:nvSpPr>
        <p:spPr bwMode="auto">
          <a:xfrm rot="-5400000">
            <a:off x="77343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70" name="Rectangle 22"/>
          <p:cNvSpPr>
            <a:spLocks noChangeArrowheads="1"/>
          </p:cNvSpPr>
          <p:nvPr/>
        </p:nvSpPr>
        <p:spPr bwMode="auto">
          <a:xfrm>
            <a:off x="76200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40</a:t>
            </a:r>
          </a:p>
        </p:txBody>
      </p:sp>
      <p:grpSp>
        <p:nvGrpSpPr>
          <p:cNvPr id="47127" name="Group 23"/>
          <p:cNvGrpSpPr>
            <a:grpSpLocks/>
          </p:cNvGrpSpPr>
          <p:nvPr/>
        </p:nvGrpSpPr>
        <p:grpSpPr bwMode="auto">
          <a:xfrm>
            <a:off x="3779838" y="2057400"/>
            <a:ext cx="1554162" cy="3505200"/>
            <a:chOff x="1421" y="1296"/>
            <a:chExt cx="979" cy="2208"/>
          </a:xfrm>
        </p:grpSpPr>
        <p:sp>
          <p:nvSpPr>
            <p:cNvPr id="27683" name="Line 24"/>
            <p:cNvSpPr>
              <a:spLocks noChangeShapeType="1"/>
            </p:cNvSpPr>
            <p:nvPr/>
          </p:nvSpPr>
          <p:spPr bwMode="auto">
            <a:xfrm>
              <a:off x="1488" y="1296"/>
              <a:ext cx="384" cy="2064"/>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4" name="Rectangle 25"/>
            <p:cNvSpPr>
              <a:spLocks noChangeArrowheads="1"/>
            </p:cNvSpPr>
            <p:nvPr/>
          </p:nvSpPr>
          <p:spPr bwMode="auto">
            <a:xfrm>
              <a:off x="1421" y="3312"/>
              <a:ext cx="9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Geometric Series</a:t>
              </a:r>
            </a:p>
          </p:txBody>
        </p:sp>
      </p:grpSp>
      <p:grpSp>
        <p:nvGrpSpPr>
          <p:cNvPr id="47130" name="Group 26"/>
          <p:cNvGrpSpPr>
            <a:grpSpLocks/>
          </p:cNvGrpSpPr>
          <p:nvPr/>
        </p:nvGrpSpPr>
        <p:grpSpPr bwMode="auto">
          <a:xfrm>
            <a:off x="3962401" y="2590801"/>
            <a:ext cx="2773363" cy="2803525"/>
            <a:chOff x="1536" y="1632"/>
            <a:chExt cx="1747" cy="1766"/>
          </a:xfrm>
        </p:grpSpPr>
        <p:sp>
          <p:nvSpPr>
            <p:cNvPr id="27681" name="Freeform 27"/>
            <p:cNvSpPr>
              <a:spLocks/>
            </p:cNvSpPr>
            <p:nvPr/>
          </p:nvSpPr>
          <p:spPr bwMode="auto">
            <a:xfrm>
              <a:off x="1536" y="1632"/>
              <a:ext cx="1200" cy="1632"/>
            </a:xfrm>
            <a:custGeom>
              <a:avLst/>
              <a:gdLst>
                <a:gd name="T0" fmla="*/ 0 w 1200"/>
                <a:gd name="T1" fmla="*/ 0 h 1632"/>
                <a:gd name="T2" fmla="*/ 48 w 1200"/>
                <a:gd name="T3" fmla="*/ 144 h 1632"/>
                <a:gd name="T4" fmla="*/ 288 w 1200"/>
                <a:gd name="T5" fmla="*/ 384 h 1632"/>
                <a:gd name="T6" fmla="*/ 480 w 1200"/>
                <a:gd name="T7" fmla="*/ 1056 h 1632"/>
                <a:gd name="T8" fmla="*/ 1008 w 1200"/>
                <a:gd name="T9" fmla="*/ 1440 h 1632"/>
                <a:gd name="T10" fmla="*/ 1200 w 1200"/>
                <a:gd name="T11" fmla="*/ 1632 h 1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1632">
                  <a:moveTo>
                    <a:pt x="0" y="0"/>
                  </a:moveTo>
                  <a:cubicBezTo>
                    <a:pt x="0" y="40"/>
                    <a:pt x="0" y="80"/>
                    <a:pt x="48" y="144"/>
                  </a:cubicBezTo>
                  <a:cubicBezTo>
                    <a:pt x="96" y="208"/>
                    <a:pt x="216" y="232"/>
                    <a:pt x="288" y="384"/>
                  </a:cubicBezTo>
                  <a:cubicBezTo>
                    <a:pt x="360" y="536"/>
                    <a:pt x="360" y="880"/>
                    <a:pt x="480" y="1056"/>
                  </a:cubicBezTo>
                  <a:cubicBezTo>
                    <a:pt x="600" y="1232"/>
                    <a:pt x="888" y="1344"/>
                    <a:pt x="1008" y="1440"/>
                  </a:cubicBezTo>
                  <a:cubicBezTo>
                    <a:pt x="1128" y="1536"/>
                    <a:pt x="1168" y="1600"/>
                    <a:pt x="1200" y="1632"/>
                  </a:cubicBezTo>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2" name="Rectangle 28"/>
            <p:cNvSpPr>
              <a:spLocks noChangeArrowheads="1"/>
            </p:cNvSpPr>
            <p:nvPr/>
          </p:nvSpPr>
          <p:spPr bwMode="auto">
            <a:xfrm>
              <a:off x="2633" y="3206"/>
              <a:ext cx="65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Log Series</a:t>
              </a:r>
            </a:p>
          </p:txBody>
        </p:sp>
      </p:grpSp>
      <p:grpSp>
        <p:nvGrpSpPr>
          <p:cNvPr id="47133" name="Group 29"/>
          <p:cNvGrpSpPr>
            <a:grpSpLocks/>
          </p:cNvGrpSpPr>
          <p:nvPr/>
        </p:nvGrpSpPr>
        <p:grpSpPr bwMode="auto">
          <a:xfrm>
            <a:off x="3886201" y="2622550"/>
            <a:ext cx="3948113" cy="2514600"/>
            <a:chOff x="1488" y="1632"/>
            <a:chExt cx="2487" cy="1584"/>
          </a:xfrm>
        </p:grpSpPr>
        <p:sp>
          <p:nvSpPr>
            <p:cNvPr id="27679" name="Freeform 30"/>
            <p:cNvSpPr>
              <a:spLocks/>
            </p:cNvSpPr>
            <p:nvPr/>
          </p:nvSpPr>
          <p:spPr bwMode="auto">
            <a:xfrm>
              <a:off x="1488" y="1632"/>
              <a:ext cx="2304" cy="1584"/>
            </a:xfrm>
            <a:custGeom>
              <a:avLst/>
              <a:gdLst>
                <a:gd name="T0" fmla="*/ 0 w 2304"/>
                <a:gd name="T1" fmla="*/ 0 h 1584"/>
                <a:gd name="T2" fmla="*/ 48 w 2304"/>
                <a:gd name="T3" fmla="*/ 96 h 1584"/>
                <a:gd name="T4" fmla="*/ 144 w 2304"/>
                <a:gd name="T5" fmla="*/ 384 h 1584"/>
                <a:gd name="T6" fmla="*/ 384 w 2304"/>
                <a:gd name="T7" fmla="*/ 528 h 1584"/>
                <a:gd name="T8" fmla="*/ 1392 w 2304"/>
                <a:gd name="T9" fmla="*/ 864 h 1584"/>
                <a:gd name="T10" fmla="*/ 2304 w 2304"/>
                <a:gd name="T11" fmla="*/ 1584 h 15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4" h="1584">
                  <a:moveTo>
                    <a:pt x="0" y="0"/>
                  </a:moveTo>
                  <a:cubicBezTo>
                    <a:pt x="12" y="16"/>
                    <a:pt x="24" y="32"/>
                    <a:pt x="48" y="96"/>
                  </a:cubicBezTo>
                  <a:cubicBezTo>
                    <a:pt x="72" y="160"/>
                    <a:pt x="88" y="312"/>
                    <a:pt x="144" y="384"/>
                  </a:cubicBezTo>
                  <a:cubicBezTo>
                    <a:pt x="200" y="456"/>
                    <a:pt x="176" y="448"/>
                    <a:pt x="384" y="528"/>
                  </a:cubicBezTo>
                  <a:cubicBezTo>
                    <a:pt x="592" y="608"/>
                    <a:pt x="1072" y="688"/>
                    <a:pt x="1392" y="864"/>
                  </a:cubicBezTo>
                  <a:cubicBezTo>
                    <a:pt x="1712" y="1040"/>
                    <a:pt x="2008" y="1312"/>
                    <a:pt x="2304" y="1584"/>
                  </a:cubicBezTo>
                </a:path>
              </a:pathLst>
            </a:custGeom>
            <a:noFill/>
            <a:ln w="57150" cap="flat" cmpd="sng">
              <a:solidFill>
                <a:schemeClr val="accent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0" name="Rectangle 31"/>
            <p:cNvSpPr>
              <a:spLocks noChangeArrowheads="1"/>
            </p:cNvSpPr>
            <p:nvPr/>
          </p:nvSpPr>
          <p:spPr bwMode="auto">
            <a:xfrm>
              <a:off x="2928" y="2832"/>
              <a:ext cx="104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Log-Normal Series</a:t>
              </a:r>
            </a:p>
          </p:txBody>
        </p:sp>
      </p:grpSp>
      <p:grpSp>
        <p:nvGrpSpPr>
          <p:cNvPr id="47136" name="Group 32"/>
          <p:cNvGrpSpPr>
            <a:grpSpLocks/>
          </p:cNvGrpSpPr>
          <p:nvPr/>
        </p:nvGrpSpPr>
        <p:grpSpPr bwMode="auto">
          <a:xfrm>
            <a:off x="3886201" y="2590800"/>
            <a:ext cx="3008313" cy="1066800"/>
            <a:chOff x="1488" y="1632"/>
            <a:chExt cx="1895" cy="672"/>
          </a:xfrm>
        </p:grpSpPr>
        <p:sp>
          <p:nvSpPr>
            <p:cNvPr id="27677" name="Freeform 33"/>
            <p:cNvSpPr>
              <a:spLocks/>
            </p:cNvSpPr>
            <p:nvPr/>
          </p:nvSpPr>
          <p:spPr bwMode="auto">
            <a:xfrm>
              <a:off x="1488" y="1632"/>
              <a:ext cx="1632" cy="672"/>
            </a:xfrm>
            <a:custGeom>
              <a:avLst/>
              <a:gdLst>
                <a:gd name="T0" fmla="*/ 0 w 1632"/>
                <a:gd name="T1" fmla="*/ 0 h 672"/>
                <a:gd name="T2" fmla="*/ 192 w 1632"/>
                <a:gd name="T3" fmla="*/ 96 h 672"/>
                <a:gd name="T4" fmla="*/ 672 w 1632"/>
                <a:gd name="T5" fmla="*/ 192 h 672"/>
                <a:gd name="T6" fmla="*/ 1296 w 1632"/>
                <a:gd name="T7" fmla="*/ 288 h 672"/>
                <a:gd name="T8" fmla="*/ 1440 w 1632"/>
                <a:gd name="T9" fmla="*/ 336 h 672"/>
                <a:gd name="T10" fmla="*/ 1584 w 1632"/>
                <a:gd name="T11" fmla="*/ 528 h 672"/>
                <a:gd name="T12" fmla="*/ 1632 w 1632"/>
                <a:gd name="T13" fmla="*/ 672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672">
                  <a:moveTo>
                    <a:pt x="0" y="0"/>
                  </a:moveTo>
                  <a:cubicBezTo>
                    <a:pt x="40" y="32"/>
                    <a:pt x="80" y="64"/>
                    <a:pt x="192" y="96"/>
                  </a:cubicBezTo>
                  <a:cubicBezTo>
                    <a:pt x="304" y="128"/>
                    <a:pt x="488" y="160"/>
                    <a:pt x="672" y="192"/>
                  </a:cubicBezTo>
                  <a:cubicBezTo>
                    <a:pt x="856" y="224"/>
                    <a:pt x="1168" y="264"/>
                    <a:pt x="1296" y="288"/>
                  </a:cubicBezTo>
                  <a:cubicBezTo>
                    <a:pt x="1424" y="312"/>
                    <a:pt x="1392" y="296"/>
                    <a:pt x="1440" y="336"/>
                  </a:cubicBezTo>
                  <a:cubicBezTo>
                    <a:pt x="1488" y="376"/>
                    <a:pt x="1552" y="472"/>
                    <a:pt x="1584" y="528"/>
                  </a:cubicBezTo>
                  <a:cubicBezTo>
                    <a:pt x="1616" y="584"/>
                    <a:pt x="1624" y="628"/>
                    <a:pt x="1632" y="672"/>
                  </a:cubicBezTo>
                </a:path>
              </a:pathLst>
            </a:custGeom>
            <a:noFill/>
            <a:ln w="57150" cap="flat" cmpd="sng">
              <a:solidFill>
                <a:schemeClr val="folHlink"/>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78" name="Rectangle 34"/>
            <p:cNvSpPr>
              <a:spLocks noChangeArrowheads="1"/>
            </p:cNvSpPr>
            <p:nvPr/>
          </p:nvSpPr>
          <p:spPr bwMode="auto">
            <a:xfrm>
              <a:off x="2304" y="1680"/>
              <a:ext cx="10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Broken Stick Model</a:t>
              </a:r>
            </a:p>
          </p:txBody>
        </p:sp>
      </p:grpSp>
      <p:sp>
        <p:nvSpPr>
          <p:cNvPr id="27675" name="Rectangle 35"/>
          <p:cNvSpPr>
            <a:spLocks noChangeArrowheads="1"/>
          </p:cNvSpPr>
          <p:nvPr/>
        </p:nvSpPr>
        <p:spPr bwMode="auto">
          <a:xfrm>
            <a:off x="2057400" y="3384550"/>
            <a:ext cx="12890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600" b="1">
                <a:latin typeface="Helvetica" panose="020B0604020202020204" pitchFamily="34" charset="0"/>
              </a:rPr>
              <a:t>Per Species Abundance</a:t>
            </a:r>
          </a:p>
        </p:txBody>
      </p:sp>
      <p:sp>
        <p:nvSpPr>
          <p:cNvPr id="27676" name="Rectangle 36"/>
          <p:cNvSpPr>
            <a:spLocks noChangeArrowheads="1"/>
          </p:cNvSpPr>
          <p:nvPr/>
        </p:nvSpPr>
        <p:spPr bwMode="auto">
          <a:xfrm>
            <a:off x="4267200" y="6019800"/>
            <a:ext cx="3276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kumimoji="1" lang="en-US" altLang="de-DE" sz="1600" b="1">
                <a:latin typeface="Helvetica" panose="020B0604020202020204" pitchFamily="34" charset="0"/>
              </a:rPr>
              <a:t>Species Addition Sequence</a:t>
            </a:r>
          </a:p>
        </p:txBody>
      </p:sp>
    </p:spTree>
    <p:extLst>
      <p:ext uri="{BB962C8B-B14F-4D97-AF65-F5344CB8AC3E}">
        <p14:creationId xmlns:p14="http://schemas.microsoft.com/office/powerpoint/2010/main" val="171543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1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71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7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de-DE"/>
              <a:t>Inferences</a:t>
            </a:r>
          </a:p>
        </p:txBody>
      </p:sp>
      <p:sp>
        <p:nvSpPr>
          <p:cNvPr id="28675" name="Rectangle 3"/>
          <p:cNvSpPr>
            <a:spLocks noGrp="1" noChangeArrowheads="1"/>
          </p:cNvSpPr>
          <p:nvPr>
            <p:ph idx="1"/>
          </p:nvPr>
        </p:nvSpPr>
        <p:spPr/>
        <p:txBody>
          <a:bodyPr/>
          <a:lstStyle/>
          <a:p>
            <a:pPr eaLnBrk="1" hangingPunct="1"/>
            <a:r>
              <a:rPr lang="en-US" altLang="de-DE" dirty="0"/>
              <a:t>Evenness increases from Geometric series </a:t>
            </a:r>
            <a:r>
              <a:rPr lang="en-US" altLang="de-DE" dirty="0">
                <a:sym typeface="Wingdings" panose="05000000000000000000" pitchFamily="2" charset="2"/>
              </a:rPr>
              <a:t> Log series  Log-normal  Broken stick</a:t>
            </a:r>
          </a:p>
          <a:p>
            <a:pPr eaLnBrk="1" hangingPunct="1"/>
            <a:r>
              <a:rPr lang="en-US" altLang="de-DE" dirty="0">
                <a:sym typeface="Wingdings" panose="05000000000000000000" pitchFamily="2" charset="2"/>
              </a:rPr>
              <a:t>Dominance decreases in same direction</a:t>
            </a:r>
          </a:p>
          <a:p>
            <a:pPr eaLnBrk="1" hangingPunct="1"/>
            <a:r>
              <a:rPr lang="en-US" altLang="de-DE" dirty="0">
                <a:sym typeface="Wingdings" panose="05000000000000000000" pitchFamily="2" charset="2"/>
              </a:rPr>
              <a:t>Geometric: Simple community with niche pre-emption</a:t>
            </a:r>
          </a:p>
          <a:p>
            <a:pPr eaLnBrk="1" hangingPunct="1"/>
            <a:r>
              <a:rPr lang="en-US" altLang="de-DE" dirty="0">
                <a:sym typeface="Wingdings" panose="05000000000000000000" pitchFamily="2" charset="2"/>
              </a:rPr>
              <a:t>Log-normal: Complex community with diverse guilds coexisting with their own distributions</a:t>
            </a:r>
          </a:p>
          <a:p>
            <a:pPr eaLnBrk="1" hangingPunct="1"/>
            <a:endParaRPr lang="en-US" altLang="de-DE" dirty="0"/>
          </a:p>
        </p:txBody>
      </p:sp>
    </p:spTree>
    <p:extLst>
      <p:ext uri="{BB962C8B-B14F-4D97-AF65-F5344CB8AC3E}">
        <p14:creationId xmlns:p14="http://schemas.microsoft.com/office/powerpoint/2010/main" val="1149246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2782888" y="1341438"/>
            <a:ext cx="648176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3600" dirty="0"/>
              <a:t>What model best describes the RAD of the Triassic community?</a:t>
            </a:r>
          </a:p>
        </p:txBody>
      </p:sp>
      <p:sp>
        <p:nvSpPr>
          <p:cNvPr id="29699" name="Text Box 5"/>
          <p:cNvSpPr txBox="1">
            <a:spLocks noChangeArrowheads="1"/>
          </p:cNvSpPr>
          <p:nvPr/>
        </p:nvSpPr>
        <p:spPr bwMode="auto">
          <a:xfrm>
            <a:off x="2927351" y="3716338"/>
            <a:ext cx="58324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2400"/>
              <a:t>Try package “vegan” and function “radfit”</a:t>
            </a:r>
          </a:p>
        </p:txBody>
      </p:sp>
    </p:spTree>
    <p:extLst>
      <p:ext uri="{BB962C8B-B14F-4D97-AF65-F5344CB8AC3E}">
        <p14:creationId xmlns:p14="http://schemas.microsoft.com/office/powerpoint/2010/main" val="2103023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en-US" altLang="en-US"/>
              <a:t>Model Selection with AIC</a:t>
            </a:r>
          </a:p>
        </p:txBody>
      </p:sp>
      <p:sp>
        <p:nvSpPr>
          <p:cNvPr id="32771" name="Inhaltsplatzhalter 2"/>
          <p:cNvSpPr>
            <a:spLocks noGrp="1"/>
          </p:cNvSpPr>
          <p:nvPr>
            <p:ph idx="1"/>
          </p:nvPr>
        </p:nvSpPr>
        <p:spPr/>
        <p:txBody>
          <a:bodyPr>
            <a:normAutofit/>
          </a:bodyPr>
          <a:lstStyle/>
          <a:p>
            <a:r>
              <a:rPr lang="en-US" altLang="en-US" sz="2400" dirty="0" err="1"/>
              <a:t>Akaike</a:t>
            </a:r>
            <a:r>
              <a:rPr lang="en-US" altLang="en-US" sz="2400" dirty="0"/>
              <a:t> (1974): An Information Criterion</a:t>
            </a:r>
          </a:p>
          <a:p>
            <a:r>
              <a:rPr lang="en-US" altLang="en-US" sz="2400" dirty="0"/>
              <a:t>Mostly: </a:t>
            </a:r>
            <a:r>
              <a:rPr lang="en-US" altLang="en-US" sz="2400" dirty="0" err="1"/>
              <a:t>Akaike‘s</a:t>
            </a:r>
            <a:r>
              <a:rPr lang="en-US" altLang="en-US" sz="2400" dirty="0"/>
              <a:t> Information Criterion</a:t>
            </a:r>
          </a:p>
          <a:p>
            <a:r>
              <a:rPr lang="en-US" altLang="en-US" sz="2400" dirty="0"/>
              <a:t>“Penalize“ models for complexity (number of parameters)</a:t>
            </a:r>
          </a:p>
          <a:p>
            <a:pPr lvl="1"/>
            <a:r>
              <a:rPr lang="en-US" altLang="en-US" sz="2000" dirty="0"/>
              <a:t>AIC = -2*ln(likelihood) + 2*K</a:t>
            </a:r>
          </a:p>
          <a:p>
            <a:pPr lvl="1"/>
            <a:r>
              <a:rPr lang="en-US" altLang="en-US" sz="2000" dirty="0"/>
              <a:t>Likelihood </a:t>
            </a:r>
            <a:r>
              <a:rPr lang="en-US" altLang="en-US" sz="2000" dirty="0">
                <a:sym typeface="Wingdings" panose="05000000000000000000" pitchFamily="2" charset="2"/>
              </a:rPr>
              <a:t> The fit of the model</a:t>
            </a:r>
          </a:p>
          <a:p>
            <a:pPr lvl="1"/>
            <a:r>
              <a:rPr lang="en-US" altLang="en-US" sz="2000" dirty="0">
                <a:sym typeface="Wingdings" panose="05000000000000000000" pitchFamily="2" charset="2"/>
              </a:rPr>
              <a:t>K the number of parameters</a:t>
            </a:r>
          </a:p>
          <a:p>
            <a:r>
              <a:rPr lang="en-US" altLang="en-US" sz="2400" dirty="0"/>
              <a:t>The smaller the AIC the better</a:t>
            </a:r>
          </a:p>
          <a:p>
            <a:r>
              <a:rPr lang="en-US" altLang="en-US" sz="2400" dirty="0"/>
              <a:t>If n/K &lt; 40 use small-sample size correction</a:t>
            </a:r>
          </a:p>
          <a:p>
            <a:pPr lvl="1"/>
            <a:r>
              <a:rPr lang="en-US" altLang="en-US" sz="2000" dirty="0" err="1"/>
              <a:t>AICc</a:t>
            </a:r>
            <a:r>
              <a:rPr lang="en-US" altLang="en-US" sz="2000" dirty="0"/>
              <a:t> = -2*ln(likelihood) + 2*K + (2*K*(K+1))/(n-K-1)</a:t>
            </a:r>
          </a:p>
          <a:p>
            <a:r>
              <a:rPr lang="en-US" altLang="en-US" sz="2400" dirty="0"/>
              <a:t>Or BIC (Bayesian Information criterion)</a:t>
            </a:r>
          </a:p>
          <a:p>
            <a:endParaRPr lang="en-US" altLang="en-US" sz="2400" dirty="0"/>
          </a:p>
        </p:txBody>
      </p:sp>
    </p:spTree>
    <p:extLst>
      <p:ext uri="{BB962C8B-B14F-4D97-AF65-F5344CB8AC3E}">
        <p14:creationId xmlns:p14="http://schemas.microsoft.com/office/powerpoint/2010/main" val="3374236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en-US" altLang="en-US"/>
              <a:t>Model Selection with AIC</a:t>
            </a:r>
          </a:p>
        </p:txBody>
      </p:sp>
      <mc:AlternateContent xmlns:mc="http://schemas.openxmlformats.org/markup-compatibility/2006" xmlns:a14="http://schemas.microsoft.com/office/drawing/2010/main">
        <mc:Choice Requires="a14">
          <p:sp>
            <p:nvSpPr>
              <p:cNvPr id="32771" name="Inhaltsplatzhalter 2"/>
              <p:cNvSpPr>
                <a:spLocks noGrp="1"/>
              </p:cNvSpPr>
              <p:nvPr>
                <p:ph idx="1"/>
              </p:nvPr>
            </p:nvSpPr>
            <p:spPr/>
            <p:txBody>
              <a:bodyPr/>
              <a:lstStyle/>
              <a:p>
                <a:r>
                  <a:rPr lang="en-US" altLang="en-US" sz="2400" dirty="0"/>
                  <a:t>When are observed AIC differences meaningful (= “significant”)?</a:t>
                </a:r>
              </a:p>
              <a:p>
                <a:r>
                  <a:rPr lang="en-US" altLang="en-US" sz="2400" dirty="0" err="1"/>
                  <a:t>Akaike</a:t>
                </a:r>
                <a:r>
                  <a:rPr lang="en-US" altLang="en-US" sz="2400" dirty="0"/>
                  <a:t> weights in a regime of several models</a:t>
                </a:r>
              </a:p>
              <a:p>
                <a:r>
                  <a:rPr lang="en-US" altLang="en-US" sz="2400" dirty="0"/>
                  <a:t>First the delta AIC is determined</a:t>
                </a:r>
              </a:p>
              <a:p>
                <a:pPr lvl="1"/>
                <a:r>
                  <a:rPr lang="el-GR" sz="2000" dirty="0"/>
                  <a:t>Δ</a:t>
                </a:r>
                <a:r>
                  <a:rPr lang="de-DE" sz="2000" baseline="-25000" dirty="0"/>
                  <a:t>i</a:t>
                </a:r>
                <a:r>
                  <a:rPr lang="de-DE" sz="2000" dirty="0"/>
                  <a:t>(AIC) = </a:t>
                </a:r>
                <a:r>
                  <a:rPr lang="de-DE" sz="2000" dirty="0" err="1"/>
                  <a:t>AIC</a:t>
                </a:r>
                <a:r>
                  <a:rPr lang="de-DE" sz="2000" baseline="-25000" dirty="0" err="1"/>
                  <a:t>i</a:t>
                </a:r>
                <a:r>
                  <a:rPr lang="de-DE" sz="2000" dirty="0"/>
                  <a:t>−min(AIC)</a:t>
                </a:r>
              </a:p>
              <a:p>
                <a:r>
                  <a:rPr lang="de-DE" altLang="en-US" sz="2400" dirty="0" err="1"/>
                  <a:t>Then</a:t>
                </a:r>
                <a:r>
                  <a:rPr lang="de-DE" altLang="en-US" sz="2400" dirty="0"/>
                  <a:t> </a:t>
                </a:r>
                <a:r>
                  <a:rPr lang="de-DE" altLang="en-US" sz="2400" dirty="0" err="1"/>
                  <a:t>the</a:t>
                </a:r>
                <a:r>
                  <a:rPr lang="de-DE" altLang="en-US" sz="2400" dirty="0"/>
                  <a:t> </a:t>
                </a:r>
                <a:r>
                  <a:rPr lang="de-DE" altLang="en-US" sz="2400" dirty="0" err="1"/>
                  <a:t>Akaike</a:t>
                </a:r>
                <a:r>
                  <a:rPr lang="de-DE" altLang="en-US" sz="2400" dirty="0"/>
                  <a:t> </a:t>
                </a:r>
                <a:r>
                  <a:rPr lang="de-DE" altLang="en-US" sz="2400" dirty="0" err="1"/>
                  <a:t>weights</a:t>
                </a:r>
                <a:r>
                  <a:rPr lang="de-DE" altLang="en-US" sz="2400" dirty="0"/>
                  <a:t> </a:t>
                </a:r>
                <a:r>
                  <a:rPr lang="de-DE" altLang="en-US" sz="2400" dirty="0" err="1"/>
                  <a:t>are</a:t>
                </a:r>
                <a:r>
                  <a:rPr lang="de-DE" altLang="en-US" sz="2400" dirty="0"/>
                  <a:t> </a:t>
                </a:r>
                <a:r>
                  <a:rPr lang="de-DE" altLang="en-US" sz="2400" dirty="0" err="1"/>
                  <a:t>calculated</a:t>
                </a:r>
                <a:r>
                  <a:rPr lang="de-DE" altLang="en-US" sz="2400" dirty="0"/>
                  <a:t> </a:t>
                </a:r>
                <a:r>
                  <a:rPr lang="de-DE" altLang="en-US" sz="2400" dirty="0" err="1"/>
                  <a:t>using</a:t>
                </a:r>
                <a:r>
                  <a:rPr lang="de-DE" altLang="en-US" sz="2400" dirty="0"/>
                  <a:t> relative </a:t>
                </a:r>
                <a:r>
                  <a:rPr lang="de-DE" altLang="en-US" sz="2400" dirty="0" err="1"/>
                  <a:t>likelihoods</a:t>
                </a:r>
                <a:endParaRPr lang="de-DE" altLang="en-US" sz="2400" dirty="0"/>
              </a:p>
              <a:p>
                <a:pPr lvl="1"/>
                <a14:m>
                  <m:oMath xmlns:m="http://schemas.openxmlformats.org/officeDocument/2006/math">
                    <m:r>
                      <m:rPr>
                        <m:nor/>
                      </m:rPr>
                      <a:rPr lang="de-DE" sz="2000"/>
                      <m:t>w</m:t>
                    </m:r>
                    <m:r>
                      <m:rPr>
                        <m:nor/>
                      </m:rPr>
                      <a:rPr lang="de-DE" sz="2000" baseline="-25000"/>
                      <m:t>i</m:t>
                    </m:r>
                    <m:r>
                      <m:rPr>
                        <m:nor/>
                      </m:rPr>
                      <a:rPr lang="de-DE" sz="2000"/>
                      <m:t>(</m:t>
                    </m:r>
                    <m:r>
                      <m:rPr>
                        <m:nor/>
                      </m:rPr>
                      <a:rPr lang="de-DE" sz="2000"/>
                      <m:t>AIC</m:t>
                    </m:r>
                    <m:r>
                      <m:rPr>
                        <m:nor/>
                      </m:rPr>
                      <a:rPr lang="de-DE" sz="2000"/>
                      <m:t>)=</m:t>
                    </m:r>
                    <m:f>
                      <m:fPr>
                        <m:ctrlPr>
                          <a:rPr lang="de-DE" sz="2000" i="1">
                            <a:latin typeface="Cambria Math" panose="02040503050406030204" pitchFamily="18" charset="0"/>
                          </a:rPr>
                        </m:ctrlPr>
                      </m:fPr>
                      <m:num>
                        <m:r>
                          <m:rPr>
                            <m:nor/>
                          </m:rPr>
                          <a:rPr lang="de-DE" sz="2000"/>
                          <m:t>exp</m:t>
                        </m:r>
                        <m:r>
                          <m:rPr>
                            <m:nor/>
                          </m:rPr>
                          <a:rPr lang="de-DE" sz="2000"/>
                          <m:t>(−</m:t>
                        </m:r>
                        <m:f>
                          <m:fPr>
                            <m:ctrlPr>
                              <a:rPr lang="de-DE"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2</m:t>
                            </m:r>
                          </m:den>
                        </m:f>
                        <m:r>
                          <m:rPr>
                            <m:nor/>
                          </m:rPr>
                          <a:rPr lang="el-GR" sz="2000"/>
                          <m:t>Δ</m:t>
                        </m:r>
                        <m:r>
                          <m:rPr>
                            <m:nor/>
                          </m:rPr>
                          <a:rPr lang="de-DE" sz="2000" baseline="-25000"/>
                          <m:t>i</m:t>
                        </m:r>
                        <m:r>
                          <m:rPr>
                            <m:nor/>
                          </m:rPr>
                          <a:rPr lang="de-DE" sz="2000"/>
                          <m:t>(</m:t>
                        </m:r>
                        <m:r>
                          <m:rPr>
                            <m:nor/>
                          </m:rPr>
                          <a:rPr lang="de-DE" sz="2000"/>
                          <m:t>AIC</m:t>
                        </m:r>
                        <m:r>
                          <m:rPr>
                            <m:nor/>
                          </m:rPr>
                          <a:rPr lang="de-DE" sz="2000"/>
                          <m:t>))</m:t>
                        </m:r>
                      </m:num>
                      <m:den>
                        <m:nary>
                          <m:naryPr>
                            <m:chr m:val="∑"/>
                            <m:ctrlPr>
                              <a:rPr lang="de-DE" sz="2000" i="1">
                                <a:latin typeface="Cambria Math" panose="02040503050406030204" pitchFamily="18" charset="0"/>
                              </a:rPr>
                            </m:ctrlPr>
                          </m:naryPr>
                          <m:sub>
                            <m:r>
                              <m:rPr>
                                <m:brk m:alnAt="23"/>
                              </m:rPr>
                              <a:rPr lang="de-DE" sz="2000" i="1">
                                <a:latin typeface="Cambria Math" panose="02040503050406030204" pitchFamily="18" charset="0"/>
                              </a:rPr>
                              <m:t>𝑘</m:t>
                            </m:r>
                            <m:r>
                              <a:rPr lang="de-DE" sz="2000" i="1">
                                <a:latin typeface="Cambria Math" panose="02040503050406030204" pitchFamily="18" charset="0"/>
                              </a:rPr>
                              <m:t>=1</m:t>
                            </m:r>
                          </m:sub>
                          <m:sup>
                            <m:r>
                              <a:rPr lang="de-DE" sz="2000" i="1">
                                <a:latin typeface="Cambria Math" panose="02040503050406030204" pitchFamily="18" charset="0"/>
                              </a:rPr>
                              <m:t>𝐾</m:t>
                            </m:r>
                          </m:sup>
                          <m:e>
                            <m:r>
                              <m:rPr>
                                <m:nor/>
                              </m:rPr>
                              <a:rPr lang="de-DE" sz="2000"/>
                              <m:t>exp</m:t>
                            </m:r>
                            <m:r>
                              <m:rPr>
                                <m:nor/>
                              </m:rPr>
                              <a:rPr lang="de-DE" sz="2000"/>
                              <m:t>(−</m:t>
                            </m:r>
                            <m:f>
                              <m:fPr>
                                <m:ctrlPr>
                                  <a:rPr lang="de-DE"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2</m:t>
                                </m:r>
                              </m:den>
                            </m:f>
                            <m:r>
                              <m:rPr>
                                <m:nor/>
                              </m:rPr>
                              <a:rPr lang="el-GR" sz="2000"/>
                              <m:t>Δ</m:t>
                            </m:r>
                            <m:r>
                              <m:rPr>
                                <m:nor/>
                              </m:rPr>
                              <a:rPr lang="de-DE" sz="2000" baseline="-25000"/>
                              <m:t>k</m:t>
                            </m:r>
                            <m:r>
                              <m:rPr>
                                <m:nor/>
                              </m:rPr>
                              <a:rPr lang="de-DE" sz="2000"/>
                              <m:t>(</m:t>
                            </m:r>
                            <m:r>
                              <m:rPr>
                                <m:nor/>
                              </m:rPr>
                              <a:rPr lang="de-DE" sz="2000"/>
                              <m:t>AIC</m:t>
                            </m:r>
                            <m:r>
                              <m:rPr>
                                <m:nor/>
                              </m:rPr>
                              <a:rPr lang="de-DE" sz="2000"/>
                              <m:t>))</m:t>
                            </m:r>
                          </m:e>
                        </m:nary>
                      </m:den>
                    </m:f>
                  </m:oMath>
                </a14:m>
                <a:endParaRPr lang="de-DE" sz="2000" dirty="0"/>
              </a:p>
            </p:txBody>
          </p:sp>
        </mc:Choice>
        <mc:Fallback xmlns="">
          <p:sp>
            <p:nvSpPr>
              <p:cNvPr id="32771" name="Inhaltsplatzhalter 2"/>
              <p:cNvSpPr>
                <a:spLocks noGrp="1" noRot="1" noChangeAspect="1" noMove="1" noResize="1" noEditPoints="1" noAdjustHandles="1" noChangeArrowheads="1" noChangeShapeType="1" noTextEdit="1"/>
              </p:cNvSpPr>
              <p:nvPr>
                <p:ph idx="1"/>
              </p:nvPr>
            </p:nvSpPr>
            <p:spPr>
              <a:blipFill>
                <a:blip r:embed="rId2"/>
                <a:stretch>
                  <a:fillRect l="-812" t="-1961"/>
                </a:stretch>
              </a:blipFill>
            </p:spPr>
            <p:txBody>
              <a:bodyPr/>
              <a:lstStyle/>
              <a:p>
                <a:r>
                  <a:rPr lang="en-US">
                    <a:noFill/>
                  </a:rPr>
                  <a:t> </a:t>
                </a:r>
              </a:p>
            </p:txBody>
          </p:sp>
        </mc:Fallback>
      </mc:AlternateContent>
      <p:sp>
        <p:nvSpPr>
          <p:cNvPr id="32772" name="Rechteck 3"/>
          <p:cNvSpPr>
            <a:spLocks noChangeArrowheads="1"/>
          </p:cNvSpPr>
          <p:nvPr/>
        </p:nvSpPr>
        <p:spPr bwMode="auto">
          <a:xfrm>
            <a:off x="2107229" y="5915820"/>
            <a:ext cx="6389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t>Burnham, K. P., and Anderson, D. R., 2002, Model selection and inference: a practical information-theoretic approach, New York, Springer, </a:t>
            </a:r>
          </a:p>
        </p:txBody>
      </p:sp>
    </p:spTree>
    <p:extLst>
      <p:ext uri="{BB962C8B-B14F-4D97-AF65-F5344CB8AC3E}">
        <p14:creationId xmlns:p14="http://schemas.microsoft.com/office/powerpoint/2010/main" val="242887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275AF8-C624-40E9-816C-0619A269FE08}"/>
              </a:ext>
            </a:extLst>
          </p:cNvPr>
          <p:cNvPicPr>
            <a:picLocks noChangeAspect="1"/>
          </p:cNvPicPr>
          <p:nvPr/>
        </p:nvPicPr>
        <p:blipFill rotWithShape="1">
          <a:blip r:embed="rId2"/>
          <a:srcRect r="33002" b="33149"/>
          <a:stretch/>
        </p:blipFill>
        <p:spPr>
          <a:xfrm>
            <a:off x="1471378" y="211553"/>
            <a:ext cx="9379221" cy="6434894"/>
          </a:xfrm>
          <a:prstGeom prst="rect">
            <a:avLst/>
          </a:prstGeom>
        </p:spPr>
      </p:pic>
    </p:spTree>
    <p:extLst>
      <p:ext uri="{BB962C8B-B14F-4D97-AF65-F5344CB8AC3E}">
        <p14:creationId xmlns:p14="http://schemas.microsoft.com/office/powerpoint/2010/main" val="4055362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altLang="en-US"/>
              <a:t>Terms in vegan</a:t>
            </a:r>
          </a:p>
        </p:txBody>
      </p:sp>
      <p:sp>
        <p:nvSpPr>
          <p:cNvPr id="31747" name="Inhaltsplatzhalter 2"/>
          <p:cNvSpPr>
            <a:spLocks noGrp="1"/>
          </p:cNvSpPr>
          <p:nvPr>
            <p:ph idx="1"/>
          </p:nvPr>
        </p:nvSpPr>
        <p:spPr/>
        <p:txBody>
          <a:bodyPr/>
          <a:lstStyle/>
          <a:p>
            <a:r>
              <a:rPr lang="de-DE" altLang="en-US" dirty="0" err="1"/>
              <a:t>Resource-partitioning</a:t>
            </a:r>
            <a:r>
              <a:rPr lang="de-DE" altLang="en-US" dirty="0"/>
              <a:t> </a:t>
            </a:r>
            <a:r>
              <a:rPr lang="de-DE" altLang="en-US" dirty="0" err="1"/>
              <a:t>models</a:t>
            </a:r>
            <a:endParaRPr lang="de-DE" altLang="en-US" dirty="0"/>
          </a:p>
          <a:p>
            <a:pPr lvl="1"/>
            <a:r>
              <a:rPr lang="de-DE" altLang="en-US" dirty="0"/>
              <a:t>Null = </a:t>
            </a:r>
            <a:r>
              <a:rPr lang="de-DE" altLang="en-US" dirty="0" err="1"/>
              <a:t>Broken</a:t>
            </a:r>
            <a:r>
              <a:rPr lang="de-DE" altLang="en-US" dirty="0"/>
              <a:t> Stick = Normal</a:t>
            </a:r>
          </a:p>
          <a:p>
            <a:pPr lvl="1"/>
            <a:r>
              <a:rPr lang="de-DE" altLang="en-US" dirty="0" err="1"/>
              <a:t>Preemption</a:t>
            </a:r>
            <a:r>
              <a:rPr lang="de-DE" altLang="en-US" dirty="0"/>
              <a:t> = </a:t>
            </a:r>
            <a:r>
              <a:rPr lang="de-DE" altLang="en-US" dirty="0" err="1"/>
              <a:t>Geometric</a:t>
            </a:r>
            <a:r>
              <a:rPr lang="de-DE" altLang="en-US" dirty="0"/>
              <a:t> Series</a:t>
            </a:r>
          </a:p>
          <a:p>
            <a:pPr lvl="1"/>
            <a:r>
              <a:rPr lang="de-DE" altLang="en-US" dirty="0"/>
              <a:t>Lognormal = Lognormal</a:t>
            </a:r>
          </a:p>
          <a:p>
            <a:r>
              <a:rPr lang="de-DE" altLang="en-US" dirty="0"/>
              <a:t>Statistical </a:t>
            </a:r>
            <a:r>
              <a:rPr lang="de-DE" altLang="en-US" dirty="0" err="1"/>
              <a:t>models</a:t>
            </a:r>
            <a:r>
              <a:rPr lang="de-DE" altLang="en-US" dirty="0"/>
              <a:t> (power </a:t>
            </a:r>
            <a:r>
              <a:rPr lang="de-DE" altLang="en-US" dirty="0" err="1"/>
              <a:t>law</a:t>
            </a:r>
            <a:r>
              <a:rPr lang="de-DE" altLang="en-US" dirty="0"/>
              <a:t>)</a:t>
            </a:r>
          </a:p>
          <a:p>
            <a:pPr lvl="1"/>
            <a:r>
              <a:rPr lang="de-DE" altLang="en-US" dirty="0"/>
              <a:t>Zipf = Zipf </a:t>
            </a:r>
            <a:r>
              <a:rPr lang="de-DE" altLang="en-US" dirty="0">
                <a:sym typeface="Wingdings" panose="05000000000000000000" pitchFamily="2" charset="2"/>
              </a:rPr>
              <a:t> </a:t>
            </a:r>
            <a:r>
              <a:rPr lang="en-US" dirty="0"/>
              <a:t>Strong dominance and a long tail of rare species</a:t>
            </a:r>
            <a:endParaRPr lang="de-DE" altLang="en-US" dirty="0"/>
          </a:p>
          <a:p>
            <a:pPr lvl="1"/>
            <a:r>
              <a:rPr lang="de-DE" altLang="en-US" dirty="0"/>
              <a:t>Mandelbrot = Zipf-Mandelbrot </a:t>
            </a:r>
            <a:r>
              <a:rPr lang="de-DE" altLang="en-US" dirty="0">
                <a:sym typeface="Wingdings" panose="05000000000000000000" pitchFamily="2" charset="2"/>
              </a:rPr>
              <a:t> </a:t>
            </a:r>
            <a:r>
              <a:rPr lang="en-US" dirty="0"/>
              <a:t>Weaker dominance but a long tail of rare species</a:t>
            </a:r>
            <a:endParaRPr lang="de-DE" altLang="en-US" dirty="0"/>
          </a:p>
          <a:p>
            <a:endParaRPr lang="de-DE" altLang="en-US" dirty="0"/>
          </a:p>
        </p:txBody>
      </p:sp>
    </p:spTree>
    <p:extLst>
      <p:ext uri="{BB962C8B-B14F-4D97-AF65-F5344CB8AC3E}">
        <p14:creationId xmlns:p14="http://schemas.microsoft.com/office/powerpoint/2010/main" val="3118799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de-DE" sz="3200" dirty="0"/>
              <a:t>Inferences in terms of ecological complexity - 1</a:t>
            </a:r>
          </a:p>
        </p:txBody>
      </p:sp>
      <p:sp>
        <p:nvSpPr>
          <p:cNvPr id="28675" name="Rectangle 3"/>
          <p:cNvSpPr>
            <a:spLocks noGrp="1" noChangeArrowheads="1"/>
          </p:cNvSpPr>
          <p:nvPr>
            <p:ph idx="1"/>
          </p:nvPr>
        </p:nvSpPr>
        <p:spPr>
          <a:xfrm>
            <a:off x="838200" y="1602425"/>
            <a:ext cx="10515600" cy="4351338"/>
          </a:xfrm>
        </p:spPr>
        <p:txBody>
          <a:bodyPr>
            <a:noAutofit/>
          </a:bodyPr>
          <a:lstStyle/>
          <a:p>
            <a:pPr marL="0" indent="0" eaLnBrk="1" hangingPunct="1">
              <a:buNone/>
            </a:pPr>
            <a:r>
              <a:rPr lang="en-US" altLang="de-DE" dirty="0">
                <a:sym typeface="Wingdings" panose="05000000000000000000" pitchFamily="2" charset="2"/>
              </a:rPr>
              <a:t>1.	Null Model (Broken stick)</a:t>
            </a:r>
          </a:p>
          <a:p>
            <a:pPr lvl="1" eaLnBrk="1" hangingPunct="1"/>
            <a:r>
              <a:rPr lang="en-US" altLang="de-DE" dirty="0">
                <a:sym typeface="Wingdings" panose="05000000000000000000" pitchFamily="2" charset="2"/>
              </a:rPr>
              <a:t>Complexity: Lowest</a:t>
            </a:r>
          </a:p>
          <a:p>
            <a:pPr lvl="1" eaLnBrk="1" hangingPunct="1"/>
            <a:r>
              <a:rPr lang="en-US" altLang="de-DE" sz="2000" dirty="0">
                <a:sym typeface="Wingdings" panose="05000000000000000000" pitchFamily="2" charset="2"/>
              </a:rPr>
              <a:t>Assumes species abundances are random draws from a uniform or statistical distribution with no ecological structuring (e.g., broken-stick or random fission).</a:t>
            </a:r>
          </a:p>
          <a:p>
            <a:pPr marL="0" indent="0" eaLnBrk="1" hangingPunct="1">
              <a:buNone/>
            </a:pPr>
            <a:r>
              <a:rPr lang="en-US" altLang="de-DE" dirty="0">
                <a:sym typeface="Wingdings" panose="05000000000000000000" pitchFamily="2" charset="2"/>
              </a:rPr>
              <a:t>2.	Preemption Model (Geometric Series)</a:t>
            </a:r>
          </a:p>
          <a:p>
            <a:pPr lvl="1" eaLnBrk="1" hangingPunct="1"/>
            <a:r>
              <a:rPr lang="en-US" altLang="de-DE" dirty="0">
                <a:sym typeface="Wingdings" panose="05000000000000000000" pitchFamily="2" charset="2"/>
              </a:rPr>
              <a:t>Complexity: Low</a:t>
            </a:r>
          </a:p>
          <a:p>
            <a:pPr lvl="1" eaLnBrk="1" hangingPunct="1"/>
            <a:r>
              <a:rPr lang="en-US" altLang="de-DE" sz="2000" dirty="0">
                <a:sym typeface="Wingdings" panose="05000000000000000000" pitchFamily="2" charset="2"/>
              </a:rPr>
              <a:t>Assumes a strict hierarchical resource partitioning where each species takes a fixed fraction of resources, leaving less for the next. Implies competitive exclusion but lacks flexibility.</a:t>
            </a:r>
          </a:p>
          <a:p>
            <a:pPr marL="0" indent="0" eaLnBrk="1" hangingPunct="1">
              <a:buNone/>
            </a:pPr>
            <a:r>
              <a:rPr lang="en-US" altLang="de-DE" dirty="0"/>
              <a:t>3.	</a:t>
            </a:r>
            <a:r>
              <a:rPr lang="en-US" altLang="de-DE" dirty="0" err="1"/>
              <a:t>Zipf</a:t>
            </a:r>
            <a:r>
              <a:rPr lang="en-US" altLang="de-DE" dirty="0"/>
              <a:t> Model (Power Law)</a:t>
            </a:r>
          </a:p>
          <a:p>
            <a:pPr lvl="1" eaLnBrk="1" hangingPunct="1"/>
            <a:r>
              <a:rPr lang="en-US" altLang="de-DE" dirty="0"/>
              <a:t>Complexity: Moderate</a:t>
            </a:r>
          </a:p>
          <a:p>
            <a:pPr lvl="1" eaLnBrk="1" hangingPunct="1"/>
            <a:r>
              <a:rPr lang="en-US" altLang="de-DE" sz="2000" dirty="0"/>
              <a:t>Implies some form of self organization or hierarchical structuring without specifying mechanisms. Can emerge from multiplicative processes or preferential attachment.</a:t>
            </a:r>
          </a:p>
          <a:p>
            <a:pPr eaLnBrk="1" hangingPunct="1"/>
            <a:endParaRPr lang="en-US" altLang="de-DE" sz="3600" dirty="0"/>
          </a:p>
        </p:txBody>
      </p:sp>
    </p:spTree>
    <p:extLst>
      <p:ext uri="{BB962C8B-B14F-4D97-AF65-F5344CB8AC3E}">
        <p14:creationId xmlns:p14="http://schemas.microsoft.com/office/powerpoint/2010/main" val="871900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de-DE" sz="3200" dirty="0"/>
              <a:t>Inferences in terms of ecological complexity - 2</a:t>
            </a:r>
          </a:p>
        </p:txBody>
      </p:sp>
      <p:sp>
        <p:nvSpPr>
          <p:cNvPr id="28675" name="Rectangle 3"/>
          <p:cNvSpPr>
            <a:spLocks noGrp="1" noChangeArrowheads="1"/>
          </p:cNvSpPr>
          <p:nvPr>
            <p:ph idx="1"/>
          </p:nvPr>
        </p:nvSpPr>
        <p:spPr/>
        <p:txBody>
          <a:bodyPr>
            <a:normAutofit/>
          </a:bodyPr>
          <a:lstStyle/>
          <a:p>
            <a:pPr marL="0" indent="0" eaLnBrk="1" hangingPunct="1">
              <a:buNone/>
            </a:pPr>
            <a:r>
              <a:rPr lang="en-US" altLang="de-DE" dirty="0">
                <a:sym typeface="Wingdings" panose="05000000000000000000" pitchFamily="2" charset="2"/>
              </a:rPr>
              <a:t>4.	Lognormal Model</a:t>
            </a:r>
          </a:p>
          <a:p>
            <a:pPr lvl="1" eaLnBrk="1" hangingPunct="1"/>
            <a:r>
              <a:rPr lang="en-US" altLang="de-DE" sz="2000" dirty="0">
                <a:sym typeface="Wingdings" panose="05000000000000000000" pitchFamily="2" charset="2"/>
              </a:rPr>
              <a:t>Complexity: Higher</a:t>
            </a:r>
          </a:p>
          <a:p>
            <a:pPr lvl="1" eaLnBrk="1" hangingPunct="1"/>
            <a:r>
              <a:rPr lang="en-US" altLang="de-DE" sz="2000" dirty="0">
                <a:sym typeface="Wingdings" panose="05000000000000000000" pitchFamily="2" charset="2"/>
              </a:rPr>
              <a:t>Assumes that species abundances result from the multiplicative effects of many independent ecological factors (e.g., niche partitioning, stochastic demographic processes). Often interpreted as the outcome of a “neutral” or “niche + stochastic” community.</a:t>
            </a:r>
          </a:p>
          <a:p>
            <a:pPr marL="0" indent="0" eaLnBrk="1" hangingPunct="1">
              <a:buNone/>
            </a:pPr>
            <a:r>
              <a:rPr lang="en-US" altLang="de-DE" dirty="0">
                <a:sym typeface="Wingdings" panose="05000000000000000000" pitchFamily="2" charset="2"/>
              </a:rPr>
              <a:t>5.	Mandelbrot Model</a:t>
            </a:r>
          </a:p>
          <a:p>
            <a:pPr lvl="1" eaLnBrk="1" hangingPunct="1"/>
            <a:r>
              <a:rPr lang="en-US" altLang="de-DE" sz="2000" dirty="0">
                <a:sym typeface="Wingdings" panose="05000000000000000000" pitchFamily="2" charset="2"/>
              </a:rPr>
              <a:t>Complexity: Highest</a:t>
            </a:r>
          </a:p>
          <a:p>
            <a:pPr lvl="1" eaLnBrk="1" hangingPunct="1"/>
            <a:r>
              <a:rPr lang="en-US" altLang="de-DE" sz="2000" dirty="0">
                <a:sym typeface="Wingdings" panose="05000000000000000000" pitchFamily="2" charset="2"/>
              </a:rPr>
              <a:t>A generalization of the </a:t>
            </a:r>
            <a:r>
              <a:rPr lang="en-US" altLang="de-DE" sz="2000" dirty="0" err="1">
                <a:sym typeface="Wingdings" panose="05000000000000000000" pitchFamily="2" charset="2"/>
              </a:rPr>
              <a:t>Zipf</a:t>
            </a:r>
            <a:r>
              <a:rPr lang="en-US" altLang="de-DE" sz="2000" dirty="0">
                <a:sym typeface="Wingdings" panose="05000000000000000000" pitchFamily="2" charset="2"/>
              </a:rPr>
              <a:t> model incorporating more parameters to capture deviation in both tails of the distribution. Accounts for more subtle community structuring and niche breadth variability.</a:t>
            </a:r>
          </a:p>
        </p:txBody>
      </p:sp>
    </p:spTree>
    <p:extLst>
      <p:ext uri="{BB962C8B-B14F-4D97-AF65-F5344CB8AC3E}">
        <p14:creationId xmlns:p14="http://schemas.microsoft.com/office/powerpoint/2010/main" val="3279986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4"/>
          <a:stretch>
            <a:fillRect/>
          </a:stretch>
        </p:blipFill>
        <p:spPr>
          <a:xfrm>
            <a:off x="7749572" y="127591"/>
            <a:ext cx="3604228" cy="2535589"/>
          </a:xfrm>
          <a:prstGeom prst="rect">
            <a:avLst/>
          </a:prstGeom>
        </p:spPr>
      </p:pic>
      <p:sp>
        <p:nvSpPr>
          <p:cNvPr id="5122" name="Rectangle 2"/>
          <p:cNvSpPr>
            <a:spLocks noGrp="1" noChangeArrowheads="1"/>
          </p:cNvSpPr>
          <p:nvPr>
            <p:ph type="title"/>
          </p:nvPr>
        </p:nvSpPr>
        <p:spPr/>
        <p:txBody>
          <a:bodyPr/>
          <a:lstStyle/>
          <a:p>
            <a:pPr eaLnBrk="1" hangingPunct="1"/>
            <a:r>
              <a:rPr lang="en-US" altLang="de-DE"/>
              <a:t>Components of biodiversity</a:t>
            </a:r>
          </a:p>
        </p:txBody>
      </p:sp>
      <p:graphicFrame>
        <p:nvGraphicFramePr>
          <p:cNvPr id="211971" name="Object 3"/>
          <p:cNvGraphicFramePr>
            <a:graphicFrameLocks noGrp="1" noChangeAspect="1"/>
          </p:cNvGraphicFramePr>
          <p:nvPr>
            <p:ph idx="1"/>
            <p:extLst>
              <p:ext uri="{D42A27DB-BD31-4B8C-83A1-F6EECF244321}">
                <p14:modId xmlns:p14="http://schemas.microsoft.com/office/powerpoint/2010/main" val="3545080057"/>
              </p:ext>
            </p:extLst>
          </p:nvPr>
        </p:nvGraphicFramePr>
        <p:xfrm>
          <a:off x="7496939" y="2596582"/>
          <a:ext cx="4331616" cy="3759596"/>
        </p:xfrm>
        <a:graphic>
          <a:graphicData uri="http://schemas.openxmlformats.org/presentationml/2006/ole">
            <mc:AlternateContent xmlns:mc="http://schemas.openxmlformats.org/markup-compatibility/2006">
              <mc:Choice xmlns:v="urn:schemas-microsoft-com:vml" Requires="v">
                <p:oleObj spid="_x0000_s1116" name="CorelDRAW" r:id="rId5" imgW="3233928" imgH="2807208" progId="CorelDRAW.Graphic.13">
                  <p:embed/>
                </p:oleObj>
              </mc:Choice>
              <mc:Fallback>
                <p:oleObj name="CorelDRAW" r:id="rId5" imgW="3233928" imgH="2807208" progId="CorelDRAW.Graphic.13">
                  <p:embed/>
                  <p:pic>
                    <p:nvPicPr>
                      <p:cNvPr id="21197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6939" y="2596582"/>
                        <a:ext cx="4331616" cy="3759596"/>
                      </a:xfrm>
                      <a:prstGeom prst="rect">
                        <a:avLst/>
                      </a:prstGeom>
                      <a:noFill/>
                      <a:ln>
                        <a:noFill/>
                      </a:ln>
                      <a:effectLst/>
                    </p:spPr>
                  </p:pic>
                </p:oleObj>
              </mc:Fallback>
            </mc:AlternateContent>
          </a:graphicData>
        </a:graphic>
      </p:graphicFrame>
      <p:sp>
        <p:nvSpPr>
          <p:cNvPr id="5124" name="Text Box 4"/>
          <p:cNvSpPr txBox="1">
            <a:spLocks noChangeArrowheads="1"/>
          </p:cNvSpPr>
          <p:nvPr/>
        </p:nvSpPr>
        <p:spPr bwMode="auto">
          <a:xfrm>
            <a:off x="593889" y="1628775"/>
            <a:ext cx="5573549"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de-DE" altLang="de-DE" sz="2400" dirty="0"/>
              <a:t>Point </a:t>
            </a:r>
            <a:r>
              <a:rPr lang="de-DE" altLang="de-DE" sz="2400" dirty="0" err="1"/>
              <a:t>diversity</a:t>
            </a:r>
            <a:r>
              <a:rPr lang="de-DE" altLang="de-DE" sz="2400" dirty="0"/>
              <a:t> (</a:t>
            </a:r>
            <a:r>
              <a:rPr lang="de-DE" altLang="de-DE" sz="2400" b="1" dirty="0"/>
              <a:t>Alpha</a:t>
            </a:r>
            <a:r>
              <a:rPr lang="de-DE" altLang="de-DE" sz="2400" dirty="0"/>
              <a:t>) = </a:t>
            </a:r>
            <a:r>
              <a:rPr lang="de-DE" altLang="de-DE" sz="2400" dirty="0" err="1"/>
              <a:t>Within</a:t>
            </a:r>
            <a:r>
              <a:rPr lang="de-DE" altLang="de-DE" sz="2400" dirty="0"/>
              <a:t> </a:t>
            </a:r>
            <a:r>
              <a:rPr lang="de-DE" altLang="de-DE" sz="2400" dirty="0" err="1"/>
              <a:t>community</a:t>
            </a:r>
            <a:r>
              <a:rPr lang="de-DE" altLang="de-DE" sz="2400" dirty="0"/>
              <a:t> </a:t>
            </a:r>
            <a:r>
              <a:rPr lang="de-DE" altLang="de-DE" sz="2400" dirty="0" err="1"/>
              <a:t>diversity</a:t>
            </a:r>
            <a:endParaRPr lang="de-DE" altLang="de-DE" sz="2400" dirty="0"/>
          </a:p>
          <a:p>
            <a:pPr eaLnBrk="1" hangingPunct="1">
              <a:spcBef>
                <a:spcPct val="0"/>
              </a:spcBef>
              <a:buClrTx/>
              <a:buSzTx/>
              <a:buFontTx/>
              <a:buNone/>
            </a:pPr>
            <a:endParaRPr lang="de-DE" altLang="de-DE" sz="2400" dirty="0"/>
          </a:p>
          <a:p>
            <a:pPr eaLnBrk="1" hangingPunct="1">
              <a:spcBef>
                <a:spcPct val="0"/>
              </a:spcBef>
              <a:buClrTx/>
              <a:buSzTx/>
              <a:buNone/>
            </a:pPr>
            <a:r>
              <a:rPr lang="de-DE" altLang="de-DE" sz="2400" dirty="0" err="1"/>
              <a:t>Between</a:t>
            </a:r>
            <a:r>
              <a:rPr lang="de-DE" altLang="de-DE" sz="2400" dirty="0"/>
              <a:t> </a:t>
            </a:r>
            <a:r>
              <a:rPr lang="de-DE" altLang="de-DE" sz="2400" dirty="0" err="1"/>
              <a:t>community</a:t>
            </a:r>
            <a:r>
              <a:rPr lang="de-DE" altLang="de-DE" sz="2400" dirty="0"/>
              <a:t> </a:t>
            </a:r>
            <a:r>
              <a:rPr lang="de-DE" altLang="de-DE" sz="2400" dirty="0" err="1"/>
              <a:t>diversity</a:t>
            </a:r>
            <a:r>
              <a:rPr lang="de-DE" altLang="de-DE" sz="2400" dirty="0"/>
              <a:t> (</a:t>
            </a:r>
            <a:r>
              <a:rPr lang="de-DE" altLang="de-DE" sz="2400" b="1" dirty="0"/>
              <a:t>Beta</a:t>
            </a:r>
            <a:r>
              <a:rPr lang="de-DE" altLang="de-DE" sz="2400" dirty="0"/>
              <a:t>) = </a:t>
            </a:r>
            <a:r>
              <a:rPr lang="de-DE" altLang="de-DE" sz="2400" dirty="0" err="1"/>
              <a:t>turnover</a:t>
            </a:r>
            <a:endParaRPr lang="de-DE" altLang="de-DE" sz="2400" dirty="0"/>
          </a:p>
          <a:p>
            <a:pPr eaLnBrk="1" hangingPunct="1">
              <a:spcBef>
                <a:spcPct val="0"/>
              </a:spcBef>
              <a:buClrTx/>
              <a:buSzTx/>
              <a:buNone/>
            </a:pPr>
            <a:endParaRPr lang="de-DE" altLang="de-DE" sz="2400" dirty="0"/>
          </a:p>
          <a:p>
            <a:pPr eaLnBrk="1" hangingPunct="1">
              <a:spcBef>
                <a:spcPct val="0"/>
              </a:spcBef>
              <a:buClrTx/>
              <a:buSzTx/>
              <a:buFontTx/>
              <a:buNone/>
            </a:pPr>
            <a:r>
              <a:rPr lang="de-DE" altLang="de-DE" sz="2400" dirty="0"/>
              <a:t>Total </a:t>
            </a:r>
            <a:r>
              <a:rPr lang="de-DE" altLang="de-DE" sz="2400" dirty="0" err="1"/>
              <a:t>diversity</a:t>
            </a:r>
            <a:r>
              <a:rPr lang="de-DE" altLang="de-DE" sz="2400" dirty="0"/>
              <a:t> (</a:t>
            </a:r>
            <a:r>
              <a:rPr lang="de-DE" altLang="de-DE" sz="2400" b="1" dirty="0"/>
              <a:t>Gamma</a:t>
            </a:r>
            <a:r>
              <a:rPr lang="de-DE" altLang="de-DE" sz="2400" dirty="0"/>
              <a:t>): Area, </a:t>
            </a:r>
            <a:r>
              <a:rPr lang="de-DE" altLang="de-DE" sz="2400" dirty="0" err="1"/>
              <a:t>region</a:t>
            </a:r>
            <a:r>
              <a:rPr lang="de-DE" altLang="de-DE" sz="2400" dirty="0"/>
              <a:t>, </a:t>
            </a:r>
            <a:r>
              <a:rPr lang="de-DE" altLang="de-DE" sz="2400" dirty="0" err="1"/>
              <a:t>or</a:t>
            </a:r>
            <a:r>
              <a:rPr lang="de-DE" altLang="de-DE" sz="2400" dirty="0"/>
              <a:t> </a:t>
            </a:r>
            <a:r>
              <a:rPr lang="de-DE" altLang="de-DE" sz="2400" dirty="0" err="1"/>
              <a:t>globe</a:t>
            </a:r>
            <a:endParaRPr lang="en-US" altLang="de-DE" sz="2400" dirty="0"/>
          </a:p>
          <a:p>
            <a:pPr eaLnBrk="1" hangingPunct="1">
              <a:spcBef>
                <a:spcPct val="50000"/>
              </a:spcBef>
              <a:buClrTx/>
              <a:buSzTx/>
              <a:buFontTx/>
              <a:buNone/>
            </a:pPr>
            <a:endParaRPr lang="en-US" altLang="de-DE" sz="2400" dirty="0"/>
          </a:p>
        </p:txBody>
      </p:sp>
      <p:sp>
        <p:nvSpPr>
          <p:cNvPr id="5126" name="Text Box 6"/>
          <p:cNvSpPr txBox="1">
            <a:spLocks noChangeArrowheads="1"/>
          </p:cNvSpPr>
          <p:nvPr/>
        </p:nvSpPr>
        <p:spPr bwMode="auto">
          <a:xfrm>
            <a:off x="1702512" y="5433718"/>
            <a:ext cx="43508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2400" dirty="0"/>
              <a:t>Mean(Alpha) x Beta = Gamma</a:t>
            </a:r>
          </a:p>
        </p:txBody>
      </p:sp>
    </p:spTree>
    <p:extLst>
      <p:ext uri="{BB962C8B-B14F-4D97-AF65-F5344CB8AC3E}">
        <p14:creationId xmlns:p14="http://schemas.microsoft.com/office/powerpoint/2010/main" val="3596649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1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315075"/>
            <a:ext cx="45212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78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185" y="1315076"/>
            <a:ext cx="4087812"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7812" name="Text Box 4"/>
          <p:cNvSpPr txBox="1">
            <a:spLocks noChangeArrowheads="1"/>
          </p:cNvSpPr>
          <p:nvPr/>
        </p:nvSpPr>
        <p:spPr bwMode="auto">
          <a:xfrm>
            <a:off x="2191713" y="6176631"/>
            <a:ext cx="239777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Bambach (1977, Paleobiology)</a:t>
            </a:r>
          </a:p>
        </p:txBody>
      </p:sp>
      <p:sp>
        <p:nvSpPr>
          <p:cNvPr id="2" name="Textfeld 1"/>
          <p:cNvSpPr txBox="1"/>
          <p:nvPr/>
        </p:nvSpPr>
        <p:spPr>
          <a:xfrm>
            <a:off x="2002825" y="4527238"/>
            <a:ext cx="4248472" cy="1477328"/>
          </a:xfrm>
          <a:prstGeom prst="rect">
            <a:avLst/>
          </a:prstGeom>
          <a:noFill/>
        </p:spPr>
        <p:txBody>
          <a:bodyPr wrap="square" rtlCol="0">
            <a:spAutoFit/>
          </a:bodyPr>
          <a:lstStyle/>
          <a:p>
            <a:r>
              <a:rPr lang="en-US" dirty="0"/>
              <a:t>Two phases of increase (</a:t>
            </a:r>
            <a:r>
              <a:rPr lang="en-US" dirty="0" err="1"/>
              <a:t>Cambro</a:t>
            </a:r>
            <a:r>
              <a:rPr lang="en-US" dirty="0"/>
              <a:t>-Ordovician, Cenozoic) in normal marine habitats</a:t>
            </a:r>
          </a:p>
          <a:p>
            <a:r>
              <a:rPr lang="en-US" dirty="0"/>
              <a:t>One increase in variable environments and non in high-stress environments</a:t>
            </a:r>
          </a:p>
        </p:txBody>
      </p:sp>
      <p:sp>
        <p:nvSpPr>
          <p:cNvPr id="3" name="Titel 2"/>
          <p:cNvSpPr>
            <a:spLocks noGrp="1"/>
          </p:cNvSpPr>
          <p:nvPr>
            <p:ph type="title"/>
          </p:nvPr>
        </p:nvSpPr>
        <p:spPr/>
        <p:txBody>
          <a:bodyPr/>
          <a:lstStyle/>
          <a:p>
            <a:r>
              <a:rPr lang="en-US" dirty="0"/>
              <a:t>Alpha Diversity Through Time: Richness</a:t>
            </a:r>
          </a:p>
        </p:txBody>
      </p:sp>
    </p:spTree>
    <p:extLst>
      <p:ext uri="{BB962C8B-B14F-4D97-AF65-F5344CB8AC3E}">
        <p14:creationId xmlns:p14="http://schemas.microsoft.com/office/powerpoint/2010/main" val="3971000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76250"/>
            <a:ext cx="3695700" cy="56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1907" name="Text Box 3"/>
          <p:cNvSpPr txBox="1">
            <a:spLocks noChangeArrowheads="1"/>
          </p:cNvSpPr>
          <p:nvPr/>
        </p:nvSpPr>
        <p:spPr bwMode="auto">
          <a:xfrm>
            <a:off x="2008964" y="6142161"/>
            <a:ext cx="29178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Powell &amp; Kowalewski (2002, Geology)</a:t>
            </a:r>
          </a:p>
        </p:txBody>
      </p:sp>
      <p:pic>
        <p:nvPicPr>
          <p:cNvPr id="8919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6" y="2060576"/>
            <a:ext cx="5508625"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1909" name="Text Box 5"/>
          <p:cNvSpPr txBox="1">
            <a:spLocks noChangeArrowheads="1"/>
          </p:cNvSpPr>
          <p:nvPr/>
        </p:nvSpPr>
        <p:spPr bwMode="auto">
          <a:xfrm>
            <a:off x="6320175" y="4488302"/>
            <a:ext cx="29177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Bush </a:t>
            </a:r>
            <a:r>
              <a:rPr lang="de-DE" sz="1400" dirty="0" err="1"/>
              <a:t>and</a:t>
            </a:r>
            <a:r>
              <a:rPr lang="de-DE" sz="1400" dirty="0"/>
              <a:t> Bambach (2004, J. Geology)</a:t>
            </a:r>
          </a:p>
        </p:txBody>
      </p:sp>
      <p:sp>
        <p:nvSpPr>
          <p:cNvPr id="2" name="Textfeld 1"/>
          <p:cNvSpPr txBox="1"/>
          <p:nvPr/>
        </p:nvSpPr>
        <p:spPr>
          <a:xfrm>
            <a:off x="5807969" y="548681"/>
            <a:ext cx="4320480" cy="646331"/>
          </a:xfrm>
          <a:prstGeom prst="rect">
            <a:avLst/>
          </a:prstGeom>
          <a:noFill/>
        </p:spPr>
        <p:txBody>
          <a:bodyPr wrap="square" rtlCol="0">
            <a:spAutoFit/>
          </a:bodyPr>
          <a:lstStyle/>
          <a:p>
            <a:r>
              <a:rPr lang="en-US" dirty="0"/>
              <a:t>Further evenness and sampling-standardized approaches</a:t>
            </a:r>
          </a:p>
        </p:txBody>
      </p:sp>
    </p:spTree>
    <p:extLst>
      <p:ext uri="{BB962C8B-B14F-4D97-AF65-F5344CB8AC3E}">
        <p14:creationId xmlns:p14="http://schemas.microsoft.com/office/powerpoint/2010/main" val="1917177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389" y="1932756"/>
            <a:ext cx="5113337"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9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533" y="1059214"/>
            <a:ext cx="2902351" cy="533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9315" name="Text Box 3"/>
          <p:cNvSpPr txBox="1">
            <a:spLocks noChangeArrowheads="1"/>
          </p:cNvSpPr>
          <p:nvPr/>
        </p:nvSpPr>
        <p:spPr bwMode="auto">
          <a:xfrm>
            <a:off x="5919782" y="6244407"/>
            <a:ext cx="29702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Kowalewski et al. (2006, Paleobiology)</a:t>
            </a:r>
          </a:p>
        </p:txBody>
      </p:sp>
      <p:sp>
        <p:nvSpPr>
          <p:cNvPr id="909316" name="Text Box 4"/>
          <p:cNvSpPr txBox="1">
            <a:spLocks noChangeArrowheads="1"/>
          </p:cNvSpPr>
          <p:nvPr/>
        </p:nvSpPr>
        <p:spPr bwMode="auto">
          <a:xfrm>
            <a:off x="6215638" y="1281840"/>
            <a:ext cx="3308406"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Rarefaction of 400 samples</a:t>
            </a:r>
          </a:p>
          <a:p>
            <a:r>
              <a:rPr lang="en-US" sz="2000" dirty="0"/>
              <a:t>Standardized to 30 individuals</a:t>
            </a:r>
          </a:p>
        </p:txBody>
      </p:sp>
      <p:sp>
        <p:nvSpPr>
          <p:cNvPr id="909317" name="Text Box 5"/>
          <p:cNvSpPr txBox="1">
            <a:spLocks noChangeArrowheads="1"/>
          </p:cNvSpPr>
          <p:nvPr/>
        </p:nvSpPr>
        <p:spPr bwMode="auto">
          <a:xfrm>
            <a:off x="4008438" y="1139006"/>
            <a:ext cx="8964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Jurassic</a:t>
            </a:r>
          </a:p>
        </p:txBody>
      </p:sp>
      <p:sp>
        <p:nvSpPr>
          <p:cNvPr id="909318" name="Text Box 6"/>
          <p:cNvSpPr txBox="1">
            <a:spLocks noChangeArrowheads="1"/>
          </p:cNvSpPr>
          <p:nvPr/>
        </p:nvSpPr>
        <p:spPr bwMode="auto">
          <a:xfrm>
            <a:off x="4008439" y="3515494"/>
            <a:ext cx="1030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Neogene</a:t>
            </a:r>
          </a:p>
        </p:txBody>
      </p:sp>
      <p:sp>
        <p:nvSpPr>
          <p:cNvPr id="2" name="Titel 1"/>
          <p:cNvSpPr>
            <a:spLocks noGrp="1"/>
          </p:cNvSpPr>
          <p:nvPr>
            <p:ph type="title"/>
          </p:nvPr>
        </p:nvSpPr>
        <p:spPr>
          <a:xfrm>
            <a:off x="2152650" y="365127"/>
            <a:ext cx="8114007" cy="916714"/>
          </a:xfrm>
        </p:spPr>
        <p:txBody>
          <a:bodyPr/>
          <a:lstStyle/>
          <a:p>
            <a:r>
              <a:rPr lang="en-US" dirty="0"/>
              <a:t>Alpha Diversity Through Time: Rarefaction</a:t>
            </a:r>
          </a:p>
        </p:txBody>
      </p:sp>
    </p:spTree>
    <p:extLst>
      <p:ext uri="{BB962C8B-B14F-4D97-AF65-F5344CB8AC3E}">
        <p14:creationId xmlns:p14="http://schemas.microsoft.com/office/powerpoint/2010/main" val="2551210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7"/>
            <a:ext cx="7886700" cy="1047749"/>
          </a:xfrm>
        </p:spPr>
        <p:txBody>
          <a:bodyPr/>
          <a:lstStyle/>
          <a:p>
            <a:r>
              <a:rPr lang="en-US" dirty="0"/>
              <a:t>Alpha Diversity Trend Through RADs</a:t>
            </a:r>
          </a:p>
        </p:txBody>
      </p:sp>
      <p:sp>
        <p:nvSpPr>
          <p:cNvPr id="10" name="Rectangle 3"/>
          <p:cNvSpPr txBox="1">
            <a:spLocks noChangeArrowheads="1"/>
          </p:cNvSpPr>
          <p:nvPr/>
        </p:nvSpPr>
        <p:spPr>
          <a:xfrm>
            <a:off x="1981200" y="1412875"/>
            <a:ext cx="8229600" cy="1303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Proportion of complex communities „suddenly“ rising after P/T boundary</a:t>
            </a:r>
          </a:p>
        </p:txBody>
      </p:sp>
      <p:grpSp>
        <p:nvGrpSpPr>
          <p:cNvPr id="11" name="Group 15"/>
          <p:cNvGrpSpPr>
            <a:grpSpLocks/>
          </p:cNvGrpSpPr>
          <p:nvPr/>
        </p:nvGrpSpPr>
        <p:grpSpPr bwMode="auto">
          <a:xfrm>
            <a:off x="3732784" y="2300567"/>
            <a:ext cx="6611937" cy="4175125"/>
            <a:chOff x="1385" y="905"/>
            <a:chExt cx="4165" cy="2630"/>
          </a:xfrm>
        </p:grpSpPr>
        <p:sp>
          <p:nvSpPr>
            <p:cNvPr id="12" name="Text Box 4"/>
            <p:cNvSpPr txBox="1">
              <a:spLocks noChangeArrowheads="1"/>
            </p:cNvSpPr>
            <p:nvPr/>
          </p:nvSpPr>
          <p:spPr bwMode="auto">
            <a:xfrm>
              <a:off x="1385" y="3341"/>
              <a:ext cx="145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dirty="0"/>
                <a:t>Wagner et al. (2006, Science)</a:t>
              </a:r>
            </a:p>
          </p:txBody>
        </p:sp>
        <p:pic>
          <p:nvPicPr>
            <p:cNvPr id="13" name="Picture 7" descr="SimpleOverTime"/>
            <p:cNvPicPr>
              <a:picLocks noChangeAspect="1" noChangeArrowheads="1"/>
            </p:cNvPicPr>
            <p:nvPr/>
          </p:nvPicPr>
          <p:blipFill>
            <a:blip r:embed="rId2">
              <a:extLst>
                <a:ext uri="{28A0092B-C50C-407E-A947-70E740481C1C}">
                  <a14:useLocalDpi xmlns:a14="http://schemas.microsoft.com/office/drawing/2010/main" val="0"/>
                </a:ext>
              </a:extLst>
            </a:blip>
            <a:srcRect l="473" t="5206" r="4614" b="473"/>
            <a:stretch>
              <a:fillRect/>
            </a:stretch>
          </p:blipFill>
          <p:spPr bwMode="auto">
            <a:xfrm>
              <a:off x="2919" y="905"/>
              <a:ext cx="2631" cy="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820" y="2636913"/>
            <a:ext cx="4131156" cy="108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1981200" y="4653136"/>
            <a:ext cx="3384376" cy="923330"/>
          </a:xfrm>
          <a:prstGeom prst="rect">
            <a:avLst/>
          </a:prstGeom>
          <a:noFill/>
        </p:spPr>
        <p:txBody>
          <a:bodyPr wrap="square" rtlCol="0">
            <a:spAutoFit/>
          </a:bodyPr>
          <a:lstStyle/>
          <a:p>
            <a:r>
              <a:rPr lang="de-DE" dirty="0"/>
              <a:t>Simple = </a:t>
            </a:r>
            <a:r>
              <a:rPr lang="de-DE" b="1" dirty="0" err="1"/>
              <a:t>Geometric</a:t>
            </a:r>
            <a:r>
              <a:rPr lang="de-DE" b="1" dirty="0"/>
              <a:t> </a:t>
            </a:r>
            <a:r>
              <a:rPr lang="de-DE" b="1" dirty="0" err="1"/>
              <a:t>series</a:t>
            </a:r>
            <a:r>
              <a:rPr lang="de-DE" b="1" dirty="0"/>
              <a:t> </a:t>
            </a:r>
            <a:r>
              <a:rPr lang="de-DE" dirty="0" err="1"/>
              <a:t>or</a:t>
            </a:r>
            <a:r>
              <a:rPr lang="de-DE" dirty="0"/>
              <a:t> zero-</a:t>
            </a:r>
            <a:r>
              <a:rPr lang="de-DE" dirty="0" err="1"/>
              <a:t>sum</a:t>
            </a:r>
            <a:r>
              <a:rPr lang="de-DE" dirty="0"/>
              <a:t> </a:t>
            </a:r>
            <a:r>
              <a:rPr lang="de-DE" dirty="0" err="1"/>
              <a:t>multinomial</a:t>
            </a:r>
            <a:endParaRPr lang="de-DE" dirty="0"/>
          </a:p>
          <a:p>
            <a:r>
              <a:rPr lang="de-DE" dirty="0" err="1"/>
              <a:t>Complex</a:t>
            </a:r>
            <a:r>
              <a:rPr lang="de-DE" dirty="0"/>
              <a:t> = </a:t>
            </a:r>
            <a:r>
              <a:rPr lang="de-DE" b="1" dirty="0"/>
              <a:t>Lognormal</a:t>
            </a:r>
            <a:r>
              <a:rPr lang="de-DE" dirty="0"/>
              <a:t> </a:t>
            </a:r>
            <a:r>
              <a:rPr lang="de-DE" dirty="0" err="1"/>
              <a:t>or</a:t>
            </a:r>
            <a:r>
              <a:rPr lang="de-DE" dirty="0"/>
              <a:t> Zipf</a:t>
            </a:r>
          </a:p>
        </p:txBody>
      </p:sp>
    </p:spTree>
    <p:extLst>
      <p:ext uri="{BB962C8B-B14F-4D97-AF65-F5344CB8AC3E}">
        <p14:creationId xmlns:p14="http://schemas.microsoft.com/office/powerpoint/2010/main" val="69088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a:srcRect r="43217" b="43248"/>
          <a:stretch/>
        </p:blipFill>
        <p:spPr>
          <a:xfrm>
            <a:off x="1473258" y="732991"/>
            <a:ext cx="8282742" cy="5600476"/>
          </a:xfrm>
          <a:prstGeom prst="rect">
            <a:avLst/>
          </a:prstGeom>
        </p:spPr>
      </p:pic>
      <p:sp>
        <p:nvSpPr>
          <p:cNvPr id="2" name="Titel 1"/>
          <p:cNvSpPr>
            <a:spLocks noGrp="1"/>
          </p:cNvSpPr>
          <p:nvPr>
            <p:ph type="title"/>
          </p:nvPr>
        </p:nvSpPr>
        <p:spPr>
          <a:xfrm>
            <a:off x="838200" y="365125"/>
            <a:ext cx="10515600" cy="1089275"/>
          </a:xfrm>
        </p:spPr>
        <p:txBody>
          <a:bodyPr/>
          <a:lstStyle/>
          <a:p>
            <a:r>
              <a:rPr lang="en-US" dirty="0"/>
              <a:t>H over time</a:t>
            </a:r>
          </a:p>
        </p:txBody>
      </p:sp>
      <p:sp>
        <p:nvSpPr>
          <p:cNvPr id="3" name="Textfeld 2"/>
          <p:cNvSpPr txBox="1"/>
          <p:nvPr/>
        </p:nvSpPr>
        <p:spPr>
          <a:xfrm>
            <a:off x="8647200" y="6148800"/>
            <a:ext cx="2365328" cy="369332"/>
          </a:xfrm>
          <a:prstGeom prst="rect">
            <a:avLst/>
          </a:prstGeom>
          <a:noFill/>
        </p:spPr>
        <p:txBody>
          <a:bodyPr wrap="none" rtlCol="0">
            <a:spAutoFit/>
          </a:bodyPr>
          <a:lstStyle/>
          <a:p>
            <a:r>
              <a:rPr lang="en-US" dirty="0"/>
              <a:t>Kiessling et al. (in prep)</a:t>
            </a:r>
          </a:p>
        </p:txBody>
      </p:sp>
    </p:spTree>
    <p:extLst>
      <p:ext uri="{BB962C8B-B14F-4D97-AF65-F5344CB8AC3E}">
        <p14:creationId xmlns:p14="http://schemas.microsoft.com/office/powerpoint/2010/main" val="4060727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outboxdocuments.co.uk/wp-content/uploads/2015/07/Fotolia_72825611_Subscription_Monthly_M-672x3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868" y="1832630"/>
            <a:ext cx="6400800"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943873" y="1124744"/>
            <a:ext cx="1368965" cy="707886"/>
          </a:xfrm>
          <a:prstGeom prst="rect">
            <a:avLst/>
          </a:prstGeom>
          <a:noFill/>
        </p:spPr>
        <p:txBody>
          <a:bodyPr wrap="none" rtlCol="0">
            <a:spAutoFit/>
          </a:bodyPr>
          <a:lstStyle/>
          <a:p>
            <a:r>
              <a:rPr lang="de-DE" sz="4000" dirty="0"/>
              <a:t>Break</a:t>
            </a:r>
          </a:p>
        </p:txBody>
      </p:sp>
    </p:spTree>
    <p:extLst>
      <p:ext uri="{BB962C8B-B14F-4D97-AF65-F5344CB8AC3E}">
        <p14:creationId xmlns:p14="http://schemas.microsoft.com/office/powerpoint/2010/main" val="822250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Beta diversity</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04746"/>
            <a:ext cx="9144000" cy="229139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96136"/>
            <a:ext cx="9144000" cy="2291390"/>
          </a:xfrm>
          <a:prstGeom prst="rect">
            <a:avLst/>
          </a:prstGeom>
        </p:spPr>
      </p:pic>
      <p:sp>
        <p:nvSpPr>
          <p:cNvPr id="6" name="Rechteck 5"/>
          <p:cNvSpPr/>
          <p:nvPr/>
        </p:nvSpPr>
        <p:spPr>
          <a:xfrm>
            <a:off x="2701136" y="6225710"/>
            <a:ext cx="5931187" cy="369332"/>
          </a:xfrm>
          <a:prstGeom prst="rect">
            <a:avLst/>
          </a:prstGeom>
        </p:spPr>
        <p:txBody>
          <a:bodyPr wrap="square">
            <a:spAutoFit/>
          </a:bodyPr>
          <a:lstStyle/>
          <a:p>
            <a:r>
              <a:rPr lang="en-US" dirty="0">
                <a:hlinkClick r:id="rId4"/>
              </a:rPr>
              <a:t>https://methodsblog.com/2015/05/27/beta_diversity/</a:t>
            </a:r>
            <a:r>
              <a:rPr lang="en-US" dirty="0"/>
              <a:t> </a:t>
            </a:r>
          </a:p>
        </p:txBody>
      </p:sp>
    </p:spTree>
    <p:extLst>
      <p:ext uri="{BB962C8B-B14F-4D97-AF65-F5344CB8AC3E}">
        <p14:creationId xmlns:p14="http://schemas.microsoft.com/office/powerpoint/2010/main" val="4038291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altLang="en-US"/>
              <a:t>Beta Diversity</a:t>
            </a:r>
          </a:p>
        </p:txBody>
      </p:sp>
      <p:sp>
        <p:nvSpPr>
          <p:cNvPr id="33795" name="Inhaltsplatzhalter 2"/>
          <p:cNvSpPr>
            <a:spLocks noGrp="1"/>
          </p:cNvSpPr>
          <p:nvPr>
            <p:ph idx="1"/>
          </p:nvPr>
        </p:nvSpPr>
        <p:spPr>
          <a:xfrm>
            <a:off x="838200" y="1829839"/>
            <a:ext cx="10515600" cy="4351338"/>
          </a:xfrm>
        </p:spPr>
        <p:txBody>
          <a:bodyPr/>
          <a:lstStyle/>
          <a:p>
            <a:r>
              <a:rPr lang="en-US" altLang="en-US"/>
              <a:t>Assessed indirectly</a:t>
            </a:r>
          </a:p>
          <a:p>
            <a:pPr lvl="1"/>
            <a:r>
              <a:rPr lang="en-US" altLang="en-US"/>
              <a:t>Beta = Gamma/mean(Alpha)</a:t>
            </a:r>
          </a:p>
          <a:p>
            <a:r>
              <a:rPr lang="en-US" altLang="en-US"/>
              <a:t>Assessed directly</a:t>
            </a:r>
          </a:p>
          <a:p>
            <a:pPr lvl="1"/>
            <a:r>
              <a:rPr lang="en-US" altLang="en-US"/>
              <a:t>By dissimilarities between communities</a:t>
            </a:r>
          </a:p>
          <a:p>
            <a:pPr lvl="1"/>
            <a:r>
              <a:rPr lang="en-US" altLang="en-US"/>
              <a:t>Use a suitable dissimilarity metric</a:t>
            </a:r>
          </a:p>
        </p:txBody>
      </p:sp>
    </p:spTree>
    <p:extLst>
      <p:ext uri="{BB962C8B-B14F-4D97-AF65-F5344CB8AC3E}">
        <p14:creationId xmlns:p14="http://schemas.microsoft.com/office/powerpoint/2010/main" val="1281521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Beta </a:t>
            </a:r>
            <a:r>
              <a:rPr lang="de-DE" dirty="0" err="1"/>
              <a:t>Diversity</a:t>
            </a:r>
            <a:r>
              <a:rPr lang="de-DE" dirty="0"/>
              <a:t> Through Time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244" y="1964655"/>
            <a:ext cx="597708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562426" y="6483818"/>
            <a:ext cx="2156360" cy="307777"/>
          </a:xfrm>
          <a:prstGeom prst="rect">
            <a:avLst/>
          </a:prstGeom>
          <a:noFill/>
        </p:spPr>
        <p:txBody>
          <a:bodyPr wrap="none" rtlCol="0">
            <a:spAutoFit/>
          </a:bodyPr>
          <a:lstStyle/>
          <a:p>
            <a:r>
              <a:rPr lang="de-DE" sz="1400" dirty="0"/>
              <a:t>Aberhan &amp; Kiessling (2012)</a:t>
            </a:r>
          </a:p>
        </p:txBody>
      </p:sp>
      <p:sp>
        <p:nvSpPr>
          <p:cNvPr id="4" name="Textfeld 3"/>
          <p:cNvSpPr txBox="1"/>
          <p:nvPr/>
        </p:nvSpPr>
        <p:spPr>
          <a:xfrm>
            <a:off x="838200" y="3280915"/>
            <a:ext cx="3654527" cy="461665"/>
          </a:xfrm>
          <a:prstGeom prst="rect">
            <a:avLst/>
          </a:prstGeom>
          <a:noFill/>
        </p:spPr>
        <p:txBody>
          <a:bodyPr wrap="none" rtlCol="0">
            <a:spAutoFit/>
          </a:bodyPr>
          <a:lstStyle/>
          <a:p>
            <a:r>
              <a:rPr lang="de-DE" sz="2400" dirty="0"/>
              <a:t>Beta = Gamma/</a:t>
            </a:r>
            <a:r>
              <a:rPr lang="de-DE" sz="2400" dirty="0" err="1"/>
              <a:t>Mean</a:t>
            </a:r>
            <a:r>
              <a:rPr lang="de-DE" sz="2400" dirty="0"/>
              <a:t> Alpha</a:t>
            </a:r>
          </a:p>
        </p:txBody>
      </p:sp>
      <p:sp>
        <p:nvSpPr>
          <p:cNvPr id="5" name="Textfeld 4"/>
          <p:cNvSpPr txBox="1"/>
          <p:nvPr/>
        </p:nvSpPr>
        <p:spPr>
          <a:xfrm>
            <a:off x="838200" y="1881741"/>
            <a:ext cx="2904564" cy="1200329"/>
          </a:xfrm>
          <a:prstGeom prst="rect">
            <a:avLst/>
          </a:prstGeom>
          <a:noFill/>
        </p:spPr>
        <p:txBody>
          <a:bodyPr wrap="square" rtlCol="0">
            <a:spAutoFit/>
          </a:bodyPr>
          <a:lstStyle/>
          <a:p>
            <a:r>
              <a:rPr lang="en-US" sz="2400" dirty="0" err="1"/>
              <a:t>Unweigthed</a:t>
            </a:r>
            <a:r>
              <a:rPr lang="en-US" sz="2400" dirty="0"/>
              <a:t> by-list subsampling of PBDB data</a:t>
            </a:r>
          </a:p>
        </p:txBody>
      </p:sp>
    </p:spTree>
    <p:extLst>
      <p:ext uri="{BB962C8B-B14F-4D97-AF65-F5344CB8AC3E}">
        <p14:creationId xmlns:p14="http://schemas.microsoft.com/office/powerpoint/2010/main" val="2056357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2500FF-8B63-41E9-BEE7-97D025CF51C5}"/>
              </a:ext>
            </a:extLst>
          </p:cNvPr>
          <p:cNvSpPr>
            <a:spLocks noGrp="1"/>
          </p:cNvSpPr>
          <p:nvPr>
            <p:ph type="title"/>
          </p:nvPr>
        </p:nvSpPr>
        <p:spPr>
          <a:xfrm>
            <a:off x="838200" y="365125"/>
            <a:ext cx="10515600" cy="1039605"/>
          </a:xfrm>
        </p:spPr>
        <p:txBody>
          <a:bodyPr/>
          <a:lstStyle/>
          <a:p>
            <a:r>
              <a:rPr lang="en-US" dirty="0"/>
              <a:t>Alpha and Beta in the Cambrian Explosion</a:t>
            </a:r>
          </a:p>
        </p:txBody>
      </p:sp>
      <p:pic>
        <p:nvPicPr>
          <p:cNvPr id="4" name="Grafik 3">
            <a:extLst>
              <a:ext uri="{FF2B5EF4-FFF2-40B4-BE49-F238E27FC236}">
                <a16:creationId xmlns:a16="http://schemas.microsoft.com/office/drawing/2014/main" id="{95EF7FD3-88F1-4C96-85C9-A70F363E321D}"/>
              </a:ext>
            </a:extLst>
          </p:cNvPr>
          <p:cNvPicPr>
            <a:picLocks noChangeAspect="1"/>
          </p:cNvPicPr>
          <p:nvPr/>
        </p:nvPicPr>
        <p:blipFill>
          <a:blip r:embed="rId2"/>
          <a:stretch>
            <a:fillRect/>
          </a:stretch>
        </p:blipFill>
        <p:spPr>
          <a:xfrm>
            <a:off x="2014645" y="1491905"/>
            <a:ext cx="7328138" cy="5129696"/>
          </a:xfrm>
          <a:prstGeom prst="rect">
            <a:avLst/>
          </a:prstGeom>
        </p:spPr>
      </p:pic>
      <p:sp>
        <p:nvSpPr>
          <p:cNvPr id="5" name="Textfeld 4">
            <a:extLst>
              <a:ext uri="{FF2B5EF4-FFF2-40B4-BE49-F238E27FC236}">
                <a16:creationId xmlns:a16="http://schemas.microsoft.com/office/drawing/2014/main" id="{F883E788-E570-473B-9612-306C62E52174}"/>
              </a:ext>
            </a:extLst>
          </p:cNvPr>
          <p:cNvSpPr txBox="1"/>
          <p:nvPr/>
        </p:nvSpPr>
        <p:spPr>
          <a:xfrm rot="16200000">
            <a:off x="10420626" y="4607339"/>
            <a:ext cx="3001143" cy="369332"/>
          </a:xfrm>
          <a:prstGeom prst="rect">
            <a:avLst/>
          </a:prstGeom>
          <a:noFill/>
        </p:spPr>
        <p:txBody>
          <a:bodyPr wrap="none" rtlCol="0">
            <a:spAutoFit/>
          </a:bodyPr>
          <a:lstStyle/>
          <a:p>
            <a:r>
              <a:rPr lang="en-US" dirty="0"/>
              <a:t>Lin and Kiessling (2015, PNAS)</a:t>
            </a:r>
          </a:p>
        </p:txBody>
      </p:sp>
    </p:spTree>
    <p:extLst>
      <p:ext uri="{BB962C8B-B14F-4D97-AF65-F5344CB8AC3E}">
        <p14:creationId xmlns:p14="http://schemas.microsoft.com/office/powerpoint/2010/main" val="362023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122238"/>
            <a:ext cx="7543800" cy="766762"/>
          </a:xfrm>
        </p:spPr>
        <p:txBody>
          <a:bodyPr/>
          <a:lstStyle/>
          <a:p>
            <a:pPr eaLnBrk="1" hangingPunct="1"/>
            <a:r>
              <a:rPr lang="en-US" altLang="de-DE" dirty="0"/>
              <a:t>Exercise: Alpha, Beta, Gamma</a:t>
            </a:r>
          </a:p>
        </p:txBody>
      </p:sp>
      <p:graphicFrame>
        <p:nvGraphicFramePr>
          <p:cNvPr id="121942" name="Group 86"/>
          <p:cNvGraphicFramePr>
            <a:graphicFrameLocks noGrp="1"/>
          </p:cNvGraphicFramePr>
          <p:nvPr>
            <p:ph type="tbl" idx="1"/>
            <p:extLst>
              <p:ext uri="{D42A27DB-BD31-4B8C-83A1-F6EECF244321}">
                <p14:modId xmlns:p14="http://schemas.microsoft.com/office/powerpoint/2010/main" val="2882419613"/>
              </p:ext>
            </p:extLst>
          </p:nvPr>
        </p:nvGraphicFramePr>
        <p:xfrm>
          <a:off x="1981200" y="1981201"/>
          <a:ext cx="8229600" cy="4459285"/>
        </p:xfrm>
        <a:graphic>
          <a:graphicData uri="http://schemas.openxmlformats.org/drawingml/2006/table">
            <a:tbl>
              <a:tblPr/>
              <a:tblGrid>
                <a:gridCol w="1690688">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155825">
                  <a:extLst>
                    <a:ext uri="{9D8B030D-6E8A-4147-A177-3AD203B41FA5}">
                      <a16:colId xmlns:a16="http://schemas.microsoft.com/office/drawing/2014/main" val="20002"/>
                    </a:ext>
                  </a:extLst>
                </a:gridCol>
                <a:gridCol w="2225675">
                  <a:extLst>
                    <a:ext uri="{9D8B030D-6E8A-4147-A177-3AD203B41FA5}">
                      <a16:colId xmlns:a16="http://schemas.microsoft.com/office/drawing/2014/main" val="20003"/>
                    </a:ext>
                  </a:extLst>
                </a:gridCol>
              </a:tblGrid>
              <a:tr h="40487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Species</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Wood</a:t>
                      </a:r>
                      <a:endParaRPr kumimoji="0" lang="en-US" sz="1300" b="0" i="0" u="none" strike="noStrike" cap="none" normalizeH="0" baseline="0" dirty="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Hedge</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Open field</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A</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B</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C</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D</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4"/>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E</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5"/>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F</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6"/>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G</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7"/>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H</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8"/>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I</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9"/>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J</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K</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1"/>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L</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2"/>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M</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3"/>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N</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dirty="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4"/>
                  </a:ext>
                </a:extLst>
              </a:tr>
            </a:tbl>
          </a:graphicData>
        </a:graphic>
      </p:graphicFrame>
      <p:sp>
        <p:nvSpPr>
          <p:cNvPr id="6147" name="Text Box 3"/>
          <p:cNvSpPr txBox="1">
            <a:spLocks noChangeArrowheads="1"/>
          </p:cNvSpPr>
          <p:nvPr/>
        </p:nvSpPr>
        <p:spPr bwMode="auto">
          <a:xfrm>
            <a:off x="2547938" y="1289051"/>
            <a:ext cx="309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dirty="0"/>
              <a:t>Birds in three British habitats</a:t>
            </a:r>
          </a:p>
        </p:txBody>
      </p:sp>
    </p:spTree>
    <p:extLst>
      <p:ext uri="{BB962C8B-B14F-4D97-AF65-F5344CB8AC3E}">
        <p14:creationId xmlns:p14="http://schemas.microsoft.com/office/powerpoint/2010/main" val="4003306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de-DE"/>
              <a:t>Similarity Indices to Approach  Beta Diversity</a:t>
            </a:r>
          </a:p>
        </p:txBody>
      </p:sp>
      <p:sp>
        <p:nvSpPr>
          <p:cNvPr id="34819" name="Rectangle 3"/>
          <p:cNvSpPr>
            <a:spLocks noGrp="1" noChangeArrowheads="1"/>
          </p:cNvSpPr>
          <p:nvPr>
            <p:ph idx="1"/>
          </p:nvPr>
        </p:nvSpPr>
        <p:spPr/>
        <p:txBody>
          <a:bodyPr/>
          <a:lstStyle/>
          <a:p>
            <a:r>
              <a:rPr lang="en-US" altLang="de-DE" sz="3100" dirty="0" err="1"/>
              <a:t>Jaccard</a:t>
            </a:r>
            <a:r>
              <a:rPr lang="en-US" altLang="de-DE" sz="3100" dirty="0"/>
              <a:t> Index:   </a:t>
            </a:r>
          </a:p>
          <a:p>
            <a:r>
              <a:rPr lang="en-US" altLang="de-DE" sz="3100" dirty="0" err="1"/>
              <a:t>S</a:t>
            </a:r>
            <a:r>
              <a:rPr lang="en-US" altLang="de-DE" sz="3100" baseline="-25000" dirty="0" err="1"/>
              <a:t>j</a:t>
            </a:r>
            <a:r>
              <a:rPr lang="en-US" altLang="de-DE" sz="3100" dirty="0"/>
              <a:t> = a/(</a:t>
            </a:r>
            <a:r>
              <a:rPr lang="en-US" altLang="de-DE" sz="3100" dirty="0" err="1"/>
              <a:t>a+b+c</a:t>
            </a:r>
            <a:r>
              <a:rPr lang="en-US" altLang="de-DE" sz="3100" dirty="0"/>
              <a:t>)</a:t>
            </a:r>
            <a:endParaRPr lang="en-US" altLang="de-DE" sz="2500" dirty="0"/>
          </a:p>
          <a:p>
            <a:pPr lvl="1">
              <a:buClr>
                <a:schemeClr val="tx1"/>
              </a:buClr>
              <a:buFontTx/>
              <a:buNone/>
            </a:pPr>
            <a:r>
              <a:rPr lang="en-US" altLang="de-DE" sz="2000" dirty="0"/>
              <a:t>a = Number of shared taxa between sampling sites</a:t>
            </a:r>
          </a:p>
          <a:p>
            <a:pPr lvl="1">
              <a:buClr>
                <a:schemeClr val="tx1"/>
              </a:buClr>
              <a:buFontTx/>
              <a:buNone/>
            </a:pPr>
            <a:r>
              <a:rPr lang="en-US" altLang="de-DE" sz="2000" dirty="0"/>
              <a:t>b = Number of taxa in site A not encountered in site B</a:t>
            </a:r>
          </a:p>
          <a:p>
            <a:pPr lvl="1">
              <a:buClr>
                <a:schemeClr val="tx1"/>
              </a:buClr>
              <a:buFontTx/>
              <a:buNone/>
            </a:pPr>
            <a:r>
              <a:rPr lang="en-US" altLang="de-DE" sz="2000" dirty="0"/>
              <a:t>c = Number of taxa in site B not encountered in site A</a:t>
            </a:r>
          </a:p>
          <a:p>
            <a:pPr>
              <a:buClr>
                <a:schemeClr val="tx1"/>
              </a:buClr>
            </a:pPr>
            <a:r>
              <a:rPr lang="en-US" altLang="de-DE" sz="2400" dirty="0" err="1"/>
              <a:t>Jaccard</a:t>
            </a:r>
            <a:r>
              <a:rPr lang="en-US" altLang="de-DE" sz="2400" dirty="0"/>
              <a:t> Dissimilarity = 1 - </a:t>
            </a:r>
            <a:r>
              <a:rPr lang="en-US" altLang="de-DE" sz="2400" dirty="0" err="1"/>
              <a:t>S</a:t>
            </a:r>
            <a:r>
              <a:rPr lang="en-US" altLang="de-DE" sz="2400" baseline="-25000" dirty="0" err="1"/>
              <a:t>j</a:t>
            </a:r>
            <a:endParaRPr lang="en-US" altLang="de-DE" sz="2400" baseline="-25000" dirty="0"/>
          </a:p>
        </p:txBody>
      </p:sp>
      <p:sp>
        <p:nvSpPr>
          <p:cNvPr id="34820" name="Text Box 4"/>
          <p:cNvSpPr txBox="1">
            <a:spLocks noChangeArrowheads="1"/>
          </p:cNvSpPr>
          <p:nvPr/>
        </p:nvSpPr>
        <p:spPr bwMode="auto">
          <a:xfrm>
            <a:off x="2299987" y="4994139"/>
            <a:ext cx="68145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de-DE" sz="2000" dirty="0">
                <a:latin typeface="+mn-lt"/>
              </a:rPr>
              <a:t>Good for binary data but very sensitive of different sample sizes</a:t>
            </a:r>
          </a:p>
          <a:p>
            <a:pPr>
              <a:spcBef>
                <a:spcPct val="0"/>
              </a:spcBef>
              <a:buClrTx/>
              <a:buSzTx/>
              <a:buFontTx/>
              <a:buNone/>
            </a:pPr>
            <a:r>
              <a:rPr lang="en-US" altLang="de-DE" sz="2000" dirty="0">
                <a:latin typeface="+mn-lt"/>
              </a:rPr>
              <a:t>Equivalent to Hill number q = 0 </a:t>
            </a:r>
          </a:p>
        </p:txBody>
      </p:sp>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1825625"/>
            <a:ext cx="201612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109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817038" y="1960727"/>
            <a:ext cx="5920740" cy="3697857"/>
          </a:xfrm>
          <a:prstGeom prst="rect">
            <a:avLst/>
          </a:prstGeom>
        </p:spPr>
      </p:pic>
      <p:sp>
        <p:nvSpPr>
          <p:cNvPr id="6" name="Titel 5"/>
          <p:cNvSpPr>
            <a:spLocks noGrp="1"/>
          </p:cNvSpPr>
          <p:nvPr>
            <p:ph type="title"/>
          </p:nvPr>
        </p:nvSpPr>
        <p:spPr/>
        <p:txBody>
          <a:bodyPr/>
          <a:lstStyle/>
          <a:p>
            <a:r>
              <a:rPr lang="en-US" dirty="0"/>
              <a:t>Nestedness and turnover components of beta diversity</a:t>
            </a:r>
          </a:p>
        </p:txBody>
      </p:sp>
      <p:sp>
        <p:nvSpPr>
          <p:cNvPr id="8" name="Textfeld 7"/>
          <p:cNvSpPr txBox="1"/>
          <p:nvPr/>
        </p:nvSpPr>
        <p:spPr>
          <a:xfrm>
            <a:off x="8450271" y="6119447"/>
            <a:ext cx="1253741" cy="307777"/>
          </a:xfrm>
          <a:prstGeom prst="rect">
            <a:avLst/>
          </a:prstGeom>
          <a:noFill/>
        </p:spPr>
        <p:txBody>
          <a:bodyPr wrap="none" rtlCol="0">
            <a:spAutoFit/>
          </a:bodyPr>
          <a:lstStyle/>
          <a:p>
            <a:r>
              <a:rPr lang="en-US" sz="1400" dirty="0"/>
              <a:t>Baselga (2010)</a:t>
            </a:r>
          </a:p>
        </p:txBody>
      </p:sp>
    </p:spTree>
    <p:extLst>
      <p:ext uri="{BB962C8B-B14F-4D97-AF65-F5344CB8AC3E}">
        <p14:creationId xmlns:p14="http://schemas.microsoft.com/office/powerpoint/2010/main" val="89207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Other binary metrics</a:t>
            </a:r>
          </a:p>
        </p:txBody>
      </p:sp>
      <p:sp>
        <p:nvSpPr>
          <p:cNvPr id="3" name="Inhaltsplatzhalter 2"/>
          <p:cNvSpPr>
            <a:spLocks noGrp="1"/>
          </p:cNvSpPr>
          <p:nvPr>
            <p:ph idx="1"/>
          </p:nvPr>
        </p:nvSpPr>
        <p:spPr/>
        <p:txBody>
          <a:bodyPr/>
          <a:lstStyle/>
          <a:p>
            <a:r>
              <a:rPr lang="en-US" dirty="0" err="1">
                <a:latin typeface="Arial" panose="020B0604020202020204" pitchFamily="34" charset="0"/>
                <a:cs typeface="Arial" panose="020B0604020202020204" pitchFamily="34" charset="0"/>
              </a:rPr>
              <a:t>Sørensen</a:t>
            </a:r>
            <a:r>
              <a:rPr lang="en-US" dirty="0">
                <a:latin typeface="Arial" panose="020B0604020202020204" pitchFamily="34" charset="0"/>
                <a:cs typeface="Arial" panose="020B0604020202020204" pitchFamily="34" charset="0"/>
              </a:rPr>
              <a:t> pairwise dissimilarity</a:t>
            </a:r>
          </a:p>
          <a:p>
            <a:pPr marL="457200" lvl="1" indent="0">
              <a:buNone/>
            </a:pPr>
            <a:r>
              <a:rPr lang="en-US" dirty="0">
                <a:latin typeface="Arial" panose="020B0604020202020204" pitchFamily="34" charset="0"/>
                <a:cs typeface="Arial" panose="020B0604020202020204" pitchFamily="34" charset="0"/>
              </a:rPr>
              <a:t>β</a:t>
            </a:r>
            <a:r>
              <a:rPr lang="en-US" baseline="-25000" dirty="0" err="1">
                <a:latin typeface="Arial" panose="020B0604020202020204" pitchFamily="34" charset="0"/>
                <a:cs typeface="Arial" panose="020B0604020202020204" pitchFamily="34" charset="0"/>
              </a:rPr>
              <a:t>Sor</a:t>
            </a:r>
            <a:r>
              <a:rPr lang="en-US" dirty="0">
                <a:latin typeface="Arial" panose="020B0604020202020204" pitchFamily="34" charset="0"/>
                <a:cs typeface="Arial" panose="020B0604020202020204" pitchFamily="34" charset="0"/>
              </a:rPr>
              <a:t> = (b + c)/(2a + b + c)</a:t>
            </a:r>
          </a:p>
          <a:p>
            <a:pPr lvl="1"/>
            <a:r>
              <a:rPr lang="en-US" dirty="0">
                <a:latin typeface="Arial" panose="020B0604020202020204" pitchFamily="34" charset="0"/>
                <a:cs typeface="Arial" panose="020B0604020202020204" pitchFamily="34" charset="0"/>
              </a:rPr>
              <a:t>Linear relationship with Whittaker’s beta</a:t>
            </a:r>
          </a:p>
          <a:p>
            <a:pPr lvl="1"/>
            <a:r>
              <a:rPr lang="en-US" dirty="0">
                <a:latin typeface="Arial" panose="020B0604020202020204" pitchFamily="34" charset="0"/>
                <a:cs typeface="Arial" panose="020B0604020202020204" pitchFamily="34" charset="0"/>
              </a:rPr>
              <a:t>True turnover</a:t>
            </a:r>
          </a:p>
          <a:p>
            <a:r>
              <a:rPr lang="en-US" dirty="0">
                <a:latin typeface="Arial" panose="020B0604020202020204" pitchFamily="34" charset="0"/>
                <a:cs typeface="Arial" panose="020B0604020202020204" pitchFamily="34" charset="0"/>
              </a:rPr>
              <a:t>Simpson pairwise dissimilarity</a:t>
            </a:r>
          </a:p>
          <a:p>
            <a:pPr marL="457200" lvl="1" indent="0">
              <a:buNone/>
            </a:pPr>
            <a:r>
              <a:rPr lang="en-US" dirty="0">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Sim</a:t>
            </a:r>
            <a:r>
              <a:rPr lang="en-US" dirty="0">
                <a:latin typeface="Arial" panose="020B0604020202020204" pitchFamily="34" charset="0"/>
                <a:cs typeface="Arial" panose="020B0604020202020204" pitchFamily="34" charset="0"/>
              </a:rPr>
              <a:t> = min(</a:t>
            </a:r>
            <a:r>
              <a:rPr lang="en-US" dirty="0" err="1">
                <a:latin typeface="Arial" panose="020B0604020202020204" pitchFamily="34" charset="0"/>
                <a:cs typeface="Arial" panose="020B0604020202020204" pitchFamily="34" charset="0"/>
              </a:rPr>
              <a:t>b,c</a:t>
            </a:r>
            <a:r>
              <a:rPr lang="en-US" dirty="0">
                <a:latin typeface="Arial" panose="020B0604020202020204" pitchFamily="34" charset="0"/>
                <a:cs typeface="Arial" panose="020B0604020202020204" pitchFamily="34" charset="0"/>
              </a:rPr>
              <a:t>)/(a + min(</a:t>
            </a:r>
            <a:r>
              <a:rPr lang="en-US" dirty="0" err="1">
                <a:latin typeface="Arial" panose="020B0604020202020204" pitchFamily="34" charset="0"/>
                <a:cs typeface="Arial" panose="020B0604020202020204" pitchFamily="34" charset="0"/>
              </a:rPr>
              <a:t>b,c</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Turnover without richness component</a:t>
            </a:r>
          </a:p>
          <a:p>
            <a:r>
              <a:rPr lang="en-US" dirty="0"/>
              <a:t>Nestedness (Baselga 2010)</a:t>
            </a:r>
          </a:p>
          <a:p>
            <a:pPr marL="457200" lvl="1" indent="0">
              <a:buNone/>
            </a:pPr>
            <a:r>
              <a:rPr lang="en-US" dirty="0">
                <a:latin typeface="Arial" panose="020B0604020202020204" pitchFamily="34" charset="0"/>
                <a:cs typeface="Arial" panose="020B0604020202020204" pitchFamily="34" charset="0"/>
              </a:rPr>
              <a:t>β</a:t>
            </a:r>
            <a:r>
              <a:rPr lang="en-US" baseline="-25000" dirty="0" err="1">
                <a:latin typeface="Arial" panose="020B0604020202020204" pitchFamily="34" charset="0"/>
                <a:cs typeface="Arial" panose="020B0604020202020204" pitchFamily="34" charset="0"/>
              </a:rPr>
              <a:t>nes</a:t>
            </a:r>
            <a:r>
              <a:rPr lang="en-US" dirty="0">
                <a:latin typeface="Arial" panose="020B0604020202020204" pitchFamily="34" charset="0"/>
                <a:cs typeface="Arial" panose="020B0604020202020204" pitchFamily="34" charset="0"/>
              </a:rPr>
              <a:t> = β</a:t>
            </a:r>
            <a:r>
              <a:rPr lang="en-US" baseline="-25000" dirty="0" err="1">
                <a:latin typeface="Arial" panose="020B0604020202020204" pitchFamily="34" charset="0"/>
                <a:cs typeface="Arial" panose="020B0604020202020204" pitchFamily="34" charset="0"/>
              </a:rPr>
              <a:t>sor</a:t>
            </a:r>
            <a:r>
              <a:rPr lang="en-US" dirty="0">
                <a:latin typeface="Arial" panose="020B0604020202020204" pitchFamily="34" charset="0"/>
                <a:cs typeface="Arial" panose="020B0604020202020204" pitchFamily="34" charset="0"/>
              </a:rPr>
              <a:t> - β</a:t>
            </a:r>
            <a:r>
              <a:rPr lang="en-US" baseline="-25000" dirty="0">
                <a:latin typeface="Arial" panose="020B0604020202020204" pitchFamily="34" charset="0"/>
                <a:cs typeface="Arial" panose="020B0604020202020204" pitchFamily="34" charset="0"/>
              </a:rPr>
              <a:t>sim</a:t>
            </a:r>
            <a:endParaRPr lang="en-US" dirty="0"/>
          </a:p>
        </p:txBody>
      </p:sp>
    </p:spTree>
    <p:extLst>
      <p:ext uri="{BB962C8B-B14F-4D97-AF65-F5344CB8AC3E}">
        <p14:creationId xmlns:p14="http://schemas.microsoft.com/office/powerpoint/2010/main" val="1522391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Percent similarity</a:t>
            </a:r>
            <a:endParaRPr lang="en-US" dirty="0"/>
          </a:p>
        </p:txBody>
      </p:sp>
      <p:sp>
        <p:nvSpPr>
          <p:cNvPr id="3" name="Inhaltsplatzhalter 2"/>
          <p:cNvSpPr>
            <a:spLocks noGrp="1"/>
          </p:cNvSpPr>
          <p:nvPr>
            <p:ph idx="1"/>
          </p:nvPr>
        </p:nvSpPr>
        <p:spPr>
          <a:xfrm>
            <a:off x="2152650" y="3297633"/>
            <a:ext cx="7886700" cy="2879330"/>
          </a:xfrm>
        </p:spPr>
        <p:txBody>
          <a:bodyPr/>
          <a:lstStyle/>
          <a:p>
            <a:pPr marL="0" indent="0">
              <a:buNone/>
            </a:pPr>
            <a:r>
              <a:rPr lang="en-US" dirty="0"/>
              <a:t>    	I	J		min</a:t>
            </a:r>
          </a:p>
          <a:p>
            <a:pPr marL="0" indent="0">
              <a:buNone/>
            </a:pPr>
            <a:r>
              <a:rPr lang="en-US" dirty="0"/>
              <a:t>A	50	80		50</a:t>
            </a:r>
          </a:p>
          <a:p>
            <a:pPr marL="0" indent="0">
              <a:buNone/>
            </a:pPr>
            <a:r>
              <a:rPr lang="en-US" dirty="0"/>
              <a:t>B	20	0		0</a:t>
            </a:r>
          </a:p>
          <a:p>
            <a:pPr marL="0" indent="0">
              <a:buNone/>
            </a:pPr>
            <a:r>
              <a:rPr lang="en-US" dirty="0"/>
              <a:t>C	30	20		20		</a:t>
            </a:r>
          </a:p>
          <a:p>
            <a:pPr marL="0" indent="0">
              <a:buNone/>
            </a:pPr>
            <a:r>
              <a:rPr lang="en-US" dirty="0"/>
              <a:t>				</a:t>
            </a:r>
            <a:r>
              <a:rPr lang="en-US" b="1" dirty="0"/>
              <a:t>70%</a:t>
            </a:r>
          </a:p>
        </p:txBody>
      </p:sp>
      <p:sp>
        <p:nvSpPr>
          <p:cNvPr id="4" name="Textfeld 3"/>
          <p:cNvSpPr txBox="1"/>
          <p:nvPr/>
        </p:nvSpPr>
        <p:spPr>
          <a:xfrm>
            <a:off x="2289448" y="1580546"/>
            <a:ext cx="6069796" cy="1415772"/>
          </a:xfrm>
          <a:prstGeom prst="rect">
            <a:avLst/>
          </a:prstGeom>
          <a:noFill/>
        </p:spPr>
        <p:txBody>
          <a:bodyPr wrap="square" rtlCol="0">
            <a:spAutoFit/>
          </a:bodyPr>
          <a:lstStyle/>
          <a:p>
            <a:r>
              <a:rPr lang="en-US" altLang="de-DE" sz="2800" dirty="0"/>
              <a:t>Percent similarity: P = </a:t>
            </a:r>
            <a:r>
              <a:rPr lang="en-US" altLang="de-DE" sz="2800" dirty="0">
                <a:cs typeface="Times New Roman" panose="02020603050405020304" pitchFamily="18" charset="0"/>
              </a:rPr>
              <a:t>Σ min(p</a:t>
            </a:r>
            <a:r>
              <a:rPr lang="en-US" altLang="de-DE" sz="2800" baseline="-25000" dirty="0">
                <a:cs typeface="Times New Roman" panose="02020603050405020304" pitchFamily="18" charset="0"/>
              </a:rPr>
              <a:t>i1</a:t>
            </a:r>
            <a:r>
              <a:rPr lang="en-US" altLang="de-DE" sz="2800" dirty="0">
                <a:cs typeface="Times New Roman" panose="02020603050405020304" pitchFamily="18" charset="0"/>
              </a:rPr>
              <a:t>, p</a:t>
            </a:r>
            <a:r>
              <a:rPr lang="en-US" altLang="de-DE" sz="2800" baseline="-25000" dirty="0">
                <a:cs typeface="Times New Roman" panose="02020603050405020304" pitchFamily="18" charset="0"/>
              </a:rPr>
              <a:t>i2</a:t>
            </a:r>
            <a:r>
              <a:rPr lang="en-US" altLang="de-DE" sz="2800" dirty="0">
                <a:cs typeface="Times New Roman" panose="02020603050405020304" pitchFamily="18" charset="0"/>
              </a:rPr>
              <a:t>)</a:t>
            </a:r>
            <a:endParaRPr lang="en-US" altLang="de-DE" sz="2800" dirty="0"/>
          </a:p>
          <a:p>
            <a:r>
              <a:rPr lang="en-US" altLang="de-DE" sz="2000" dirty="0"/>
              <a:t>Simple and very efficient for </a:t>
            </a:r>
            <a:r>
              <a:rPr lang="en-US" altLang="de-DE" sz="2000" b="1" dirty="0"/>
              <a:t>quantitative</a:t>
            </a:r>
            <a:r>
              <a:rPr lang="en-US" altLang="de-DE" sz="2000" dirty="0"/>
              <a:t> data, same as </a:t>
            </a:r>
            <a:r>
              <a:rPr lang="en-US" altLang="de-DE" sz="2000" b="1" dirty="0"/>
              <a:t>Bray-Curtis</a:t>
            </a:r>
            <a:r>
              <a:rPr lang="en-US" altLang="de-DE" sz="2000" dirty="0"/>
              <a:t> for proportional data</a:t>
            </a:r>
          </a:p>
          <a:p>
            <a:endParaRPr lang="en-US" dirty="0"/>
          </a:p>
        </p:txBody>
      </p:sp>
    </p:spTree>
    <p:extLst>
      <p:ext uri="{BB962C8B-B14F-4D97-AF65-F5344CB8AC3E}">
        <p14:creationId xmlns:p14="http://schemas.microsoft.com/office/powerpoint/2010/main" val="1108225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99ED4-B8FB-410A-BC49-42A5FE1C7742}"/>
              </a:ext>
            </a:extLst>
          </p:cNvPr>
          <p:cNvSpPr>
            <a:spLocks noGrp="1"/>
          </p:cNvSpPr>
          <p:nvPr>
            <p:ph type="title"/>
          </p:nvPr>
        </p:nvSpPr>
        <p:spPr/>
        <p:txBody>
          <a:bodyPr/>
          <a:lstStyle/>
          <a:p>
            <a:r>
              <a:rPr lang="en-US" dirty="0"/>
              <a:t>Hill numbers and beta diversity</a:t>
            </a:r>
          </a:p>
        </p:txBody>
      </p:sp>
      <p:sp>
        <p:nvSpPr>
          <p:cNvPr id="3" name="Inhaltsplatzhalter 2">
            <a:extLst>
              <a:ext uri="{FF2B5EF4-FFF2-40B4-BE49-F238E27FC236}">
                <a16:creationId xmlns:a16="http://schemas.microsoft.com/office/drawing/2014/main" id="{7ADBFB3B-A6C8-4D7E-942C-64C98E3EB78E}"/>
              </a:ext>
            </a:extLst>
          </p:cNvPr>
          <p:cNvSpPr>
            <a:spLocks noGrp="1"/>
          </p:cNvSpPr>
          <p:nvPr>
            <p:ph idx="1"/>
          </p:nvPr>
        </p:nvSpPr>
        <p:spPr/>
        <p:txBody>
          <a:bodyPr/>
          <a:lstStyle/>
          <a:p>
            <a:r>
              <a:rPr lang="en-US" dirty="0"/>
              <a:t>For q=0 (species richness), the appropriate dissimilarity is based on the Jaccard or </a:t>
            </a:r>
            <a:r>
              <a:rPr lang="en-US" dirty="0" err="1"/>
              <a:t>Sørensen</a:t>
            </a:r>
            <a:r>
              <a:rPr lang="en-US" dirty="0"/>
              <a:t> index (incidence-based).</a:t>
            </a:r>
          </a:p>
          <a:p>
            <a:r>
              <a:rPr lang="en-US" dirty="0"/>
              <a:t>For q=1 (Shannon diversity), the best analogue is the Jaccard turnover measure based on Shannon entropy, sometimes referred to as the Shannon–Jaccard dissimilarity. This uses the effective number of species derived from Shannon entropy.</a:t>
            </a:r>
          </a:p>
          <a:p>
            <a:r>
              <a:rPr lang="en-US" dirty="0"/>
              <a:t>For q=2(Simpson diversity), the corresponding measure is a </a:t>
            </a:r>
            <a:r>
              <a:rPr lang="en-US" dirty="0" err="1"/>
              <a:t>Sørensen</a:t>
            </a:r>
            <a:r>
              <a:rPr lang="en-US" dirty="0"/>
              <a:t>–Horn dissimilarity (Horn 1966; also called </a:t>
            </a:r>
            <a:r>
              <a:rPr lang="en-US" dirty="0" err="1"/>
              <a:t>Morisita</a:t>
            </a:r>
            <a:r>
              <a:rPr lang="en-US" dirty="0"/>
              <a:t>–Horn index).</a:t>
            </a:r>
          </a:p>
        </p:txBody>
      </p:sp>
      <p:sp>
        <p:nvSpPr>
          <p:cNvPr id="6" name="Textfeld 5">
            <a:extLst>
              <a:ext uri="{FF2B5EF4-FFF2-40B4-BE49-F238E27FC236}">
                <a16:creationId xmlns:a16="http://schemas.microsoft.com/office/drawing/2014/main" id="{D9D8D4FE-A1B3-4246-A24E-1F69107331E2}"/>
              </a:ext>
            </a:extLst>
          </p:cNvPr>
          <p:cNvSpPr txBox="1"/>
          <p:nvPr/>
        </p:nvSpPr>
        <p:spPr>
          <a:xfrm>
            <a:off x="3745948" y="6090238"/>
            <a:ext cx="6096000" cy="369332"/>
          </a:xfrm>
          <a:prstGeom prst="rect">
            <a:avLst/>
          </a:prstGeom>
          <a:noFill/>
        </p:spPr>
        <p:txBody>
          <a:bodyPr wrap="square">
            <a:spAutoFit/>
          </a:bodyPr>
          <a:lstStyle/>
          <a:p>
            <a:r>
              <a:rPr lang="en-US" dirty="0"/>
              <a:t>Chao et al. (2014, Ecol. Monographs)</a:t>
            </a:r>
          </a:p>
        </p:txBody>
      </p:sp>
    </p:spTree>
    <p:extLst>
      <p:ext uri="{BB962C8B-B14F-4D97-AF65-F5344CB8AC3E}">
        <p14:creationId xmlns:p14="http://schemas.microsoft.com/office/powerpoint/2010/main" val="3211781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de-DE"/>
              <a:t>Exercise</a:t>
            </a:r>
          </a:p>
        </p:txBody>
      </p:sp>
      <p:sp>
        <p:nvSpPr>
          <p:cNvPr id="35843" name="Rectangle 3"/>
          <p:cNvSpPr>
            <a:spLocks noGrp="1" noChangeArrowheads="1"/>
          </p:cNvSpPr>
          <p:nvPr>
            <p:ph idx="1"/>
          </p:nvPr>
        </p:nvSpPr>
        <p:spPr/>
        <p:txBody>
          <a:bodyPr/>
          <a:lstStyle/>
          <a:p>
            <a:r>
              <a:rPr lang="en-US" altLang="de-DE" dirty="0"/>
              <a:t>Calculate beta diversity of radiolarian faunas?</a:t>
            </a:r>
          </a:p>
          <a:p>
            <a:r>
              <a:rPr lang="en-US" altLang="de-DE" dirty="0"/>
              <a:t>Start with two samples and then go to entire matrix</a:t>
            </a:r>
          </a:p>
        </p:txBody>
      </p:sp>
      <p:sp>
        <p:nvSpPr>
          <p:cNvPr id="35844" name="Text Box 4"/>
          <p:cNvSpPr txBox="1">
            <a:spLocks noChangeArrowheads="1"/>
          </p:cNvSpPr>
          <p:nvPr/>
        </p:nvSpPr>
        <p:spPr bwMode="auto">
          <a:xfrm>
            <a:off x="2495550" y="4508501"/>
            <a:ext cx="28132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2400" b="1" dirty="0"/>
          </a:p>
          <a:p>
            <a:pPr eaLnBrk="1" hangingPunct="1">
              <a:spcBef>
                <a:spcPct val="0"/>
              </a:spcBef>
              <a:buClrTx/>
              <a:buSzTx/>
              <a:buFontTx/>
              <a:buNone/>
            </a:pPr>
            <a:r>
              <a:rPr lang="de-DE" altLang="de-DE" sz="2400" b="1" dirty="0"/>
              <a:t>Script: </a:t>
            </a:r>
            <a:r>
              <a:rPr lang="de-DE" altLang="de-DE" sz="2400" b="1" dirty="0" err="1"/>
              <a:t>Beta_div.R</a:t>
            </a:r>
            <a:endParaRPr lang="de-DE" altLang="de-DE" sz="2400" b="1" dirty="0"/>
          </a:p>
        </p:txBody>
      </p:sp>
    </p:spTree>
    <p:extLst>
      <p:ext uri="{BB962C8B-B14F-4D97-AF65-F5344CB8AC3E}">
        <p14:creationId xmlns:p14="http://schemas.microsoft.com/office/powerpoint/2010/main" val="1059087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to do with a (dis)similarity matrix</a:t>
            </a:r>
          </a:p>
        </p:txBody>
      </p:sp>
      <p:sp>
        <p:nvSpPr>
          <p:cNvPr id="3" name="Inhaltsplatzhalter 2"/>
          <p:cNvSpPr>
            <a:spLocks noGrp="1"/>
          </p:cNvSpPr>
          <p:nvPr>
            <p:ph idx="1"/>
          </p:nvPr>
        </p:nvSpPr>
        <p:spPr/>
        <p:txBody>
          <a:bodyPr/>
          <a:lstStyle/>
          <a:p>
            <a:r>
              <a:rPr lang="en-US" dirty="0"/>
              <a:t>Structure detection</a:t>
            </a:r>
          </a:p>
          <a:p>
            <a:pPr lvl="1"/>
            <a:r>
              <a:rPr lang="en-US" dirty="0"/>
              <a:t>Explore groups versus gradients over space and time</a:t>
            </a:r>
          </a:p>
          <a:p>
            <a:r>
              <a:rPr lang="en-US" dirty="0"/>
              <a:t>Approaches</a:t>
            </a:r>
          </a:p>
          <a:p>
            <a:pPr lvl="1"/>
            <a:r>
              <a:rPr lang="en-US" dirty="0"/>
              <a:t>Cluster analysis</a:t>
            </a:r>
          </a:p>
          <a:p>
            <a:pPr lvl="1"/>
            <a:r>
              <a:rPr lang="en-US" dirty="0"/>
              <a:t>Non-metric multidimensional scaling</a:t>
            </a:r>
          </a:p>
          <a:p>
            <a:pPr lvl="1"/>
            <a:endParaRPr lang="en-US" dirty="0"/>
          </a:p>
        </p:txBody>
      </p:sp>
    </p:spTree>
    <p:extLst>
      <p:ext uri="{BB962C8B-B14F-4D97-AF65-F5344CB8AC3E}">
        <p14:creationId xmlns:p14="http://schemas.microsoft.com/office/powerpoint/2010/main" val="1194814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Hierarchical Cluster Analysis</a:t>
            </a:r>
          </a:p>
        </p:txBody>
      </p:sp>
      <p:sp>
        <p:nvSpPr>
          <p:cNvPr id="3" name="Inhaltsplatzhalter 2"/>
          <p:cNvSpPr>
            <a:spLocks noGrp="1"/>
          </p:cNvSpPr>
          <p:nvPr>
            <p:ph idx="1"/>
          </p:nvPr>
        </p:nvSpPr>
        <p:spPr/>
        <p:txBody>
          <a:bodyPr>
            <a:normAutofit/>
          </a:bodyPr>
          <a:lstStyle/>
          <a:p>
            <a:r>
              <a:rPr lang="en-US" dirty="0"/>
              <a:t>Hierarchical (nested) grouping of data</a:t>
            </a:r>
          </a:p>
          <a:p>
            <a:pPr lvl="1"/>
            <a:r>
              <a:rPr lang="en-US" dirty="0"/>
              <a:t>Between variables (Q-Mode)</a:t>
            </a:r>
          </a:p>
          <a:p>
            <a:pPr lvl="1"/>
            <a:r>
              <a:rPr lang="en-US" dirty="0"/>
              <a:t>Between cases (R-Mode)</a:t>
            </a:r>
          </a:p>
          <a:p>
            <a:r>
              <a:rPr lang="en-US" dirty="0"/>
              <a:t>Paleobiological</a:t>
            </a:r>
          </a:p>
          <a:p>
            <a:pPr lvl="1"/>
            <a:r>
              <a:rPr lang="en-US" dirty="0"/>
              <a:t>Q-Mode: Groups of samples</a:t>
            </a:r>
          </a:p>
          <a:p>
            <a:pPr lvl="1"/>
            <a:r>
              <a:rPr lang="en-US" dirty="0"/>
              <a:t>R-Mode: Groups of species or higher taxa</a:t>
            </a:r>
          </a:p>
          <a:p>
            <a:r>
              <a:rPr lang="en-US" dirty="0"/>
              <a:t>Divisive or agglomerative</a:t>
            </a:r>
          </a:p>
          <a:p>
            <a:r>
              <a:rPr lang="en-US" dirty="0"/>
              <a:t>Fully reproducible</a:t>
            </a:r>
          </a:p>
          <a:p>
            <a:r>
              <a:rPr lang="en-US" dirty="0"/>
              <a:t>Works with any similarity or distance metric</a:t>
            </a:r>
          </a:p>
        </p:txBody>
      </p:sp>
    </p:spTree>
    <p:extLst>
      <p:ext uri="{BB962C8B-B14F-4D97-AF65-F5344CB8AC3E}">
        <p14:creationId xmlns:p14="http://schemas.microsoft.com/office/powerpoint/2010/main" val="4284718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Steps in Cluster Analysis</a:t>
            </a:r>
          </a:p>
        </p:txBody>
      </p:sp>
      <p:sp>
        <p:nvSpPr>
          <p:cNvPr id="3" name="Inhaltsplatzhalter 2"/>
          <p:cNvSpPr>
            <a:spLocks noGrp="1"/>
          </p:cNvSpPr>
          <p:nvPr>
            <p:ph idx="1"/>
          </p:nvPr>
        </p:nvSpPr>
        <p:spPr>
          <a:xfrm>
            <a:off x="2152650" y="1527721"/>
            <a:ext cx="7886700" cy="4351338"/>
          </a:xfrm>
        </p:spPr>
        <p:txBody>
          <a:bodyPr/>
          <a:lstStyle/>
          <a:p>
            <a:r>
              <a:rPr lang="en-US" dirty="0"/>
              <a:t>Similarity/Dissimilarity (or distance) matrix</a:t>
            </a:r>
          </a:p>
          <a:p>
            <a:r>
              <a:rPr lang="en-US" dirty="0"/>
              <a:t>Agglomeration: Link pairs of objects to form small clusters</a:t>
            </a:r>
          </a:p>
          <a:p>
            <a:r>
              <a:rPr lang="en-US" dirty="0"/>
              <a:t>Treat small clusters as new objects and repeat procedure until all objects are related</a:t>
            </a:r>
          </a:p>
        </p:txBody>
      </p:sp>
      <p:pic>
        <p:nvPicPr>
          <p:cNvPr id="4" name="Picture 2" descr="https://media3.bournemouth.ac.uk/spss/image%20bank/dendrosim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705" y="3856203"/>
            <a:ext cx="3669540" cy="250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56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Agglomeration Methods (Selection)</a:t>
            </a:r>
          </a:p>
        </p:txBody>
      </p:sp>
      <p:sp>
        <p:nvSpPr>
          <p:cNvPr id="3" name="Inhaltsplatzhalter 2"/>
          <p:cNvSpPr>
            <a:spLocks noGrp="1"/>
          </p:cNvSpPr>
          <p:nvPr>
            <p:ph idx="1"/>
          </p:nvPr>
        </p:nvSpPr>
        <p:spPr/>
        <p:txBody>
          <a:bodyPr>
            <a:normAutofit fontScale="62500" lnSpcReduction="20000"/>
          </a:bodyPr>
          <a:lstStyle/>
          <a:p>
            <a:r>
              <a:rPr lang="en-US" i="1" dirty="0"/>
              <a:t>Nearest Neighbor or </a:t>
            </a:r>
            <a:r>
              <a:rPr lang="en-US" b="1" i="1" dirty="0"/>
              <a:t>Single</a:t>
            </a:r>
            <a:r>
              <a:rPr lang="en-US" i="1" dirty="0"/>
              <a:t> Linkage Clustering: </a:t>
            </a:r>
            <a:r>
              <a:rPr lang="en-US" dirty="0"/>
              <a:t>Similarity between two clusters equals the maximum similarity between any two members of the clusters</a:t>
            </a:r>
          </a:p>
          <a:p>
            <a:pPr lvl="1"/>
            <a:r>
              <a:rPr lang="en-US" dirty="0"/>
              <a:t>Tends to produce chaining (friends of friends)</a:t>
            </a:r>
          </a:p>
          <a:p>
            <a:r>
              <a:rPr lang="en-US" i="1" dirty="0"/>
              <a:t>Farthest Neighbor or </a:t>
            </a:r>
            <a:r>
              <a:rPr lang="en-US" b="1" i="1" dirty="0"/>
              <a:t>Complete</a:t>
            </a:r>
            <a:r>
              <a:rPr lang="en-US" i="1" dirty="0"/>
              <a:t> Linkage Clustering</a:t>
            </a:r>
            <a:r>
              <a:rPr lang="en-US" dirty="0"/>
              <a:t>: Similarity between two clusters equals the minimum similarity between any two members of the clusters</a:t>
            </a:r>
          </a:p>
          <a:p>
            <a:pPr lvl="1"/>
            <a:r>
              <a:rPr lang="en-US" dirty="0"/>
              <a:t>Tends to produce clear groups, even if similarity between members is great</a:t>
            </a:r>
          </a:p>
          <a:p>
            <a:pPr lvl="1"/>
            <a:r>
              <a:rPr lang="en-US" dirty="0"/>
              <a:t>Default method in R function </a:t>
            </a:r>
            <a:r>
              <a:rPr lang="en-US" dirty="0" err="1"/>
              <a:t>hclust</a:t>
            </a:r>
            <a:r>
              <a:rPr lang="en-US" dirty="0"/>
              <a:t>()</a:t>
            </a:r>
          </a:p>
          <a:p>
            <a:r>
              <a:rPr lang="en-US" i="1" dirty="0"/>
              <a:t>Unweighted Group </a:t>
            </a:r>
            <a:r>
              <a:rPr lang="en-US" b="1" i="1" dirty="0"/>
              <a:t>Average</a:t>
            </a:r>
            <a:r>
              <a:rPr lang="en-US" i="1" dirty="0"/>
              <a:t> or Unweighted Pair Group Method with Arithmetic Averaging: </a:t>
            </a:r>
            <a:r>
              <a:rPr lang="en-US" dirty="0"/>
              <a:t>Similarity between two clusters equals the mean similarity between all possible pair-group combinations</a:t>
            </a:r>
          </a:p>
          <a:p>
            <a:pPr lvl="1"/>
            <a:r>
              <a:rPr lang="en-US" dirty="0"/>
              <a:t>Intermediate between single and complete. Most commonly used in paleoecology</a:t>
            </a:r>
          </a:p>
          <a:p>
            <a:r>
              <a:rPr lang="en-US" i="1" dirty="0"/>
              <a:t>Centroid Clustering or Unweighted Pair Group Method with Centroid Averaging: </a:t>
            </a:r>
            <a:r>
              <a:rPr lang="en-US" dirty="0"/>
              <a:t>Similarity between two clusters equals their similarities as composite objects</a:t>
            </a:r>
          </a:p>
          <a:p>
            <a:r>
              <a:rPr lang="en-US" sz="2900" b="1" i="1" dirty="0"/>
              <a:t>Ward</a:t>
            </a:r>
            <a:r>
              <a:rPr lang="en-US" sz="2900" i="1" dirty="0"/>
              <a:t>’s Method: </a:t>
            </a:r>
            <a:r>
              <a:rPr lang="en-US" sz="2900" dirty="0"/>
              <a:t>Objects are grouped that minimize the variance of the similarities between all member objects within a cluster</a:t>
            </a:r>
          </a:p>
          <a:p>
            <a:pPr lvl="1"/>
            <a:r>
              <a:rPr lang="en-US" sz="2500" dirty="0"/>
              <a:t>Recommended method</a:t>
            </a:r>
          </a:p>
          <a:p>
            <a:pPr lvl="1"/>
            <a:r>
              <a:rPr lang="en-US" sz="2500" dirty="0"/>
              <a:t>ward.D2 in R</a:t>
            </a:r>
          </a:p>
          <a:p>
            <a:pPr lvl="1"/>
            <a:endParaRPr lang="en-US" sz="2500" dirty="0"/>
          </a:p>
        </p:txBody>
      </p:sp>
    </p:spTree>
    <p:extLst>
      <p:ext uri="{BB962C8B-B14F-4D97-AF65-F5344CB8AC3E}">
        <p14:creationId xmlns:p14="http://schemas.microsoft.com/office/powerpoint/2010/main" val="3532082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Communities, meta-</a:t>
            </a:r>
            <a:r>
              <a:rPr lang="de-DE" dirty="0" err="1"/>
              <a:t>communites</a:t>
            </a:r>
            <a:r>
              <a:rPr lang="de-DE" dirty="0"/>
              <a:t>, </a:t>
            </a:r>
            <a:r>
              <a:rPr lang="de-DE" dirty="0" err="1"/>
              <a:t>assemblages</a:t>
            </a:r>
            <a:endParaRPr lang="de-DE" dirty="0"/>
          </a:p>
        </p:txBody>
      </p:sp>
      <p:sp>
        <p:nvSpPr>
          <p:cNvPr id="3" name="Inhaltsplatzhalter 2"/>
          <p:cNvSpPr>
            <a:spLocks noGrp="1"/>
          </p:cNvSpPr>
          <p:nvPr>
            <p:ph idx="1"/>
          </p:nvPr>
        </p:nvSpPr>
        <p:spPr>
          <a:xfrm>
            <a:off x="838201" y="1825625"/>
            <a:ext cx="5671008" cy="4351338"/>
          </a:xfrm>
        </p:spPr>
        <p:txBody>
          <a:bodyPr>
            <a:normAutofit/>
          </a:bodyPr>
          <a:lstStyle/>
          <a:p>
            <a:r>
              <a:rPr lang="en-US" sz="2400" b="1" dirty="0"/>
              <a:t>Community</a:t>
            </a:r>
            <a:r>
              <a:rPr lang="en-US" sz="2400" dirty="0"/>
              <a:t>: Interacting groups from different species living in a single habitat</a:t>
            </a:r>
          </a:p>
          <a:p>
            <a:r>
              <a:rPr lang="en-US" sz="2400" b="1" dirty="0"/>
              <a:t>Meta-communities</a:t>
            </a:r>
            <a:r>
              <a:rPr lang="en-US" sz="2400" dirty="0"/>
              <a:t>: A set of local communities that are linked by dispersal of multiple potentially interacting species</a:t>
            </a:r>
          </a:p>
          <a:p>
            <a:r>
              <a:rPr lang="en-US" sz="2400" dirty="0"/>
              <a:t>In paleo we can only identify </a:t>
            </a:r>
            <a:r>
              <a:rPr lang="en-US" sz="2400" b="1" dirty="0"/>
              <a:t>assemblages</a:t>
            </a:r>
            <a:r>
              <a:rPr lang="en-US" sz="2400" dirty="0"/>
              <a:t>: a collection or group of fossils found in the same sedimentary rock layer</a:t>
            </a:r>
            <a:endParaRPr lang="de-DE" sz="2400" dirty="0"/>
          </a:p>
        </p:txBody>
      </p:sp>
      <p:pic>
        <p:nvPicPr>
          <p:cNvPr id="4" name="Grafik 3"/>
          <p:cNvPicPr>
            <a:picLocks noChangeAspect="1"/>
          </p:cNvPicPr>
          <p:nvPr/>
        </p:nvPicPr>
        <p:blipFill>
          <a:blip r:embed="rId3"/>
          <a:stretch>
            <a:fillRect/>
          </a:stretch>
        </p:blipFill>
        <p:spPr>
          <a:xfrm>
            <a:off x="6622975" y="1939151"/>
            <a:ext cx="5500303" cy="4124285"/>
          </a:xfrm>
          <a:prstGeom prst="rect">
            <a:avLst/>
          </a:prstGeom>
        </p:spPr>
      </p:pic>
      <p:sp>
        <p:nvSpPr>
          <p:cNvPr id="5" name="Textfeld 4"/>
          <p:cNvSpPr txBox="1"/>
          <p:nvPr/>
        </p:nvSpPr>
        <p:spPr>
          <a:xfrm>
            <a:off x="7178512" y="1562786"/>
            <a:ext cx="1515158" cy="400110"/>
          </a:xfrm>
          <a:prstGeom prst="rect">
            <a:avLst/>
          </a:prstGeom>
          <a:noFill/>
        </p:spPr>
        <p:txBody>
          <a:bodyPr wrap="none" rtlCol="0">
            <a:spAutoFit/>
          </a:bodyPr>
          <a:lstStyle/>
          <a:p>
            <a:r>
              <a:rPr lang="de-DE" sz="2000" dirty="0"/>
              <a:t>Community?</a:t>
            </a:r>
          </a:p>
        </p:txBody>
      </p:sp>
    </p:spTree>
    <p:extLst>
      <p:ext uri="{BB962C8B-B14F-4D97-AF65-F5344CB8AC3E}">
        <p14:creationId xmlns:p14="http://schemas.microsoft.com/office/powerpoint/2010/main" val="378597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Exercise </a:t>
            </a:r>
          </a:p>
        </p:txBody>
      </p:sp>
      <p:sp>
        <p:nvSpPr>
          <p:cNvPr id="3" name="Inhaltsplatzhalter 2"/>
          <p:cNvSpPr>
            <a:spLocks noGrp="1"/>
          </p:cNvSpPr>
          <p:nvPr>
            <p:ph idx="1"/>
          </p:nvPr>
        </p:nvSpPr>
        <p:spPr/>
        <p:txBody>
          <a:bodyPr>
            <a:normAutofit/>
          </a:bodyPr>
          <a:lstStyle/>
          <a:p>
            <a:r>
              <a:rPr lang="en-US" dirty="0"/>
              <a:t>Find the biogeographic structure in Late Jurassic-earliest Cretaceous radiolarian samples collected from</a:t>
            </a:r>
          </a:p>
          <a:p>
            <a:pPr lvl="1"/>
            <a:r>
              <a:rPr lang="en-US" dirty="0"/>
              <a:t>Antarctica (K, GD, LG)</a:t>
            </a:r>
          </a:p>
          <a:p>
            <a:pPr lvl="1"/>
            <a:r>
              <a:rPr lang="en-US" dirty="0"/>
              <a:t>The Alps (AM, Bu, PS, </a:t>
            </a:r>
            <a:r>
              <a:rPr lang="en-US" dirty="0" err="1"/>
              <a:t>Sc</a:t>
            </a:r>
            <a:r>
              <a:rPr lang="en-US" dirty="0"/>
              <a:t>, </a:t>
            </a:r>
            <a:r>
              <a:rPr lang="en-US" dirty="0" err="1"/>
              <a:t>Sg</a:t>
            </a:r>
            <a:r>
              <a:rPr lang="en-US" dirty="0"/>
              <a:t>, Stg)</a:t>
            </a:r>
          </a:p>
          <a:p>
            <a:pPr lvl="1"/>
            <a:r>
              <a:rPr lang="en-US" dirty="0"/>
              <a:t>Oman (JB, JH, Na)</a:t>
            </a:r>
          </a:p>
          <a:p>
            <a:pPr lvl="1"/>
            <a:r>
              <a:rPr lang="en-US" dirty="0"/>
              <a:t>Philippines (R)</a:t>
            </a:r>
          </a:p>
          <a:p>
            <a:r>
              <a:rPr lang="en-US" dirty="0"/>
              <a:t>Biogeographic vs. stratigraphic signal?</a:t>
            </a:r>
          </a:p>
          <a:p>
            <a:pPr lvl="1"/>
            <a:r>
              <a:rPr lang="en-US" dirty="0"/>
              <a:t>Alps: Callovian to early Tithonian</a:t>
            </a:r>
          </a:p>
          <a:p>
            <a:pPr lvl="1"/>
            <a:r>
              <a:rPr lang="en-US" dirty="0"/>
              <a:t>Oman: Berriasian-Valanginian</a:t>
            </a:r>
          </a:p>
          <a:p>
            <a:pPr lvl="1"/>
            <a:r>
              <a:rPr lang="en-US" dirty="0"/>
              <a:t>Antarctica: Kimmeridgian-Berriasian</a:t>
            </a:r>
          </a:p>
          <a:p>
            <a:pPr lvl="1"/>
            <a:endParaRPr lang="en-US" dirty="0"/>
          </a:p>
        </p:txBody>
      </p:sp>
    </p:spTree>
    <p:extLst>
      <p:ext uri="{BB962C8B-B14F-4D97-AF65-F5344CB8AC3E}">
        <p14:creationId xmlns:p14="http://schemas.microsoft.com/office/powerpoint/2010/main" val="290432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1362075"/>
            <a:ext cx="7432616" cy="444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540675" y="729652"/>
            <a:ext cx="7197548" cy="461665"/>
          </a:xfrm>
          <a:prstGeom prst="rect">
            <a:avLst/>
          </a:prstGeom>
          <a:noFill/>
        </p:spPr>
        <p:txBody>
          <a:bodyPr wrap="none" rtlCol="0">
            <a:spAutoFit/>
          </a:bodyPr>
          <a:lstStyle/>
          <a:p>
            <a:r>
              <a:rPr lang="en-US" sz="2400" b="1" dirty="0"/>
              <a:t>Reconstructed Radiolarian Provinces in the Tithonian</a:t>
            </a:r>
          </a:p>
        </p:txBody>
      </p:sp>
      <p:sp>
        <p:nvSpPr>
          <p:cNvPr id="3" name="Textfeld 2"/>
          <p:cNvSpPr txBox="1"/>
          <p:nvPr/>
        </p:nvSpPr>
        <p:spPr>
          <a:xfrm>
            <a:off x="3935761" y="6381329"/>
            <a:ext cx="2794483" cy="307777"/>
          </a:xfrm>
          <a:prstGeom prst="rect">
            <a:avLst/>
          </a:prstGeom>
          <a:noFill/>
        </p:spPr>
        <p:txBody>
          <a:bodyPr wrap="none" rtlCol="0">
            <a:spAutoFit/>
          </a:bodyPr>
          <a:lstStyle/>
          <a:p>
            <a:r>
              <a:rPr lang="en-US" sz="1400" dirty="0"/>
              <a:t>Kiessling (1999, Micropaleontology)</a:t>
            </a:r>
          </a:p>
        </p:txBody>
      </p:sp>
    </p:spTree>
    <p:extLst>
      <p:ext uri="{BB962C8B-B14F-4D97-AF65-F5344CB8AC3E}">
        <p14:creationId xmlns:p14="http://schemas.microsoft.com/office/powerpoint/2010/main" val="3826630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r="36812" b="32149"/>
          <a:stretch/>
        </p:blipFill>
        <p:spPr>
          <a:xfrm>
            <a:off x="2739624" y="573720"/>
            <a:ext cx="6343693" cy="5822943"/>
          </a:xfrm>
          <a:prstGeom prst="rect">
            <a:avLst/>
          </a:prstGeom>
        </p:spPr>
      </p:pic>
    </p:spTree>
    <p:extLst>
      <p:ext uri="{BB962C8B-B14F-4D97-AF65-F5344CB8AC3E}">
        <p14:creationId xmlns:p14="http://schemas.microsoft.com/office/powerpoint/2010/main" val="1132131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Ordination</a:t>
            </a:r>
          </a:p>
        </p:txBody>
      </p:sp>
      <p:sp>
        <p:nvSpPr>
          <p:cNvPr id="3" name="Inhaltsplatzhalter 2"/>
          <p:cNvSpPr>
            <a:spLocks noGrp="1"/>
          </p:cNvSpPr>
          <p:nvPr>
            <p:ph idx="1"/>
          </p:nvPr>
        </p:nvSpPr>
        <p:spPr/>
        <p:txBody>
          <a:bodyPr>
            <a:normAutofit/>
          </a:bodyPr>
          <a:lstStyle/>
          <a:p>
            <a:r>
              <a:rPr lang="en-US" dirty="0"/>
              <a:t>Complementary to clustering but</a:t>
            </a:r>
          </a:p>
          <a:p>
            <a:pPr lvl="1"/>
            <a:r>
              <a:rPr lang="en-US" dirty="0"/>
              <a:t>Allows better representation of larger distances</a:t>
            </a:r>
          </a:p>
          <a:p>
            <a:pPr lvl="1"/>
            <a:r>
              <a:rPr lang="en-US" dirty="0"/>
              <a:t>Objects arranged on continuous axes</a:t>
            </a:r>
          </a:p>
          <a:p>
            <a:pPr lvl="1"/>
            <a:r>
              <a:rPr lang="en-US" dirty="0"/>
              <a:t>No forced hierarchical structure</a:t>
            </a:r>
          </a:p>
          <a:p>
            <a:pPr lvl="1"/>
            <a:r>
              <a:rPr lang="en-US" dirty="0"/>
              <a:t>Shapes of clusters can be seen (if real)</a:t>
            </a:r>
          </a:p>
          <a:p>
            <a:pPr lvl="1"/>
            <a:r>
              <a:rPr lang="en-US" dirty="0"/>
              <a:t>Gradients can be seen (if real)</a:t>
            </a:r>
          </a:p>
          <a:p>
            <a:r>
              <a:rPr lang="en-US" dirty="0"/>
              <a:t>Explorative rather than for hypothesis testing</a:t>
            </a:r>
          </a:p>
          <a:p>
            <a:pPr lvl="1"/>
            <a:r>
              <a:rPr lang="en-US" dirty="0"/>
              <a:t>Principal Component and Factor Analysis</a:t>
            </a:r>
          </a:p>
          <a:p>
            <a:pPr lvl="1"/>
            <a:r>
              <a:rPr lang="en-US" dirty="0"/>
              <a:t>(Detrended) Correspondence Analysis</a:t>
            </a:r>
          </a:p>
          <a:p>
            <a:pPr lvl="1"/>
            <a:r>
              <a:rPr lang="en-US" b="1" dirty="0"/>
              <a:t>Multidimensional Scaling</a:t>
            </a:r>
          </a:p>
          <a:p>
            <a:endParaRPr lang="en-US" dirty="0"/>
          </a:p>
        </p:txBody>
      </p:sp>
    </p:spTree>
    <p:extLst>
      <p:ext uri="{BB962C8B-B14F-4D97-AF65-F5344CB8AC3E}">
        <p14:creationId xmlns:p14="http://schemas.microsoft.com/office/powerpoint/2010/main" val="1141518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Principal Component Analysis (PCA)</a:t>
            </a:r>
          </a:p>
        </p:txBody>
      </p:sp>
      <p:sp>
        <p:nvSpPr>
          <p:cNvPr id="3" name="Inhaltsplatzhalter 2"/>
          <p:cNvSpPr>
            <a:spLocks noGrp="1"/>
          </p:cNvSpPr>
          <p:nvPr>
            <p:ph idx="1"/>
          </p:nvPr>
        </p:nvSpPr>
        <p:spPr/>
        <p:txBody>
          <a:bodyPr>
            <a:normAutofit/>
          </a:bodyPr>
          <a:lstStyle/>
          <a:p>
            <a:r>
              <a:rPr lang="en-US" dirty="0"/>
              <a:t>Orthogonal transformation of several potentially correlated variables into a (reduced) set of uncorrelated variables, the principal components (PCs)</a:t>
            </a:r>
          </a:p>
          <a:p>
            <a:r>
              <a:rPr lang="en-US" dirty="0"/>
              <a:t>Number of PCs is ideally much less than original set of variables</a:t>
            </a:r>
          </a:p>
          <a:p>
            <a:r>
              <a:rPr lang="en-US" dirty="0"/>
              <a:t>PCs extracted in successive form such that each explains the maximum (remaining) variance of the whole dataset</a:t>
            </a:r>
          </a:p>
          <a:p>
            <a:r>
              <a:rPr lang="en-US" b="1" dirty="0"/>
              <a:t>Factor analysis </a:t>
            </a:r>
            <a:r>
              <a:rPr lang="en-US" dirty="0"/>
              <a:t>is a specific case of PCA</a:t>
            </a:r>
          </a:p>
          <a:p>
            <a:r>
              <a:rPr lang="en-US" dirty="0"/>
              <a:t>PCA most commonly applied in morphometrics</a:t>
            </a:r>
          </a:p>
          <a:p>
            <a:endParaRPr lang="en-US" dirty="0"/>
          </a:p>
        </p:txBody>
      </p:sp>
    </p:spTree>
    <p:extLst>
      <p:ext uri="{BB962C8B-B14F-4D97-AF65-F5344CB8AC3E}">
        <p14:creationId xmlns:p14="http://schemas.microsoft.com/office/powerpoint/2010/main" val="3059316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de-DE" dirty="0"/>
              <a:t>Example</a:t>
            </a:r>
          </a:p>
        </p:txBody>
      </p:sp>
      <p:sp>
        <p:nvSpPr>
          <p:cNvPr id="38915" name="Rectangle 3"/>
          <p:cNvSpPr>
            <a:spLocks noGrp="1" noChangeArrowheads="1"/>
          </p:cNvSpPr>
          <p:nvPr>
            <p:ph idx="1"/>
          </p:nvPr>
        </p:nvSpPr>
        <p:spPr>
          <a:xfrm>
            <a:off x="1981200" y="1600200"/>
            <a:ext cx="8229600" cy="604838"/>
          </a:xfrm>
        </p:spPr>
        <p:txBody>
          <a:bodyPr>
            <a:normAutofit/>
          </a:bodyPr>
          <a:lstStyle/>
          <a:p>
            <a:r>
              <a:rPr lang="en-US" altLang="de-DE" dirty="0"/>
              <a:t>Length and width of shark teeth in a species</a:t>
            </a: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2492375"/>
            <a:ext cx="5248275"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 Box 5"/>
          <p:cNvSpPr txBox="1">
            <a:spLocks noChangeArrowheads="1"/>
          </p:cNvSpPr>
          <p:nvPr/>
        </p:nvSpPr>
        <p:spPr bwMode="auto">
          <a:xfrm>
            <a:off x="7104063" y="2492375"/>
            <a:ext cx="3313112"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dirty="0"/>
              <a:t>Values well correlated but high variance</a:t>
            </a:r>
          </a:p>
          <a:p>
            <a:pPr>
              <a:spcBef>
                <a:spcPct val="50000"/>
              </a:spcBef>
            </a:pPr>
            <a:r>
              <a:rPr lang="en-US" altLang="de-DE" dirty="0"/>
              <a:t>Rotate coordinate system to achieve the minimum variance</a:t>
            </a:r>
          </a:p>
          <a:p>
            <a:pPr>
              <a:spcBef>
                <a:spcPct val="50000"/>
              </a:spcBef>
            </a:pPr>
            <a:r>
              <a:rPr lang="en-US" altLang="de-DE" dirty="0"/>
              <a:t>Interpretation of new axes (PCs): </a:t>
            </a:r>
          </a:p>
          <a:p>
            <a:pPr>
              <a:spcBef>
                <a:spcPct val="50000"/>
              </a:spcBef>
            </a:pPr>
            <a:r>
              <a:rPr lang="en-US" altLang="de-DE" dirty="0"/>
              <a:t>Axis 1: Size, Axis 2: Width-Length ratio</a:t>
            </a:r>
          </a:p>
        </p:txBody>
      </p:sp>
      <p:sp>
        <p:nvSpPr>
          <p:cNvPr id="3" name="Rechteck 2"/>
          <p:cNvSpPr/>
          <p:nvPr/>
        </p:nvSpPr>
        <p:spPr>
          <a:xfrm>
            <a:off x="7101994" y="4295637"/>
            <a:ext cx="331311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Multidimensional Scaling (MDS)</a:t>
            </a:r>
          </a:p>
        </p:txBody>
      </p:sp>
      <p:sp>
        <p:nvSpPr>
          <p:cNvPr id="3" name="Inhaltsplatzhalter 2"/>
          <p:cNvSpPr>
            <a:spLocks noGrp="1"/>
          </p:cNvSpPr>
          <p:nvPr>
            <p:ph idx="1"/>
          </p:nvPr>
        </p:nvSpPr>
        <p:spPr/>
        <p:txBody>
          <a:bodyPr>
            <a:normAutofit fontScale="85000" lnSpcReduction="10000"/>
          </a:bodyPr>
          <a:lstStyle/>
          <a:p>
            <a:r>
              <a:rPr lang="en-US" dirty="0"/>
              <a:t>An ordination technique in which the scatter of points representing samples or taxa in an ordination space is iteratively allowed to evolve until it resembles the observed dissimilarity matrix as closely as possible </a:t>
            </a:r>
          </a:p>
          <a:p>
            <a:r>
              <a:rPr lang="en-US" dirty="0"/>
              <a:t>Two methods</a:t>
            </a:r>
          </a:p>
          <a:p>
            <a:pPr lvl="1"/>
            <a:r>
              <a:rPr lang="en-US" b="1" dirty="0"/>
              <a:t>Metric (MDS)</a:t>
            </a:r>
            <a:r>
              <a:rPr lang="en-US" dirty="0"/>
              <a:t>: Actual values of dissimilarity are considered (aka </a:t>
            </a:r>
            <a:r>
              <a:rPr lang="en-US" b="1" dirty="0"/>
              <a:t>Principal Coordinate Analysis</a:t>
            </a:r>
            <a:r>
              <a:rPr lang="en-US" dirty="0"/>
              <a:t>)</a:t>
            </a:r>
          </a:p>
          <a:p>
            <a:pPr lvl="1"/>
            <a:r>
              <a:rPr lang="en-US" b="1" dirty="0"/>
              <a:t>Non-metric (NMDS)</a:t>
            </a:r>
            <a:r>
              <a:rPr lang="en-US" dirty="0"/>
              <a:t>: The ranking of dissimilarity is analyzed</a:t>
            </a:r>
          </a:p>
          <a:p>
            <a:r>
              <a:rPr lang="en-US" dirty="0"/>
              <a:t>Basic steps</a:t>
            </a:r>
          </a:p>
          <a:p>
            <a:pPr lvl="1"/>
            <a:r>
              <a:rPr lang="en-US" dirty="0"/>
              <a:t>Dissimilarity or distance matrix of objects</a:t>
            </a:r>
          </a:p>
          <a:p>
            <a:pPr lvl="1"/>
            <a:r>
              <a:rPr lang="en-US" dirty="0"/>
              <a:t>Specify dimensionality (usually 2D or 3D)</a:t>
            </a:r>
          </a:p>
          <a:p>
            <a:pPr lvl="1"/>
            <a:r>
              <a:rPr lang="en-US" dirty="0"/>
              <a:t>Project or squeeze distances on the ordination space and identify the stress this imposes</a:t>
            </a:r>
          </a:p>
          <a:p>
            <a:pPr lvl="1"/>
            <a:r>
              <a:rPr lang="en-US" dirty="0"/>
              <a:t>Minimize the stress by moving points in ordination space</a:t>
            </a:r>
          </a:p>
          <a:p>
            <a:r>
              <a:rPr lang="en-US" dirty="0"/>
              <a:t>Note: Axes are arbitrary and can be rotated as wished</a:t>
            </a:r>
          </a:p>
        </p:txBody>
      </p:sp>
    </p:spTree>
    <p:extLst>
      <p:ext uri="{BB962C8B-B14F-4D97-AF65-F5344CB8AC3E}">
        <p14:creationId xmlns:p14="http://schemas.microsoft.com/office/powerpoint/2010/main" val="1562698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MDS (Metric = Parametric)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1988841"/>
            <a:ext cx="6667692" cy="403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783633" y="1556792"/>
            <a:ext cx="2178289" cy="369332"/>
          </a:xfrm>
          <a:prstGeom prst="rect">
            <a:avLst/>
          </a:prstGeom>
          <a:noFill/>
        </p:spPr>
        <p:txBody>
          <a:bodyPr wrap="none" rtlCol="0">
            <a:spAutoFit/>
          </a:bodyPr>
          <a:lstStyle/>
          <a:p>
            <a:r>
              <a:rPr lang="en-US" dirty="0"/>
              <a:t>Projection on a plane</a:t>
            </a:r>
          </a:p>
        </p:txBody>
      </p:sp>
    </p:spTree>
    <p:extLst>
      <p:ext uri="{BB962C8B-B14F-4D97-AF65-F5344CB8AC3E}">
        <p14:creationId xmlns:p14="http://schemas.microsoft.com/office/powerpoint/2010/main" val="3240742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US" dirty="0"/>
              <a:t>NMDS (Non-metric = non-parametric)</a:t>
            </a:r>
          </a:p>
        </p:txBody>
      </p:sp>
      <p:sp>
        <p:nvSpPr>
          <p:cNvPr id="5" name="Textfeld 4"/>
          <p:cNvSpPr txBox="1"/>
          <p:nvPr/>
        </p:nvSpPr>
        <p:spPr>
          <a:xfrm>
            <a:off x="2783632" y="1556792"/>
            <a:ext cx="2173352" cy="369332"/>
          </a:xfrm>
          <a:prstGeom prst="rect">
            <a:avLst/>
          </a:prstGeom>
          <a:noFill/>
        </p:spPr>
        <p:txBody>
          <a:bodyPr wrap="none" rtlCol="0">
            <a:spAutoFit/>
          </a:bodyPr>
          <a:lstStyle/>
          <a:p>
            <a:r>
              <a:rPr lang="en-US" dirty="0"/>
              <a:t>Squeezing on a plane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1926124"/>
            <a:ext cx="6912768" cy="444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6424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A simple example of MDS (Principal Coordinate Analysis)</a:t>
            </a:r>
          </a:p>
        </p:txBody>
      </p:sp>
      <p:sp>
        <p:nvSpPr>
          <p:cNvPr id="3" name="Inhaltsplatzhalter 2"/>
          <p:cNvSpPr>
            <a:spLocks noGrp="1"/>
          </p:cNvSpPr>
          <p:nvPr>
            <p:ph idx="1"/>
          </p:nvPr>
        </p:nvSpPr>
        <p:spPr/>
        <p:txBody>
          <a:bodyPr>
            <a:normAutofit fontScale="92500" lnSpcReduction="20000"/>
          </a:bodyPr>
          <a:lstStyle/>
          <a:p>
            <a:r>
              <a:rPr lang="en-US" dirty="0"/>
              <a:t>Given: Distances of European Cities</a:t>
            </a:r>
          </a:p>
          <a:p>
            <a:r>
              <a:rPr lang="en-US" dirty="0"/>
              <a:t>Task: Calculate a map of Europe with just these data</a:t>
            </a:r>
          </a:p>
          <a:p>
            <a:pPr marL="274320" lvl="1" indent="0">
              <a:buNone/>
            </a:pPr>
            <a:r>
              <a:rPr lang="en-US" dirty="0" err="1"/>
              <a:t>eurodist</a:t>
            </a:r>
            <a:endParaRPr lang="en-US" dirty="0"/>
          </a:p>
          <a:p>
            <a:pPr marL="274320" lvl="1" indent="0">
              <a:buNone/>
            </a:pPr>
            <a:r>
              <a:rPr lang="en-US" dirty="0" err="1"/>
              <a:t>loc</a:t>
            </a:r>
            <a:r>
              <a:rPr lang="en-US" dirty="0"/>
              <a:t> &lt;- </a:t>
            </a:r>
            <a:r>
              <a:rPr lang="en-US" dirty="0" err="1"/>
              <a:t>cmdscale</a:t>
            </a:r>
            <a:r>
              <a:rPr lang="en-US" dirty="0"/>
              <a:t>(</a:t>
            </a:r>
            <a:r>
              <a:rPr lang="en-US" dirty="0" err="1"/>
              <a:t>eurodist</a:t>
            </a:r>
            <a:r>
              <a:rPr lang="en-US" dirty="0"/>
              <a:t>, k =2)</a:t>
            </a:r>
          </a:p>
          <a:p>
            <a:pPr marL="274320" lvl="1" indent="0">
              <a:buNone/>
            </a:pPr>
            <a:r>
              <a:rPr lang="en-US" dirty="0"/>
              <a:t>plot(</a:t>
            </a:r>
            <a:r>
              <a:rPr lang="en-US" dirty="0" err="1"/>
              <a:t>loc</a:t>
            </a:r>
            <a:r>
              <a:rPr lang="en-US" dirty="0"/>
              <a:t>, type="n")</a:t>
            </a:r>
          </a:p>
          <a:p>
            <a:pPr marL="274320" lvl="1" indent="0">
              <a:buNone/>
            </a:pPr>
            <a:r>
              <a:rPr lang="en-US" dirty="0"/>
              <a:t>text(</a:t>
            </a:r>
            <a:r>
              <a:rPr lang="en-US" dirty="0" err="1"/>
              <a:t>loc</a:t>
            </a:r>
            <a:r>
              <a:rPr lang="en-US" dirty="0"/>
              <a:t>, </a:t>
            </a:r>
            <a:r>
              <a:rPr lang="en-US" dirty="0" err="1"/>
              <a:t>rownames</a:t>
            </a:r>
            <a:r>
              <a:rPr lang="en-US" dirty="0"/>
              <a:t>(</a:t>
            </a:r>
            <a:r>
              <a:rPr lang="en-US" dirty="0" err="1"/>
              <a:t>loc</a:t>
            </a:r>
            <a:r>
              <a:rPr lang="en-US" dirty="0"/>
              <a:t>), </a:t>
            </a:r>
            <a:r>
              <a:rPr lang="en-US" dirty="0" err="1"/>
              <a:t>cex</a:t>
            </a:r>
            <a:r>
              <a:rPr lang="en-US" dirty="0"/>
              <a:t> = 0.6)</a:t>
            </a:r>
          </a:p>
          <a:p>
            <a:r>
              <a:rPr lang="en-US" dirty="0"/>
              <a:t>Relative positions are correct but true coordinates are wrong</a:t>
            </a:r>
          </a:p>
          <a:p>
            <a:r>
              <a:rPr lang="en-US" dirty="0"/>
              <a:t>Change this by transforming one variable</a:t>
            </a:r>
          </a:p>
          <a:p>
            <a:pPr marL="274320" lvl="1" indent="0">
              <a:buNone/>
            </a:pPr>
            <a:r>
              <a:rPr lang="en-US" dirty="0"/>
              <a:t>x &lt;- </a:t>
            </a:r>
            <a:r>
              <a:rPr lang="en-US" dirty="0" err="1"/>
              <a:t>loc</a:t>
            </a:r>
            <a:r>
              <a:rPr lang="en-US" dirty="0"/>
              <a:t>[, 1] </a:t>
            </a:r>
          </a:p>
          <a:p>
            <a:pPr marL="274320" lvl="1" indent="0">
              <a:buNone/>
            </a:pPr>
            <a:r>
              <a:rPr lang="en-US" dirty="0"/>
              <a:t>y &lt;- -</a:t>
            </a:r>
            <a:r>
              <a:rPr lang="en-US" dirty="0" err="1"/>
              <a:t>loc</a:t>
            </a:r>
            <a:r>
              <a:rPr lang="en-US" dirty="0"/>
              <a:t>[, 2]</a:t>
            </a:r>
          </a:p>
          <a:p>
            <a:pPr marL="274320" lvl="1" indent="0">
              <a:buNone/>
            </a:pPr>
            <a:r>
              <a:rPr lang="en-US" dirty="0"/>
              <a:t>plot(x, y, type = "n", </a:t>
            </a:r>
            <a:r>
              <a:rPr lang="en-US" dirty="0" err="1"/>
              <a:t>xlab</a:t>
            </a:r>
            <a:r>
              <a:rPr lang="en-US" dirty="0"/>
              <a:t> = "", </a:t>
            </a:r>
            <a:r>
              <a:rPr lang="en-US" dirty="0" err="1"/>
              <a:t>ylab</a:t>
            </a:r>
            <a:r>
              <a:rPr lang="en-US" dirty="0"/>
              <a:t> = "", asp = 1, axes = FALSE, main = "</a:t>
            </a:r>
            <a:r>
              <a:rPr lang="en-US" dirty="0" err="1"/>
              <a:t>cmdscale</a:t>
            </a:r>
            <a:r>
              <a:rPr lang="en-US" dirty="0"/>
              <a:t>(</a:t>
            </a:r>
            <a:r>
              <a:rPr lang="en-US" dirty="0" err="1"/>
              <a:t>eurodist</a:t>
            </a:r>
            <a:r>
              <a:rPr lang="en-US" dirty="0"/>
              <a:t>)") </a:t>
            </a:r>
          </a:p>
          <a:p>
            <a:pPr marL="274320" lvl="1" indent="0">
              <a:buNone/>
            </a:pPr>
            <a:r>
              <a:rPr lang="en-US" dirty="0"/>
              <a:t>text(x, y, </a:t>
            </a:r>
            <a:r>
              <a:rPr lang="en-US" dirty="0" err="1"/>
              <a:t>rownames</a:t>
            </a:r>
            <a:r>
              <a:rPr lang="en-US" dirty="0"/>
              <a:t>(</a:t>
            </a:r>
            <a:r>
              <a:rPr lang="en-US" dirty="0" err="1"/>
              <a:t>loc</a:t>
            </a:r>
            <a:r>
              <a:rPr lang="en-US" dirty="0"/>
              <a:t>), </a:t>
            </a:r>
            <a:r>
              <a:rPr lang="en-US" dirty="0" err="1"/>
              <a:t>cex</a:t>
            </a:r>
            <a:r>
              <a:rPr lang="en-US" dirty="0"/>
              <a:t> = 0.6)</a:t>
            </a:r>
          </a:p>
        </p:txBody>
      </p:sp>
    </p:spTree>
    <p:extLst>
      <p:ext uri="{BB962C8B-B14F-4D97-AF65-F5344CB8AC3E}">
        <p14:creationId xmlns:p14="http://schemas.microsoft.com/office/powerpoint/2010/main" val="2806949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de-DE" dirty="0"/>
              <a:t>Alpha Diversity</a:t>
            </a:r>
          </a:p>
        </p:txBody>
      </p:sp>
      <p:sp>
        <p:nvSpPr>
          <p:cNvPr id="7171" name="Rectangle 3"/>
          <p:cNvSpPr>
            <a:spLocks noGrp="1" noChangeArrowheads="1"/>
          </p:cNvSpPr>
          <p:nvPr>
            <p:ph idx="1"/>
          </p:nvPr>
        </p:nvSpPr>
        <p:spPr/>
        <p:txBody>
          <a:bodyPr/>
          <a:lstStyle/>
          <a:p>
            <a:pPr marL="609600" indent="-609600">
              <a:buFontTx/>
              <a:buAutoNum type="arabicPeriod"/>
            </a:pPr>
            <a:r>
              <a:rPr lang="en-US" altLang="de-DE" dirty="0"/>
              <a:t>Species richness (Number of species)</a:t>
            </a:r>
          </a:p>
          <a:p>
            <a:pPr marL="609600" indent="-609600">
              <a:buFontTx/>
              <a:buAutoNum type="arabicPeriod"/>
            </a:pPr>
            <a:r>
              <a:rPr lang="en-US" altLang="de-DE" dirty="0"/>
              <a:t>Abundance (Number of individuals per species) </a:t>
            </a:r>
          </a:p>
        </p:txBody>
      </p:sp>
      <p:sp>
        <p:nvSpPr>
          <p:cNvPr id="7172" name="Text Box 4"/>
          <p:cNvSpPr txBox="1">
            <a:spLocks noChangeArrowheads="1"/>
          </p:cNvSpPr>
          <p:nvPr/>
        </p:nvSpPr>
        <p:spPr bwMode="auto">
          <a:xfrm>
            <a:off x="2514600" y="3810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de-DE" sz="2400">
              <a:latin typeface="Times New Roman" panose="02020603050405020304" pitchFamily="18" charset="0"/>
            </a:endParaRPr>
          </a:p>
        </p:txBody>
      </p:sp>
      <p:pic>
        <p:nvPicPr>
          <p:cNvPr id="2" name="Grafik 1"/>
          <p:cNvPicPr>
            <a:picLocks noChangeAspect="1"/>
          </p:cNvPicPr>
          <p:nvPr/>
        </p:nvPicPr>
        <p:blipFill>
          <a:blip r:embed="rId3"/>
          <a:stretch>
            <a:fillRect/>
          </a:stretch>
        </p:blipFill>
        <p:spPr>
          <a:xfrm>
            <a:off x="3060701" y="2873640"/>
            <a:ext cx="5277055" cy="3540911"/>
          </a:xfrm>
          <a:prstGeom prst="rect">
            <a:avLst/>
          </a:prstGeom>
        </p:spPr>
      </p:pic>
    </p:spTree>
    <p:extLst>
      <p:ext uri="{BB962C8B-B14F-4D97-AF65-F5344CB8AC3E}">
        <p14:creationId xmlns:p14="http://schemas.microsoft.com/office/powerpoint/2010/main" val="2736064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949" y="332657"/>
            <a:ext cx="9084890" cy="60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741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Try </a:t>
            </a:r>
            <a:r>
              <a:rPr lang="de-DE" dirty="0" err="1"/>
              <a:t>With</a:t>
            </a:r>
            <a:r>
              <a:rPr lang="de-DE" dirty="0"/>
              <a:t> </a:t>
            </a:r>
            <a:r>
              <a:rPr lang="de-DE" dirty="0" err="1"/>
              <a:t>Radiolarian</a:t>
            </a:r>
            <a:r>
              <a:rPr lang="de-DE" dirty="0"/>
              <a:t> Data</a:t>
            </a:r>
          </a:p>
        </p:txBody>
      </p:sp>
      <p:pic>
        <p:nvPicPr>
          <p:cNvPr id="6" name="Grafik 5"/>
          <p:cNvPicPr>
            <a:picLocks noChangeAspect="1"/>
          </p:cNvPicPr>
          <p:nvPr/>
        </p:nvPicPr>
        <p:blipFill rotWithShape="1">
          <a:blip r:embed="rId2"/>
          <a:srcRect r="32631" b="34435"/>
          <a:stretch/>
        </p:blipFill>
        <p:spPr>
          <a:xfrm>
            <a:off x="4844023" y="988876"/>
            <a:ext cx="5505612" cy="5358136"/>
          </a:xfrm>
          <a:prstGeom prst="rect">
            <a:avLst/>
          </a:prstGeom>
        </p:spPr>
      </p:pic>
      <p:sp>
        <p:nvSpPr>
          <p:cNvPr id="7" name="Textfeld 6"/>
          <p:cNvSpPr txBox="1"/>
          <p:nvPr/>
        </p:nvSpPr>
        <p:spPr>
          <a:xfrm>
            <a:off x="1941894" y="1690689"/>
            <a:ext cx="2809401" cy="1754326"/>
          </a:xfrm>
          <a:prstGeom prst="rect">
            <a:avLst/>
          </a:prstGeom>
          <a:noFill/>
        </p:spPr>
        <p:txBody>
          <a:bodyPr wrap="square" rtlCol="0">
            <a:spAutoFit/>
          </a:bodyPr>
          <a:lstStyle/>
          <a:p>
            <a:r>
              <a:rPr lang="en-US" dirty="0"/>
              <a:t>As in metric approaches, the first axis explains most of the variance, but there is no strict “% variance explained”</a:t>
            </a:r>
          </a:p>
          <a:p>
            <a:r>
              <a:rPr lang="en-US" dirty="0"/>
              <a:t>Compare with metric</a:t>
            </a:r>
          </a:p>
        </p:txBody>
      </p:sp>
    </p:spTree>
    <p:extLst>
      <p:ext uri="{BB962C8B-B14F-4D97-AF65-F5344CB8AC3E}">
        <p14:creationId xmlns:p14="http://schemas.microsoft.com/office/powerpoint/2010/main" val="28848973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82743" y="951694"/>
            <a:ext cx="7128792"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Stress: How much pressure is needed to squeeze multidimensional object on two (or three) dimensions?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With </a:t>
            </a:r>
            <a:r>
              <a:rPr lang="en-US" sz="2000" dirty="0" err="1"/>
              <a:t>metaMDS</a:t>
            </a:r>
            <a:r>
              <a:rPr lang="en-US" sz="2000" dirty="0"/>
              <a:t>: Stress values &gt;0.2 are generally poor and potentially uninterpretable; values &lt;0.1 are good and &lt;0.05 are excellent, leaving little danger of misinterpretation.  </a:t>
            </a:r>
          </a:p>
          <a:p>
            <a:pPr marL="285750" indent="-285750">
              <a:buFont typeface="Arial" panose="020B0604020202020204" pitchFamily="34" charset="0"/>
              <a:buChar char="•"/>
            </a:pPr>
            <a:r>
              <a:rPr lang="en-US" sz="2000" dirty="0"/>
              <a:t>Stress values between 0.1 and 0.2 are useable but some of the distances will be misleading.</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en-US" sz="2000" dirty="0" err="1"/>
              <a:t>mMDS$stress</a:t>
            </a:r>
            <a:r>
              <a:rPr lang="en-US" sz="2000" dirty="0"/>
              <a:t>  </a:t>
            </a:r>
            <a:endParaRPr lang="de-DE" sz="2000" dirty="0"/>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dirty="0"/>
              <a:t># </a:t>
            </a:r>
            <a:r>
              <a:rPr lang="de-DE" sz="2000" dirty="0" err="1"/>
              <a:t>Evaluate</a:t>
            </a:r>
            <a:r>
              <a:rPr lang="de-DE" sz="2000" dirty="0"/>
              <a:t> </a:t>
            </a:r>
            <a:r>
              <a:rPr lang="de-DE" sz="2000" dirty="0" err="1"/>
              <a:t>scatter</a:t>
            </a:r>
            <a:r>
              <a:rPr lang="de-DE" sz="2000" dirty="0"/>
              <a:t> </a:t>
            </a:r>
            <a:r>
              <a:rPr lang="en-US" sz="2000" dirty="0"/>
              <a:t>around the regression between the </a:t>
            </a:r>
            <a:r>
              <a:rPr lang="en-US" sz="2000" dirty="0" err="1"/>
              <a:t>interpoint</a:t>
            </a:r>
            <a:r>
              <a:rPr lang="en-US" sz="2000" dirty="0"/>
              <a:t> distances in the final configuration</a:t>
            </a:r>
            <a:endParaRPr lang="de-DE" sz="2000" dirty="0"/>
          </a:p>
          <a:p>
            <a:pPr marL="285750" indent="-285750">
              <a:buFont typeface="Arial" panose="020B0604020202020204" pitchFamily="34" charset="0"/>
              <a:buChar char="•"/>
            </a:pPr>
            <a:r>
              <a:rPr lang="de-DE" sz="2000" dirty="0" err="1"/>
              <a:t>stressplot</a:t>
            </a:r>
            <a:r>
              <a:rPr lang="de-DE" sz="2000" dirty="0"/>
              <a:t>(</a:t>
            </a:r>
            <a:r>
              <a:rPr lang="de-DE" sz="2000" dirty="0" err="1"/>
              <a:t>mMDS</a:t>
            </a:r>
            <a:r>
              <a:rPr lang="de-DE" sz="2000" dirty="0"/>
              <a:t>) # </a:t>
            </a:r>
            <a:r>
              <a:rPr lang="de-DE" sz="2000" dirty="0" err="1"/>
              <a:t>how</a:t>
            </a:r>
            <a:r>
              <a:rPr lang="de-DE" sz="2000" dirty="0"/>
              <a:t> </a:t>
            </a:r>
            <a:r>
              <a:rPr lang="de-DE" sz="2000" dirty="0" err="1"/>
              <a:t>well</a:t>
            </a:r>
            <a:r>
              <a:rPr lang="de-DE" sz="2000" dirty="0"/>
              <a:t> </a:t>
            </a:r>
            <a:r>
              <a:rPr lang="de-DE" sz="2000" dirty="0" err="1"/>
              <a:t>does</a:t>
            </a:r>
            <a:r>
              <a:rPr lang="de-DE" sz="2000" dirty="0"/>
              <a:t> </a:t>
            </a:r>
            <a:r>
              <a:rPr lang="de-DE" sz="2000" dirty="0" err="1"/>
              <a:t>the</a:t>
            </a:r>
            <a:r>
              <a:rPr lang="de-DE" sz="2000" dirty="0"/>
              <a:t> </a:t>
            </a:r>
            <a:r>
              <a:rPr lang="de-DE" sz="2000" dirty="0" err="1"/>
              <a:t>two</a:t>
            </a:r>
            <a:r>
              <a:rPr lang="de-DE" sz="2000" dirty="0"/>
              <a:t>-dimensional </a:t>
            </a:r>
            <a:r>
              <a:rPr lang="de-DE" sz="2000" dirty="0" err="1"/>
              <a:t>distance</a:t>
            </a:r>
            <a:r>
              <a:rPr lang="de-DE" sz="2000" dirty="0"/>
              <a:t> </a:t>
            </a:r>
            <a:r>
              <a:rPr lang="de-DE" sz="2000" dirty="0" err="1"/>
              <a:t>correspond</a:t>
            </a:r>
            <a:r>
              <a:rPr lang="de-DE" sz="2000" dirty="0"/>
              <a:t> </a:t>
            </a:r>
            <a:r>
              <a:rPr lang="de-DE" sz="2000" dirty="0" err="1"/>
              <a:t>to</a:t>
            </a:r>
            <a:r>
              <a:rPr lang="de-DE" sz="2000" dirty="0"/>
              <a:t> </a:t>
            </a:r>
            <a:r>
              <a:rPr lang="de-DE" sz="2000" dirty="0" err="1"/>
              <a:t>the</a:t>
            </a:r>
            <a:r>
              <a:rPr lang="de-DE" sz="2000" dirty="0"/>
              <a:t> </a:t>
            </a:r>
            <a:r>
              <a:rPr lang="de-DE" sz="2000" dirty="0" err="1"/>
              <a:t>true</a:t>
            </a:r>
            <a:r>
              <a:rPr lang="de-DE" sz="2000" dirty="0"/>
              <a:t> </a:t>
            </a:r>
            <a:r>
              <a:rPr lang="de-DE" sz="2000" dirty="0" err="1"/>
              <a:t>distance</a:t>
            </a:r>
            <a:r>
              <a:rPr lang="de-DE" sz="2000" dirty="0"/>
              <a:t>? </a:t>
            </a:r>
            <a:endParaRPr lang="en-US" sz="2000" dirty="0"/>
          </a:p>
        </p:txBody>
      </p:sp>
    </p:spTree>
    <p:extLst>
      <p:ext uri="{BB962C8B-B14F-4D97-AF65-F5344CB8AC3E}">
        <p14:creationId xmlns:p14="http://schemas.microsoft.com/office/powerpoint/2010/main" val="777707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Sites and species together</a:t>
            </a:r>
          </a:p>
        </p:txBody>
      </p:sp>
      <p:pic>
        <p:nvPicPr>
          <p:cNvPr id="3" name="Grafik 2"/>
          <p:cNvPicPr>
            <a:picLocks noChangeAspect="1"/>
          </p:cNvPicPr>
          <p:nvPr/>
        </p:nvPicPr>
        <p:blipFill rotWithShape="1">
          <a:blip r:embed="rId2"/>
          <a:srcRect t="7361" r="36020" b="33866"/>
          <a:stretch/>
        </p:blipFill>
        <p:spPr>
          <a:xfrm>
            <a:off x="4646343" y="1412657"/>
            <a:ext cx="5688632" cy="4876350"/>
          </a:xfrm>
          <a:prstGeom prst="rect">
            <a:avLst/>
          </a:prstGeom>
        </p:spPr>
      </p:pic>
      <p:sp>
        <p:nvSpPr>
          <p:cNvPr id="4" name="Rechteck 3"/>
          <p:cNvSpPr/>
          <p:nvPr/>
        </p:nvSpPr>
        <p:spPr>
          <a:xfrm>
            <a:off x="2279576" y="1466445"/>
            <a:ext cx="1382110" cy="369332"/>
          </a:xfrm>
          <a:prstGeom prst="rect">
            <a:avLst/>
          </a:prstGeom>
        </p:spPr>
        <p:txBody>
          <a:bodyPr wrap="none">
            <a:spAutoFit/>
          </a:bodyPr>
          <a:lstStyle/>
          <a:p>
            <a:r>
              <a:rPr lang="en-US" dirty="0"/>
              <a:t> plot(</a:t>
            </a:r>
            <a:r>
              <a:rPr lang="en-US" dirty="0" err="1"/>
              <a:t>mMDS</a:t>
            </a:r>
            <a:r>
              <a:rPr lang="en-US" dirty="0"/>
              <a:t>)</a:t>
            </a:r>
          </a:p>
        </p:txBody>
      </p:sp>
    </p:spTree>
    <p:extLst>
      <p:ext uri="{BB962C8B-B14F-4D97-AF65-F5344CB8AC3E}">
        <p14:creationId xmlns:p14="http://schemas.microsoft.com/office/powerpoint/2010/main" val="42204805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Metric MDS and grouping</a:t>
            </a:r>
          </a:p>
        </p:txBody>
      </p:sp>
      <p:pic>
        <p:nvPicPr>
          <p:cNvPr id="3" name="Grafik 2"/>
          <p:cNvPicPr>
            <a:picLocks noChangeAspect="1"/>
          </p:cNvPicPr>
          <p:nvPr/>
        </p:nvPicPr>
        <p:blipFill rotWithShape="1">
          <a:blip r:embed="rId2"/>
          <a:srcRect r="30137" b="31594"/>
          <a:stretch/>
        </p:blipFill>
        <p:spPr>
          <a:xfrm>
            <a:off x="2677594" y="1278391"/>
            <a:ext cx="6397826" cy="5290050"/>
          </a:xfrm>
          <a:prstGeom prst="rect">
            <a:avLst/>
          </a:prstGeom>
        </p:spPr>
      </p:pic>
      <p:sp>
        <p:nvSpPr>
          <p:cNvPr id="4" name="Textfeld 3"/>
          <p:cNvSpPr txBox="1"/>
          <p:nvPr/>
        </p:nvSpPr>
        <p:spPr>
          <a:xfrm>
            <a:off x="3665220" y="3078480"/>
            <a:ext cx="1133002" cy="369332"/>
          </a:xfrm>
          <a:prstGeom prst="rect">
            <a:avLst/>
          </a:prstGeom>
          <a:noFill/>
        </p:spPr>
        <p:txBody>
          <a:bodyPr wrap="none" rtlCol="0">
            <a:spAutoFit/>
          </a:bodyPr>
          <a:lstStyle/>
          <a:p>
            <a:r>
              <a:rPr lang="en-US" dirty="0"/>
              <a:t>Antarctica</a:t>
            </a:r>
          </a:p>
        </p:txBody>
      </p:sp>
      <p:sp>
        <p:nvSpPr>
          <p:cNvPr id="5" name="Textfeld 4"/>
          <p:cNvSpPr txBox="1"/>
          <p:nvPr/>
        </p:nvSpPr>
        <p:spPr>
          <a:xfrm>
            <a:off x="7795260" y="2234622"/>
            <a:ext cx="753732" cy="369332"/>
          </a:xfrm>
          <a:prstGeom prst="rect">
            <a:avLst/>
          </a:prstGeom>
          <a:noFill/>
        </p:spPr>
        <p:txBody>
          <a:bodyPr wrap="none" rtlCol="0">
            <a:spAutoFit/>
          </a:bodyPr>
          <a:lstStyle/>
          <a:p>
            <a:r>
              <a:rPr lang="en-US" dirty="0"/>
              <a:t>Oman</a:t>
            </a:r>
          </a:p>
        </p:txBody>
      </p:sp>
      <p:sp>
        <p:nvSpPr>
          <p:cNvPr id="6" name="Textfeld 5"/>
          <p:cNvSpPr txBox="1"/>
          <p:nvPr/>
        </p:nvSpPr>
        <p:spPr>
          <a:xfrm>
            <a:off x="6652261" y="4884420"/>
            <a:ext cx="1767279" cy="369332"/>
          </a:xfrm>
          <a:prstGeom prst="rect">
            <a:avLst/>
          </a:prstGeom>
          <a:noFill/>
        </p:spPr>
        <p:txBody>
          <a:bodyPr wrap="none" rtlCol="0">
            <a:spAutoFit/>
          </a:bodyPr>
          <a:lstStyle/>
          <a:p>
            <a:r>
              <a:rPr lang="en-US" dirty="0"/>
              <a:t>Alps, Philippines</a:t>
            </a:r>
          </a:p>
        </p:txBody>
      </p:sp>
    </p:spTree>
    <p:extLst>
      <p:ext uri="{BB962C8B-B14F-4D97-AF65-F5344CB8AC3E}">
        <p14:creationId xmlns:p14="http://schemas.microsoft.com/office/powerpoint/2010/main" val="22673491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Main Assignment</a:t>
            </a:r>
          </a:p>
        </p:txBody>
      </p:sp>
      <p:sp>
        <p:nvSpPr>
          <p:cNvPr id="3" name="Inhaltsplatzhalter 2"/>
          <p:cNvSpPr>
            <a:spLocks noGrp="1"/>
          </p:cNvSpPr>
          <p:nvPr>
            <p:ph idx="1"/>
          </p:nvPr>
        </p:nvSpPr>
        <p:spPr/>
        <p:txBody>
          <a:bodyPr/>
          <a:lstStyle/>
          <a:p>
            <a:r>
              <a:rPr lang="en-US" dirty="0"/>
              <a:t>Paleoecological data are provided for the middle Triassic of South China </a:t>
            </a:r>
          </a:p>
          <a:p>
            <a:r>
              <a:rPr lang="en-US" dirty="0"/>
              <a:t>Compute patterns of alpha and beta diversity across all samples</a:t>
            </a:r>
          </a:p>
          <a:p>
            <a:r>
              <a:rPr lang="en-US" dirty="0"/>
              <a:t>Are there distinct groups of samples?</a:t>
            </a:r>
          </a:p>
          <a:p>
            <a:r>
              <a:rPr lang="en-US" dirty="0"/>
              <a:t>Is group membership predicted by diversity or other ecological properties?</a:t>
            </a:r>
          </a:p>
          <a:p>
            <a:r>
              <a:rPr lang="en-US" dirty="0"/>
              <a:t>How good is the Berger-Parker-Index to predict more complex measures of diversity such as Shannon’s H? </a:t>
            </a:r>
          </a:p>
          <a:p>
            <a:endParaRPr lang="en-US" dirty="0"/>
          </a:p>
        </p:txBody>
      </p:sp>
    </p:spTree>
    <p:extLst>
      <p:ext uri="{BB962C8B-B14F-4D97-AF65-F5344CB8AC3E}">
        <p14:creationId xmlns:p14="http://schemas.microsoft.com/office/powerpoint/2010/main" val="1827918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de-DE" dirty="0"/>
              <a:t>Get started</a:t>
            </a:r>
          </a:p>
        </p:txBody>
      </p:sp>
      <p:sp>
        <p:nvSpPr>
          <p:cNvPr id="35843" name="Rectangle 3"/>
          <p:cNvSpPr>
            <a:spLocks noGrp="1" noChangeArrowheads="1"/>
          </p:cNvSpPr>
          <p:nvPr>
            <p:ph idx="1"/>
          </p:nvPr>
        </p:nvSpPr>
        <p:spPr/>
        <p:txBody>
          <a:bodyPr/>
          <a:lstStyle/>
          <a:p>
            <a:r>
              <a:rPr lang="en-US" altLang="de-DE" dirty="0"/>
              <a:t>Calculate beta diversity of Triassic faunas</a:t>
            </a:r>
          </a:p>
          <a:p>
            <a:r>
              <a:rPr lang="en-US" altLang="de-DE" dirty="0"/>
              <a:t>Use matrix</a:t>
            </a:r>
          </a:p>
        </p:txBody>
      </p:sp>
      <p:sp>
        <p:nvSpPr>
          <p:cNvPr id="35844" name="Text Box 4"/>
          <p:cNvSpPr txBox="1">
            <a:spLocks noChangeArrowheads="1"/>
          </p:cNvSpPr>
          <p:nvPr/>
        </p:nvSpPr>
        <p:spPr bwMode="auto">
          <a:xfrm>
            <a:off x="2495550" y="4508501"/>
            <a:ext cx="46297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2400" b="1" dirty="0"/>
          </a:p>
          <a:p>
            <a:pPr eaLnBrk="1" hangingPunct="1">
              <a:spcBef>
                <a:spcPct val="0"/>
              </a:spcBef>
              <a:buClrTx/>
              <a:buSzTx/>
              <a:buFontTx/>
              <a:buNone/>
            </a:pPr>
            <a:r>
              <a:rPr lang="de-DE" altLang="de-DE" sz="2400" b="1" dirty="0"/>
              <a:t>Script: </a:t>
            </a:r>
            <a:r>
              <a:rPr lang="de-DE" altLang="de-DE" sz="2400" b="1" dirty="0" err="1"/>
              <a:t>Beta_div_Bangtoupo.R</a:t>
            </a:r>
            <a:endParaRPr lang="de-DE" altLang="de-DE" sz="2400" b="1" dirty="0"/>
          </a:p>
        </p:txBody>
      </p:sp>
    </p:spTree>
    <p:extLst>
      <p:ext uri="{BB962C8B-B14F-4D97-AF65-F5344CB8AC3E}">
        <p14:creationId xmlns:p14="http://schemas.microsoft.com/office/powerpoint/2010/main" val="1060255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chemeClr val="bg1"/>
          </a:solidFill>
        </p:spPr>
        <p:txBody>
          <a:bodyPr/>
          <a:lstStyle/>
          <a:p>
            <a:pPr eaLnBrk="1" hangingPunct="1"/>
            <a:r>
              <a:rPr lang="en-US" altLang="de-DE" dirty="0"/>
              <a:t>Measuring Alpha Diversity</a:t>
            </a:r>
          </a:p>
        </p:txBody>
      </p:sp>
      <p:sp>
        <p:nvSpPr>
          <p:cNvPr id="8195" name="Rectangle 3"/>
          <p:cNvSpPr>
            <a:spLocks noGrp="1" noChangeArrowheads="1"/>
          </p:cNvSpPr>
          <p:nvPr>
            <p:ph idx="1"/>
          </p:nvPr>
        </p:nvSpPr>
        <p:spPr>
          <a:xfrm>
            <a:off x="686502" y="1732921"/>
            <a:ext cx="5663732" cy="4351338"/>
          </a:xfrm>
        </p:spPr>
        <p:txBody>
          <a:bodyPr>
            <a:normAutofit fontScale="92500"/>
          </a:bodyPr>
          <a:lstStyle/>
          <a:p>
            <a:pPr eaLnBrk="1" hangingPunct="1"/>
            <a:r>
              <a:rPr lang="en-US" altLang="de-DE" sz="2600" dirty="0"/>
              <a:t>Simple Case</a:t>
            </a:r>
          </a:p>
          <a:p>
            <a:pPr lvl="1" eaLnBrk="1" hangingPunct="1"/>
            <a:r>
              <a:rPr lang="en-US" altLang="de-DE" sz="2200" dirty="0"/>
              <a:t>All species are equally common</a:t>
            </a:r>
          </a:p>
          <a:p>
            <a:pPr lvl="1" eaLnBrk="1" hangingPunct="1"/>
            <a:r>
              <a:rPr lang="en-US" altLang="de-DE" sz="2200" dirty="0"/>
              <a:t>Species numbers alone (S) provide sufficient information (but there is sampling bias)</a:t>
            </a:r>
          </a:p>
          <a:p>
            <a:pPr eaLnBrk="1" hangingPunct="1"/>
            <a:r>
              <a:rPr lang="en-US" altLang="de-DE" sz="2600" dirty="0"/>
              <a:t>Realistic case</a:t>
            </a:r>
          </a:p>
          <a:p>
            <a:pPr lvl="1" eaLnBrk="1" hangingPunct="1"/>
            <a:r>
              <a:rPr lang="en-US" altLang="de-DE" sz="2200" dirty="0"/>
              <a:t>Abundance distributions are strongly skewed</a:t>
            </a:r>
          </a:p>
          <a:p>
            <a:pPr lvl="1" eaLnBrk="1" hangingPunct="1"/>
            <a:r>
              <a:rPr lang="en-US" altLang="de-DE" sz="2200" dirty="0"/>
              <a:t>S isn‘t meaningful and sampling bias might be extreme </a:t>
            </a:r>
          </a:p>
          <a:p>
            <a:pPr eaLnBrk="1" hangingPunct="1"/>
            <a:r>
              <a:rPr lang="en-US" altLang="de-DE" sz="2600" dirty="0"/>
              <a:t>How to value relative abundances in diversity estimates?</a:t>
            </a:r>
          </a:p>
          <a:p>
            <a:pPr lvl="1"/>
            <a:r>
              <a:rPr lang="en-US" altLang="de-DE" sz="2200" dirty="0"/>
              <a:t>Weighing rare or common species</a:t>
            </a:r>
          </a:p>
        </p:txBody>
      </p:sp>
      <p:pic>
        <p:nvPicPr>
          <p:cNvPr id="4" name="Grafik 3">
            <a:extLst>
              <a:ext uri="{FF2B5EF4-FFF2-40B4-BE49-F238E27FC236}">
                <a16:creationId xmlns:a16="http://schemas.microsoft.com/office/drawing/2014/main" id="{C86317D6-2257-48D0-80F5-4FB68DA1F425}"/>
              </a:ext>
            </a:extLst>
          </p:cNvPr>
          <p:cNvPicPr>
            <a:picLocks noChangeAspect="1"/>
          </p:cNvPicPr>
          <p:nvPr/>
        </p:nvPicPr>
        <p:blipFill rotWithShape="1">
          <a:blip r:embed="rId3"/>
          <a:srcRect r="6744"/>
          <a:stretch/>
        </p:blipFill>
        <p:spPr>
          <a:xfrm>
            <a:off x="7025637" y="1346474"/>
            <a:ext cx="4752528" cy="4985011"/>
          </a:xfrm>
          <a:prstGeom prst="rect">
            <a:avLst/>
          </a:prstGeom>
        </p:spPr>
      </p:pic>
      <p:sp>
        <p:nvSpPr>
          <p:cNvPr id="5" name="Textfeld 4">
            <a:extLst>
              <a:ext uri="{FF2B5EF4-FFF2-40B4-BE49-F238E27FC236}">
                <a16:creationId xmlns:a16="http://schemas.microsoft.com/office/drawing/2014/main" id="{0EACFC04-ABB2-4933-9C33-C4B512CDA1B0}"/>
              </a:ext>
            </a:extLst>
          </p:cNvPr>
          <p:cNvSpPr txBox="1"/>
          <p:nvPr/>
        </p:nvSpPr>
        <p:spPr>
          <a:xfrm>
            <a:off x="7592082" y="526515"/>
            <a:ext cx="3557699" cy="655843"/>
          </a:xfrm>
          <a:prstGeom prst="rect">
            <a:avLst/>
          </a:prstGeom>
          <a:noFill/>
        </p:spPr>
        <p:txBody>
          <a:bodyPr wrap="square" rtlCol="0">
            <a:spAutoFit/>
          </a:bodyPr>
          <a:lstStyle/>
          <a:p>
            <a:r>
              <a:rPr lang="en-US" dirty="0"/>
              <a:t>Two essential components: richness and evenness</a:t>
            </a:r>
          </a:p>
        </p:txBody>
      </p:sp>
    </p:spTree>
    <p:extLst>
      <p:ext uri="{BB962C8B-B14F-4D97-AF65-F5344CB8AC3E}">
        <p14:creationId xmlns:p14="http://schemas.microsoft.com/office/powerpoint/2010/main" val="34072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de-DE"/>
              <a:t>Alpha Diversity</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1557338"/>
            <a:ext cx="4392612"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3" y="4149726"/>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5"/>
          <p:cNvSpPr txBox="1">
            <a:spLocks noChangeArrowheads="1"/>
          </p:cNvSpPr>
          <p:nvPr/>
        </p:nvSpPr>
        <p:spPr bwMode="auto">
          <a:xfrm>
            <a:off x="4079875" y="5876926"/>
            <a:ext cx="372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a:t>Which community is more diverse?</a:t>
            </a:r>
          </a:p>
        </p:txBody>
      </p:sp>
    </p:spTree>
    <p:extLst>
      <p:ext uri="{BB962C8B-B14F-4D97-AF65-F5344CB8AC3E}">
        <p14:creationId xmlns:p14="http://schemas.microsoft.com/office/powerpoint/2010/main" val="254656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3832</Words>
  <Application>Microsoft Office PowerPoint</Application>
  <PresentationFormat>Breitbild</PresentationFormat>
  <Paragraphs>586</Paragraphs>
  <Slides>76</Slides>
  <Notes>38</Notes>
  <HiddenSlides>0</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4</vt:i4>
      </vt:variant>
      <vt:variant>
        <vt:lpstr>Folientitel</vt:lpstr>
      </vt:variant>
      <vt:variant>
        <vt:i4>76</vt:i4>
      </vt:variant>
    </vt:vector>
  </HeadingPairs>
  <TitlesOfParts>
    <vt:vector size="91" baseType="lpstr">
      <vt:lpstr>Arial</vt:lpstr>
      <vt:lpstr>Arial Unicode MS</vt:lpstr>
      <vt:lpstr>Calibri</vt:lpstr>
      <vt:lpstr>Calibri Light</vt:lpstr>
      <vt:lpstr>Cambria Math</vt:lpstr>
      <vt:lpstr>Helvetica</vt:lpstr>
      <vt:lpstr>Segoe UI</vt:lpstr>
      <vt:lpstr>Symbol</vt:lpstr>
      <vt:lpstr>Times New Roman</vt:lpstr>
      <vt:lpstr>Wingdings</vt:lpstr>
      <vt:lpstr>Office Theme</vt:lpstr>
      <vt:lpstr>CorelDRAW</vt:lpstr>
      <vt:lpstr>Formel</vt:lpstr>
      <vt:lpstr>Equation.3</vt:lpstr>
      <vt:lpstr>Diagramm</vt:lpstr>
      <vt:lpstr>Biodiversity in deep time</vt:lpstr>
      <vt:lpstr>Biodiversity</vt:lpstr>
      <vt:lpstr>Structure</vt:lpstr>
      <vt:lpstr>Components of biodiversity</vt:lpstr>
      <vt:lpstr>Exercise: Alpha, Beta, Gamma</vt:lpstr>
      <vt:lpstr>Communities, meta-communites, assemblages</vt:lpstr>
      <vt:lpstr>Alpha Diversity</vt:lpstr>
      <vt:lpstr>Measuring Alpha Diversity</vt:lpstr>
      <vt:lpstr>Alpha Diversity</vt:lpstr>
      <vt:lpstr>Diversity Indices: Annotations</vt:lpstr>
      <vt:lpstr>Compute H for the two assemblages</vt:lpstr>
      <vt:lpstr>Simpson’s index (dominance and diversity)</vt:lpstr>
      <vt:lpstr>Compute D, SD, and RD for the two assemblages</vt:lpstr>
      <vt:lpstr>Fisher’s Alpha</vt:lpstr>
      <vt:lpstr>Other Indices</vt:lpstr>
      <vt:lpstr>Most diversity indices are mixed signals of richness and evenness</vt:lpstr>
      <vt:lpstr>Compute J for the two assemblages</vt:lpstr>
      <vt:lpstr>Can we get a metric that unifies H and J in a reasonable way?</vt:lpstr>
      <vt:lpstr>Hill Numbers </vt:lpstr>
      <vt:lpstr>How to weigh rare species?</vt:lpstr>
      <vt:lpstr>Use Hill numbers to generate diversity profiles</vt:lpstr>
      <vt:lpstr>Sampling Bias</vt:lpstr>
      <vt:lpstr>Rarefaction</vt:lpstr>
      <vt:lpstr>Two Approaches to Rarefaction</vt:lpstr>
      <vt:lpstr>Shareholder Quorum subsampling (SQS) and Squares estimates</vt:lpstr>
      <vt:lpstr>Biodiversity Indices and Rarefaction</vt:lpstr>
      <vt:lpstr>Only for the fastest</vt:lpstr>
      <vt:lpstr>Rank-Abundance Distributions</vt:lpstr>
      <vt:lpstr>Relative Abundance of Species in Communities</vt:lpstr>
      <vt:lpstr>Presentation</vt:lpstr>
      <vt:lpstr>Examples</vt:lpstr>
      <vt:lpstr>Inferences</vt:lpstr>
      <vt:lpstr>PowerPoint-Präsentation</vt:lpstr>
      <vt:lpstr>Model Selection with AIC</vt:lpstr>
      <vt:lpstr>Model Selection with AIC</vt:lpstr>
      <vt:lpstr>PowerPoint-Präsentation</vt:lpstr>
      <vt:lpstr>Terms in vegan</vt:lpstr>
      <vt:lpstr>Inferences in terms of ecological complexity - 1</vt:lpstr>
      <vt:lpstr>Inferences in terms of ecological complexity - 2</vt:lpstr>
      <vt:lpstr>Alpha Diversity Through Time: Richness</vt:lpstr>
      <vt:lpstr>PowerPoint-Präsentation</vt:lpstr>
      <vt:lpstr>Alpha Diversity Through Time: Rarefaction</vt:lpstr>
      <vt:lpstr>Alpha Diversity Trend Through RADs</vt:lpstr>
      <vt:lpstr>H over time</vt:lpstr>
      <vt:lpstr>PowerPoint-Präsentation</vt:lpstr>
      <vt:lpstr>Beta diversity</vt:lpstr>
      <vt:lpstr>Beta Diversity</vt:lpstr>
      <vt:lpstr>Beta Diversity Through Time</vt:lpstr>
      <vt:lpstr>Alpha and Beta in the Cambrian Explosion</vt:lpstr>
      <vt:lpstr>Similarity Indices to Approach  Beta Diversity</vt:lpstr>
      <vt:lpstr>Nestedness and turnover components of beta diversity</vt:lpstr>
      <vt:lpstr>Other binary metrics</vt:lpstr>
      <vt:lpstr>Percent similarity</vt:lpstr>
      <vt:lpstr>Hill numbers and beta diversity</vt:lpstr>
      <vt:lpstr>Exercise</vt:lpstr>
      <vt:lpstr>What to do with a (dis)similarity matrix</vt:lpstr>
      <vt:lpstr>Hierarchical Cluster Analysis</vt:lpstr>
      <vt:lpstr>Steps in Cluster Analysis</vt:lpstr>
      <vt:lpstr>Agglomeration Methods (Selection)</vt:lpstr>
      <vt:lpstr>Exercise </vt:lpstr>
      <vt:lpstr>PowerPoint-Präsentation</vt:lpstr>
      <vt:lpstr>PowerPoint-Präsentation</vt:lpstr>
      <vt:lpstr>Ordination</vt:lpstr>
      <vt:lpstr>Principal Component Analysis (PCA)</vt:lpstr>
      <vt:lpstr>Example</vt:lpstr>
      <vt:lpstr>Multidimensional Scaling (MDS)</vt:lpstr>
      <vt:lpstr>MDS (Metric = Parametric) </vt:lpstr>
      <vt:lpstr>NMDS (Non-metric = non-parametric)</vt:lpstr>
      <vt:lpstr>A simple example of MDS (Principal Coordinate Analysis)</vt:lpstr>
      <vt:lpstr>PowerPoint-Präsentation</vt:lpstr>
      <vt:lpstr>Try With Radiolarian Data</vt:lpstr>
      <vt:lpstr>PowerPoint-Präsentation</vt:lpstr>
      <vt:lpstr>Sites and species together</vt:lpstr>
      <vt:lpstr>Metric MDS and grouping</vt:lpstr>
      <vt:lpstr>Main Assignment</vt:lpstr>
      <vt:lpstr>Get started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Dunne (Geography, Earth and Environmental Sciences)</dc:creator>
  <cp:lastModifiedBy>Kießling, Wolfgang</cp:lastModifiedBy>
  <cp:revision>171</cp:revision>
  <dcterms:created xsi:type="dcterms:W3CDTF">2022-08-16T10:15:39Z</dcterms:created>
  <dcterms:modified xsi:type="dcterms:W3CDTF">2025-08-18T20:04:38Z</dcterms:modified>
</cp:coreProperties>
</file>