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mov" ContentType="video/quicktime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0"/>
  </p:notesMasterIdLst>
  <p:sldIdLst>
    <p:sldId id="256" r:id="rId2"/>
    <p:sldId id="257" r:id="rId3"/>
    <p:sldId id="326" r:id="rId4"/>
    <p:sldId id="321" r:id="rId5"/>
    <p:sldId id="319" r:id="rId6"/>
    <p:sldId id="325" r:id="rId7"/>
    <p:sldId id="323" r:id="rId8"/>
    <p:sldId id="328" r:id="rId9"/>
    <p:sldId id="327" r:id="rId10"/>
    <p:sldId id="329" r:id="rId11"/>
    <p:sldId id="368" r:id="rId12"/>
    <p:sldId id="369" r:id="rId13"/>
    <p:sldId id="370" r:id="rId14"/>
    <p:sldId id="367" r:id="rId15"/>
    <p:sldId id="371" r:id="rId16"/>
    <p:sldId id="372" r:id="rId17"/>
    <p:sldId id="373" r:id="rId18"/>
    <p:sldId id="374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455"/>
    <p:restoredTop sz="94626"/>
  </p:normalViewPr>
  <p:slideViewPr>
    <p:cSldViewPr snapToGrid="0">
      <p:cViewPr varScale="1">
        <p:scale>
          <a:sx n="121" d="100"/>
          <a:sy n="121" d="100"/>
        </p:scale>
        <p:origin x="752" y="16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DA9C2F2-FAFC-CB41-AD95-112AA014C1DC}" type="datetimeFigureOut">
              <a:rPr lang="en-US" smtClean="0"/>
              <a:t>9/4/23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01B523B-492B-9140-98E5-D3B0B156D8D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865827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01B523B-492B-9140-98E5-D3B0B156D8DA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63057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58A23EF-5B65-37A4-840F-2D329B5E855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9C51F-764E-AA9C-D6EF-8A54B991701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99246F5-B85D-C64A-5325-A63C55064B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6806-61E9-1E44-9D08-07C068B93074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1BBDDD-E9D5-53C2-3E16-8D57443A9C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4CF37A-469D-1F05-2529-FC4CACBDB7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5C1E-232A-A841-899A-44461F43D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475400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EA23F16-8B48-C2AE-E492-B82F1E70ED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6FDC5D-91C1-B5ED-5538-9A916BE906D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329A483-E615-0B50-0343-3497D2E5A7B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6806-61E9-1E44-9D08-07C068B93074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F5C91C8-0104-606D-DF98-C3292B5BE4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9A6D160-5803-D3A0-D8E4-330B76FC7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5C1E-232A-A841-899A-44461F43D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3596723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ED22AA7-C5F6-A823-90E7-4F2DFC06746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12143D6-29D1-BE39-D890-5E39AD37F96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1240B3-375E-63EB-8C50-E47686BEA1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6806-61E9-1E44-9D08-07C068B93074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F5B4B90-3022-4736-23DD-EC2DC3ADE2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054E461-37C0-3BF4-B9FA-0268F03288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5C1E-232A-A841-899A-44461F43D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69529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6A3C0-9421-9BAE-1F35-45AF9B42A93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7E43AC7-2BD2-98A2-022C-C28D7232081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A332753-19C5-BCB3-2E8F-EAE712D46BF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6806-61E9-1E44-9D08-07C068B93074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0C962F-9B28-49C1-F3EF-CCC23980E34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B1E112D-4B6D-0F03-8BC3-16631E11C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5C1E-232A-A841-899A-44461F43D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43940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324BEE-469A-CE62-7BEF-53B35182E41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4AA640D-DD34-5BA2-609E-9B3D799D9C3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AC9972A-30E6-0F6D-BA00-BB73517D55A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6806-61E9-1E44-9D08-07C068B93074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BCF4D5F-16FC-4ABC-0581-3F964103C0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5CDF3B-A201-B25C-B733-074628A234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5C1E-232A-A841-899A-44461F43D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81018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BD5A70-5F1C-E545-EBEF-F73A616EF4E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379F8EE-EF37-B313-86BB-6D58E0CDFC3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A58379-8AD5-D516-A62B-875F639CE57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EC4D031-BA5D-8960-86D3-E20CF75536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6806-61E9-1E44-9D08-07C068B93074}" type="datetimeFigureOut">
              <a:rPr lang="en-US" smtClean="0"/>
              <a:t>9/4/23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258EC16-0DE3-71CF-CFBF-FCB944896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96099-A981-FF80-EEDC-4A5C62E6C6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5C1E-232A-A841-899A-44461F43D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1454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2D3957-27E7-86B9-FFF2-697B28CB7A2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D77C3C2-F2E6-3AF7-84B3-4B42F2141F7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858BCDE-1984-8C6E-45FF-77F46F8625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7BBDC50-CFA4-8F5F-F510-0380CF4E826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0B68F7C-6013-51AE-064A-E2B691CAFB1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12B7505-95E6-65BD-F307-EB623365361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6806-61E9-1E44-9D08-07C068B93074}" type="datetimeFigureOut">
              <a:rPr lang="en-US" smtClean="0"/>
              <a:t>9/4/23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5E75053-5F3E-786A-5A86-3A07851068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41F1F44-2D73-21D5-F96C-C48992687B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5C1E-232A-A841-899A-44461F43D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90454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B0718BE-1BD8-93D8-C854-B0639DC861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919C207-2230-2A1F-6698-B779769DF3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6806-61E9-1E44-9D08-07C068B93074}" type="datetimeFigureOut">
              <a:rPr lang="en-US" smtClean="0"/>
              <a:t>9/4/23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AC722C9-1252-0661-B728-A7CCDE46C0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4D11F0-4C01-6E2D-140F-13F2FA75BAA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5C1E-232A-A841-899A-44461F43D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80446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4E9E30A-588E-F7C6-869C-C24AA82E08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6806-61E9-1E44-9D08-07C068B93074}" type="datetimeFigureOut">
              <a:rPr lang="en-US" smtClean="0"/>
              <a:t>9/4/23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00708AB-57AE-8955-01AB-47EA1AEB84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BDB84E-3C39-F4A4-A46A-9D3C1B04B6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5C1E-232A-A841-899A-44461F43D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92257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53125A3-8AEF-A661-D60B-8751C8F631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D651FF-6778-4B10-574B-05016EFCEA0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F4F8A35-59D9-FD28-F55C-64D83C27F4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E8F4A2-4E3C-E4B1-9D64-56D148F664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6806-61E9-1E44-9D08-07C068B93074}" type="datetimeFigureOut">
              <a:rPr lang="en-US" smtClean="0"/>
              <a:t>9/4/23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162E8BF-87FE-041A-A3CF-873FC8F8B6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AE9D71D-D5A5-F262-FBC3-2BBCE09B79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5C1E-232A-A841-899A-44461F43D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567679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4D8DAD-4AA4-5B5E-39AF-8E52F4E3B5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01927AB3-50E5-913F-FE04-8BD7226D055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571EF1E-700D-3B94-6E28-827C872B26F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7AA8EA-9986-4997-EFFF-F137E25AD07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F6806-61E9-1E44-9D08-07C068B93074}" type="datetimeFigureOut">
              <a:rPr lang="en-US" smtClean="0"/>
              <a:t>9/4/23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C5A50B-B5DC-C403-C9FB-A1F7CC8522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2F2C49-983E-2D5D-46C3-4431D9E363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2CB5C1E-232A-A841-899A-44461F43D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81096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C63EDA1-4AF1-9825-C40C-B6427EB1C5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E6B4693-F74B-7420-444A-ED03852E375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B146F6-E5F8-76F7-C24C-54421379E33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EF6806-61E9-1E44-9D08-07C068B93074}" type="datetimeFigureOut">
              <a:rPr lang="en-US" smtClean="0"/>
              <a:t>9/4/23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5949E5-CEB4-8D78-C41B-BDE113BBEB6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E1A84-71D3-8A15-6447-897E05F96B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CB5C1E-232A-A841-899A-44461F43D05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99073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4.jpeg"/><Relationship Id="rId4" Type="http://schemas.openxmlformats.org/officeDocument/2006/relationships/image" Target="../media/image23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ov"/><Relationship Id="rId1" Type="http://schemas.microsoft.com/office/2007/relationships/media" Target="../media/media1.mov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em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F286D0-9560-E373-7133-20E94E62387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10910" y="1789113"/>
            <a:ext cx="9970180" cy="918029"/>
          </a:xfrm>
        </p:spPr>
        <p:txBody>
          <a:bodyPr>
            <a:normAutofit/>
          </a:bodyPr>
          <a:lstStyle/>
          <a:p>
            <a:r>
              <a:rPr lang="en-US" dirty="0"/>
              <a:t>Who am I and Why am I here?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10A64D8-7026-F434-0823-90D889EFDDAB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/>
              <a:t>Ryan N. Felice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017A020-D862-403A-AF32-5047358C969F}"/>
              </a:ext>
            </a:extLst>
          </p:cNvPr>
          <p:cNvSpPr/>
          <p:nvPr/>
        </p:nvSpPr>
        <p:spPr>
          <a:xfrm>
            <a:off x="4060371" y="4492170"/>
            <a:ext cx="528004" cy="9001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B037E8B-6A0A-A495-2F8D-D7974CA8C406}"/>
              </a:ext>
            </a:extLst>
          </p:cNvPr>
          <p:cNvSpPr/>
          <p:nvPr/>
        </p:nvSpPr>
        <p:spPr>
          <a:xfrm>
            <a:off x="9818511" y="6332535"/>
            <a:ext cx="1208717" cy="38228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5A6A6839-605D-6631-67BA-FEB2E88342B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71937" y="4001175"/>
            <a:ext cx="4048125" cy="1391108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1DDB394-DFE0-776C-112E-19DB2887ED9B}"/>
              </a:ext>
            </a:extLst>
          </p:cNvPr>
          <p:cNvSpPr txBox="1"/>
          <p:nvPr/>
        </p:nvSpPr>
        <p:spPr>
          <a:xfrm>
            <a:off x="3657767" y="5883278"/>
            <a:ext cx="4876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b="0" i="0" u="none" strike="noStrike" dirty="0">
                <a:solidFill>
                  <a:srgbClr val="111111"/>
                </a:solidFill>
                <a:effectLst/>
                <a:latin typeface="-apple-system"/>
              </a:rPr>
              <a:t>Analytical Paleobiology Workshop - Erlangen 2023</a:t>
            </a:r>
          </a:p>
        </p:txBody>
      </p:sp>
    </p:spTree>
    <p:extLst>
      <p:ext uri="{BB962C8B-B14F-4D97-AF65-F5344CB8AC3E}">
        <p14:creationId xmlns:p14="http://schemas.microsoft.com/office/powerpoint/2010/main" val="335116798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C70E-734F-021F-BBA1-27962B0B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73" y="1657897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BA0B5-F287-1BE8-039D-A5A964CBE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69" y="1808710"/>
            <a:ext cx="6184900" cy="2349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C0867C-1381-A1C1-99D2-A72F3EE103E3}"/>
              </a:ext>
            </a:extLst>
          </p:cNvPr>
          <p:cNvSpPr txBox="1"/>
          <p:nvPr/>
        </p:nvSpPr>
        <p:spPr>
          <a:xfrm>
            <a:off x="1567072" y="4260107"/>
            <a:ext cx="6098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Marugán-Lobón</a:t>
            </a:r>
            <a:r>
              <a:rPr lang="en-US" dirty="0"/>
              <a:t> and </a:t>
            </a:r>
            <a:r>
              <a:rPr lang="en-US" dirty="0" err="1"/>
              <a:t>Buscalioni</a:t>
            </a:r>
            <a:r>
              <a:rPr lang="en-US" dirty="0"/>
              <a:t> 2003</a:t>
            </a:r>
          </a:p>
          <a:p>
            <a:r>
              <a:rPr lang="en-US" dirty="0"/>
              <a:t>56 extinct dinosaur taxa + 52 birds</a:t>
            </a:r>
          </a:p>
          <a:p>
            <a:r>
              <a:rPr lang="en-US" dirty="0"/>
              <a:t>3 length measurements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093AF-B304-8FBE-896D-A4AF36EF5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673" y="1921285"/>
            <a:ext cx="4216400" cy="190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8DC75-3C49-B445-D604-01C4E4E668E2}"/>
              </a:ext>
            </a:extLst>
          </p:cNvPr>
          <p:cNvSpPr txBox="1"/>
          <p:nvPr/>
        </p:nvSpPr>
        <p:spPr>
          <a:xfrm>
            <a:off x="8310381" y="4158210"/>
            <a:ext cx="6233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Brusatte</a:t>
            </a:r>
            <a:r>
              <a:rPr lang="en-US" dirty="0"/>
              <a:t> et al. 2012</a:t>
            </a:r>
          </a:p>
          <a:p>
            <a:r>
              <a:rPr lang="en-US" dirty="0"/>
              <a:t>36 taxa x 13 landmarks</a:t>
            </a:r>
          </a:p>
          <a:p>
            <a:r>
              <a:rPr lang="en-US" dirty="0"/>
              <a:t>26 taxa x 24 landmarks</a:t>
            </a:r>
          </a:p>
        </p:txBody>
      </p:sp>
    </p:spTree>
    <p:extLst>
      <p:ext uri="{BB962C8B-B14F-4D97-AF65-F5344CB8AC3E}">
        <p14:creationId xmlns:p14="http://schemas.microsoft.com/office/powerpoint/2010/main" val="1656615743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A707D-EE22-F609-93D0-2F253BE49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49A670-4CAA-2652-B125-AAD645015C2F}"/>
              </a:ext>
            </a:extLst>
          </p:cNvPr>
          <p:cNvSpPr txBox="1"/>
          <p:nvPr/>
        </p:nvSpPr>
        <p:spPr>
          <a:xfrm>
            <a:off x="3048000" y="2259449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/>
              <a:t>Dense Semi-landmarks allow complex shapes to be compared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90132C-317B-2DA4-DFC4-B9BA1570F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93699"/>
            <a:ext cx="7772400" cy="23430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68236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ADA707D-EE22-F609-93D0-2F253BE49D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E649A670-4CAA-2652-B125-AAD645015C2F}"/>
              </a:ext>
            </a:extLst>
          </p:cNvPr>
          <p:cNvSpPr txBox="1"/>
          <p:nvPr/>
        </p:nvSpPr>
        <p:spPr>
          <a:xfrm>
            <a:off x="3048000" y="2259449"/>
            <a:ext cx="6096000" cy="116955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3500" dirty="0"/>
              <a:t>Dense Semi-landmarks allow complex shapes to be compared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390132C-317B-2DA4-DFC4-B9BA1570F15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09800" y="3793699"/>
            <a:ext cx="7772400" cy="234303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1755E221-3CE4-B5F6-9E0B-6683E892D0F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3615952"/>
            <a:ext cx="7772400" cy="2520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579776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BB26B40-9E40-9D27-B6A5-5C629EB2F2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72EADC6F-387B-CA4D-0751-0FD4B1CE6B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09800" y="1540821"/>
            <a:ext cx="7772400" cy="47154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91625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920BFF-7C4E-7056-6503-54E2EDE727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" name="Picture 6" descr="Shape&#10;&#10;Description automatically generated">
            <a:extLst>
              <a:ext uri="{FF2B5EF4-FFF2-40B4-BE49-F238E27FC236}">
                <a16:creationId xmlns:a16="http://schemas.microsoft.com/office/drawing/2014/main" id="{50B93CB6-2B88-4E62-03A5-EE8C6D49A2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6813" y="-453269"/>
            <a:ext cx="10058400" cy="4287914"/>
          </a:xfrm>
          <a:prstGeom prst="rect">
            <a:avLst/>
          </a:prstGeom>
        </p:spPr>
      </p:pic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AC6522F0-DF5D-26EC-5B94-3B6B6F72305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866735" y="3405753"/>
            <a:ext cx="6658556" cy="3452247"/>
          </a:xfr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48AF26F9-B6C4-0224-9157-0AD033080598}"/>
              </a:ext>
            </a:extLst>
          </p:cNvPr>
          <p:cNvSpPr/>
          <p:nvPr/>
        </p:nvSpPr>
        <p:spPr>
          <a:xfrm>
            <a:off x="5867400" y="-284505"/>
            <a:ext cx="478971" cy="369025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411322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53F1B5F-44A8-8321-9280-D20C25A919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Trade-offs in vertebral evolution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FF946AF7-B2D6-D6BB-216A-AB437B42F88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0163" y="1974877"/>
            <a:ext cx="2571750" cy="3429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D2A9AA2C-D262-D8FE-CCC4-F4A0E07D23E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508232" y="936915"/>
            <a:ext cx="2351213" cy="161598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A55D7613-3A94-EF2B-1EAB-FEA17128387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508232" y="2973643"/>
            <a:ext cx="2533507" cy="1431469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A7FD046-C6C9-E563-C517-EA17EA2BB55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08232" y="4825860"/>
            <a:ext cx="2247810" cy="1667015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1C37244D-8AF2-3277-E990-64BE18D9F3F0}"/>
              </a:ext>
            </a:extLst>
          </p:cNvPr>
          <p:cNvSpPr txBox="1"/>
          <p:nvPr/>
        </p:nvSpPr>
        <p:spPr>
          <a:xfrm>
            <a:off x="1887430" y="5659367"/>
            <a:ext cx="22372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Ryan Marek (postdoc)</a:t>
            </a:r>
          </a:p>
        </p:txBody>
      </p:sp>
    </p:spTree>
    <p:extLst>
      <p:ext uri="{BB962C8B-B14F-4D97-AF65-F5344CB8AC3E}">
        <p14:creationId xmlns:p14="http://schemas.microsoft.com/office/powerpoint/2010/main" val="4083436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F5B4DE5-F122-6F7A-CAD7-D9AA8CEFC83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9789" y="2040152"/>
            <a:ext cx="3911587" cy="464096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ED764A0-32DC-326C-AF1E-DB27DB5245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3883909"/>
            <a:ext cx="7772400" cy="2797209"/>
          </a:xfrm>
          <a:prstGeom prst="rect">
            <a:avLst/>
          </a:prstGeom>
        </p:spPr>
      </p:pic>
      <p:sp>
        <p:nvSpPr>
          <p:cNvPr id="6" name="Title 1">
            <a:extLst>
              <a:ext uri="{FF2B5EF4-FFF2-40B4-BE49-F238E27FC236}">
                <a16:creationId xmlns:a16="http://schemas.microsoft.com/office/drawing/2014/main" id="{55E2D238-8296-A77B-983B-7BD7F46E33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/>
          <a:p>
            <a:r>
              <a:rPr lang="en-US" dirty="0"/>
              <a:t>BRAIN-DRAIN: the consequences of </a:t>
            </a:r>
            <a:r>
              <a:rPr lang="en-US" dirty="0" err="1"/>
              <a:t>encephalisation</a:t>
            </a:r>
            <a:endParaRPr lang="en-US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4BA2E4F-390B-9FA2-DFCC-A9B25127955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04739" y="1480997"/>
            <a:ext cx="2027366" cy="194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Taylor West - Micro-CT Scanning Specialist - Natural History ...">
            <a:extLst>
              <a:ext uri="{FF2B5EF4-FFF2-40B4-BE49-F238E27FC236}">
                <a16:creationId xmlns:a16="http://schemas.microsoft.com/office/drawing/2014/main" id="{9FCDC9ED-52CB-FBC9-4C72-FD2E979E7CD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699" t="3487" r="19429" b="68108"/>
          <a:stretch/>
        </p:blipFill>
        <p:spPr bwMode="auto">
          <a:xfrm>
            <a:off x="8455468" y="1480997"/>
            <a:ext cx="2185759" cy="19480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EF1B9C1B-9B55-A2F7-BC12-D1FC3543BCCF}"/>
              </a:ext>
            </a:extLst>
          </p:cNvPr>
          <p:cNvSpPr txBox="1"/>
          <p:nvPr/>
        </p:nvSpPr>
        <p:spPr>
          <a:xfrm>
            <a:off x="5199814" y="3514577"/>
            <a:ext cx="22518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Andy Knapp (postdoc)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1245AFCA-1941-2782-6A17-F47C9A4A0BFF}"/>
              </a:ext>
            </a:extLst>
          </p:cNvPr>
          <p:cNvSpPr txBox="1"/>
          <p:nvPr/>
        </p:nvSpPr>
        <p:spPr>
          <a:xfrm>
            <a:off x="8422429" y="3476361"/>
            <a:ext cx="22140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Taylor West (postdoc)</a:t>
            </a:r>
          </a:p>
        </p:txBody>
      </p:sp>
    </p:spTree>
    <p:extLst>
      <p:ext uri="{BB962C8B-B14F-4D97-AF65-F5344CB8AC3E}">
        <p14:creationId xmlns:p14="http://schemas.microsoft.com/office/powerpoint/2010/main" val="371322341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597549-ADF0-037F-C0F6-3716CEF7986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we will learn: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94B8C-C7A9-028C-3B3A-DD6125184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History of geometric morphometrics</a:t>
            </a:r>
          </a:p>
          <a:p>
            <a:r>
              <a:rPr lang="en-US" dirty="0"/>
              <a:t>How to collect 2D landmark data</a:t>
            </a:r>
          </a:p>
          <a:p>
            <a:r>
              <a:rPr lang="en-US" dirty="0"/>
              <a:t>How to collect 2D outline data</a:t>
            </a:r>
          </a:p>
          <a:p>
            <a:r>
              <a:rPr lang="en-US" dirty="0"/>
              <a:t>How to conduct analyses with landmark </a:t>
            </a:r>
            <a:r>
              <a:rPr lang="en-US"/>
              <a:t>and outline data</a:t>
            </a:r>
          </a:p>
        </p:txBody>
      </p:sp>
    </p:spTree>
    <p:extLst>
      <p:ext uri="{BB962C8B-B14F-4D97-AF65-F5344CB8AC3E}">
        <p14:creationId xmlns:p14="http://schemas.microsoft.com/office/powerpoint/2010/main" val="1199783840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AA8FA24-FB48-53B6-91D5-E0D6AF26ED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Who are you?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290011-AEDC-DFA1-3B8B-98092FE2CE1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475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8F0A99-FA93-052C-9653-73D0AE2B5D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/>
              <a:t>Background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89D8332-BC6E-F35E-87B7-0BE05F7E68C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Bachelors of Science: Tulane University (New Orleans, USA) 2009</a:t>
            </a:r>
          </a:p>
          <a:p>
            <a:r>
              <a:rPr lang="en-US" dirty="0"/>
              <a:t>PhD: Ohio University (Ohio, USA) 2015</a:t>
            </a:r>
          </a:p>
          <a:p>
            <a:r>
              <a:rPr lang="en-US" dirty="0"/>
              <a:t>Postdoc: UCL and Natural History Museum (London) 2015-2018</a:t>
            </a:r>
          </a:p>
          <a:p>
            <a:r>
              <a:rPr lang="en-US" dirty="0"/>
              <a:t>Lecturer: UCL (London) 2015-present</a:t>
            </a: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186141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4469544-A7CD-4ADD-8FF0-4732A1E9A1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Research Interests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FA253F2-9BD7-F284-F562-157D282308F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Vertebral evolution</a:t>
            </a:r>
          </a:p>
          <a:p>
            <a:r>
              <a:rPr lang="en-US" dirty="0"/>
              <a:t>Craniofacial evolution</a:t>
            </a:r>
          </a:p>
          <a:p>
            <a:r>
              <a:rPr lang="en-US" dirty="0"/>
              <a:t>Macroevolutionary modelling</a:t>
            </a:r>
          </a:p>
          <a:p>
            <a:r>
              <a:rPr lang="en-US" dirty="0"/>
              <a:t>Methods development </a:t>
            </a:r>
          </a:p>
        </p:txBody>
      </p:sp>
    </p:spTree>
    <p:extLst>
      <p:ext uri="{BB962C8B-B14F-4D97-AF65-F5344CB8AC3E}">
        <p14:creationId xmlns:p14="http://schemas.microsoft.com/office/powerpoint/2010/main" val="61104813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E5729EFC-3391-1CD6-5614-C0B1A4C50770}"/>
              </a:ext>
            </a:extLst>
          </p:cNvPr>
          <p:cNvSpPr/>
          <p:nvPr/>
        </p:nvSpPr>
        <p:spPr>
          <a:xfrm>
            <a:off x="0" y="-142461"/>
            <a:ext cx="12483548" cy="7142922"/>
          </a:xfrm>
          <a:prstGeom prst="rect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6" name="tail_animation2">
            <a:hlinkClick r:id="" action="ppaction://media"/>
            <a:extLst>
              <a:ext uri="{FF2B5EF4-FFF2-40B4-BE49-F238E27FC236}">
                <a16:creationId xmlns:a16="http://schemas.microsoft.com/office/drawing/2014/main" id="{6BCF7FD6-E98B-57EE-A726-706DB4430BD7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7876554" y="2649123"/>
            <a:ext cx="4351337" cy="4351338"/>
          </a:xfr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C5D71D-E60A-7C0C-98FB-4D02CA244859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 flipH="1">
            <a:off x="1082054" y="745124"/>
            <a:ext cx="6794500" cy="557530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5092133D-665C-B48A-803C-24EAB348C297}"/>
              </a:ext>
            </a:extLst>
          </p:cNvPr>
          <p:cNvSpPr txBox="1"/>
          <p:nvPr/>
        </p:nvSpPr>
        <p:spPr>
          <a:xfrm>
            <a:off x="566188" y="206160"/>
            <a:ext cx="542333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800" b="1" dirty="0">
                <a:solidFill>
                  <a:schemeClr val="bg1"/>
                </a:solidFill>
              </a:rPr>
              <a:t>PhD Project</a:t>
            </a:r>
          </a:p>
        </p:txBody>
      </p:sp>
    </p:spTree>
    <p:extLst>
      <p:ext uri="{BB962C8B-B14F-4D97-AF65-F5344CB8AC3E}">
        <p14:creationId xmlns:p14="http://schemas.microsoft.com/office/powerpoint/2010/main" val="5334628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000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repeatCount="indefinite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66A8130-1CA8-B683-D7BC-2778CF63F34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9556" y="0"/>
            <a:ext cx="5456088" cy="685800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3F2B9F3-0484-E4C8-5E76-40F604DD1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8299" y="0"/>
            <a:ext cx="3715812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82720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1F465A2-3E75-E9A8-A0FB-1C0DDFBC60A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47164" y="1027906"/>
            <a:ext cx="7772400" cy="240414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49C30BA-4854-9539-7607-01215548D23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57086" y="2591839"/>
            <a:ext cx="5278395" cy="3928765"/>
          </a:xfrm>
          <a:prstGeom prst="rect">
            <a:avLst/>
          </a:prstGeom>
        </p:spPr>
      </p:pic>
      <p:sp>
        <p:nvSpPr>
          <p:cNvPr id="7" name="Title 6">
            <a:extLst>
              <a:ext uri="{FF2B5EF4-FFF2-40B4-BE49-F238E27FC236}">
                <a16:creationId xmlns:a16="http://schemas.microsoft.com/office/drawing/2014/main" id="{8E1330DF-4CFC-C72E-C576-728BFCBBD2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61082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7DD6F-1FBE-3496-B4E2-D318D07BC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Skull evolution in </a:t>
            </a:r>
            <a:r>
              <a:rPr lang="en-US" dirty="0" err="1"/>
              <a:t>tetrapods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C1B0C6-C4AE-3F5D-A9CB-591220678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914" y="517525"/>
            <a:ext cx="12344400" cy="102525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5751917-1702-C8FA-4834-AE803ABA8248}"/>
              </a:ext>
            </a:extLst>
          </p:cNvPr>
          <p:cNvSpPr txBox="1">
            <a:spLocks/>
          </p:cNvSpPr>
          <p:nvPr/>
        </p:nvSpPr>
        <p:spPr>
          <a:xfrm>
            <a:off x="838200" y="4223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Postdoctoral Research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AF60006-7CEC-9655-939F-F1F0D6085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3274"/>
            <a:ext cx="2232938" cy="167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BC2D02-C518-2C99-07DF-1148E2CB6760}"/>
              </a:ext>
            </a:extLst>
          </p:cNvPr>
          <p:cNvSpPr txBox="1"/>
          <p:nvPr/>
        </p:nvSpPr>
        <p:spPr>
          <a:xfrm>
            <a:off x="0" y="5436407"/>
            <a:ext cx="2482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 Anjali Goswami</a:t>
            </a:r>
          </a:p>
          <a:p>
            <a:r>
              <a:rPr lang="en-US" dirty="0"/>
              <a:t>Natural History Museum</a:t>
            </a:r>
          </a:p>
        </p:txBody>
      </p:sp>
    </p:spTree>
    <p:extLst>
      <p:ext uri="{BB962C8B-B14F-4D97-AF65-F5344CB8AC3E}">
        <p14:creationId xmlns:p14="http://schemas.microsoft.com/office/powerpoint/2010/main" val="12055563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37DD6F-1FBE-3496-B4E2-D318D07BC81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Skull evolution in </a:t>
            </a:r>
            <a:r>
              <a:rPr lang="en-US" dirty="0" err="1"/>
              <a:t>tetrapods</a:t>
            </a:r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C1B0C6-C4AE-3F5D-A9CB-59122067853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52914" y="517525"/>
            <a:ext cx="12344400" cy="10252580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C5751917-1702-C8FA-4834-AE803ABA8248}"/>
              </a:ext>
            </a:extLst>
          </p:cNvPr>
          <p:cNvSpPr txBox="1">
            <a:spLocks/>
          </p:cNvSpPr>
          <p:nvPr/>
        </p:nvSpPr>
        <p:spPr>
          <a:xfrm>
            <a:off x="838200" y="422302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dirty="0"/>
              <a:t>Postdoctoral Research</a:t>
            </a:r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8AF60006-7CEC-9655-939F-F1F0D608545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43274"/>
            <a:ext cx="2232938" cy="16799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99BC2D02-C518-2C99-07DF-1148E2CB6760}"/>
              </a:ext>
            </a:extLst>
          </p:cNvPr>
          <p:cNvSpPr txBox="1"/>
          <p:nvPr/>
        </p:nvSpPr>
        <p:spPr>
          <a:xfrm>
            <a:off x="0" y="5436407"/>
            <a:ext cx="248247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Prof Anjali Goswami</a:t>
            </a:r>
          </a:p>
          <a:p>
            <a:r>
              <a:rPr lang="en-US" dirty="0"/>
              <a:t>Natural History Museum</a:t>
            </a:r>
          </a:p>
        </p:txBody>
      </p:sp>
      <p:sp>
        <p:nvSpPr>
          <p:cNvPr id="2" name="5-point Star 1">
            <a:extLst>
              <a:ext uri="{FF2B5EF4-FFF2-40B4-BE49-F238E27FC236}">
                <a16:creationId xmlns:a16="http://schemas.microsoft.com/office/drawing/2014/main" id="{F027EB12-9B73-A141-D324-A17877279451}"/>
              </a:ext>
            </a:extLst>
          </p:cNvPr>
          <p:cNvSpPr/>
          <p:nvPr/>
        </p:nvSpPr>
        <p:spPr>
          <a:xfrm>
            <a:off x="6954013" y="1240495"/>
            <a:ext cx="358346" cy="35834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5-point Star 5">
            <a:extLst>
              <a:ext uri="{FF2B5EF4-FFF2-40B4-BE49-F238E27FC236}">
                <a16:creationId xmlns:a16="http://schemas.microsoft.com/office/drawing/2014/main" id="{57509EB1-A4C5-1F96-6B10-327F2DFCB665}"/>
              </a:ext>
            </a:extLst>
          </p:cNvPr>
          <p:cNvSpPr/>
          <p:nvPr/>
        </p:nvSpPr>
        <p:spPr>
          <a:xfrm>
            <a:off x="8924703" y="315771"/>
            <a:ext cx="358346" cy="35834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5-point Star 6">
            <a:extLst>
              <a:ext uri="{FF2B5EF4-FFF2-40B4-BE49-F238E27FC236}">
                <a16:creationId xmlns:a16="http://schemas.microsoft.com/office/drawing/2014/main" id="{96549B92-5B90-8838-3B43-382E79716EF5}"/>
              </a:ext>
            </a:extLst>
          </p:cNvPr>
          <p:cNvSpPr/>
          <p:nvPr/>
        </p:nvSpPr>
        <p:spPr>
          <a:xfrm>
            <a:off x="5808385" y="1854396"/>
            <a:ext cx="358346" cy="358346"/>
          </a:xfrm>
          <a:prstGeom prst="star5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041242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21C70E-734F-021F-BBA1-27962B0B99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11773" y="1657897"/>
            <a:ext cx="10515600" cy="1325563"/>
          </a:xfrm>
        </p:spPr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E3BA0B5-F287-1BE8-039D-A5A964CBE5F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42769" y="1808710"/>
            <a:ext cx="6184900" cy="2349500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00C0867C-1381-A1C1-99D2-A72F3EE103E3}"/>
              </a:ext>
            </a:extLst>
          </p:cNvPr>
          <p:cNvSpPr txBox="1"/>
          <p:nvPr/>
        </p:nvSpPr>
        <p:spPr>
          <a:xfrm>
            <a:off x="1567072" y="4260107"/>
            <a:ext cx="609805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Marugán-Lobón</a:t>
            </a:r>
            <a:r>
              <a:rPr lang="en-US" dirty="0"/>
              <a:t> and </a:t>
            </a:r>
            <a:r>
              <a:rPr lang="en-US" dirty="0" err="1"/>
              <a:t>Buscalioni</a:t>
            </a:r>
            <a:r>
              <a:rPr lang="en-US" dirty="0"/>
              <a:t> 2003</a:t>
            </a:r>
          </a:p>
          <a:p>
            <a:r>
              <a:rPr lang="en-US" dirty="0"/>
              <a:t>56 extinct dinosaur taxa + 52 birds</a:t>
            </a:r>
          </a:p>
          <a:p>
            <a:r>
              <a:rPr lang="en-US" dirty="0"/>
              <a:t>3 length measurements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2E3093AF-B304-8FBE-896D-A4AF36EF5ED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96673" y="1921285"/>
            <a:ext cx="4216400" cy="19050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5F68DC75-3C49-B445-D604-01C4E4E668E2}"/>
              </a:ext>
            </a:extLst>
          </p:cNvPr>
          <p:cNvSpPr txBox="1"/>
          <p:nvPr/>
        </p:nvSpPr>
        <p:spPr>
          <a:xfrm>
            <a:off x="8310381" y="4158210"/>
            <a:ext cx="6233984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dirty="0" err="1"/>
              <a:t>Brusatte</a:t>
            </a:r>
            <a:r>
              <a:rPr lang="en-US" dirty="0"/>
              <a:t> et al. 2012</a:t>
            </a:r>
          </a:p>
          <a:p>
            <a:r>
              <a:rPr lang="en-US" dirty="0"/>
              <a:t>36 taxa x 13 landmarks</a:t>
            </a:r>
          </a:p>
          <a:p>
            <a:r>
              <a:rPr lang="en-US" dirty="0"/>
              <a:t>26 taxa x 24 landmarks</a:t>
            </a:r>
          </a:p>
        </p:txBody>
      </p:sp>
    </p:spTree>
    <p:extLst>
      <p:ext uri="{BB962C8B-B14F-4D97-AF65-F5344CB8AC3E}">
        <p14:creationId xmlns:p14="http://schemas.microsoft.com/office/powerpoint/2010/main" val="4236337075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3371</TotalTime>
  <Words>231</Words>
  <Application>Microsoft Macintosh PowerPoint</Application>
  <PresentationFormat>Widescreen</PresentationFormat>
  <Paragraphs>48</Paragraphs>
  <Slides>18</Slides>
  <Notes>1</Notes>
  <HiddenSlides>0</HiddenSlides>
  <MMClips>1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3" baseType="lpstr">
      <vt:lpstr>-apple-system</vt:lpstr>
      <vt:lpstr>Arial</vt:lpstr>
      <vt:lpstr>Calibri</vt:lpstr>
      <vt:lpstr>Calibri Light</vt:lpstr>
      <vt:lpstr>Office Theme</vt:lpstr>
      <vt:lpstr>Who am I and Why am I here?</vt:lpstr>
      <vt:lpstr>Background</vt:lpstr>
      <vt:lpstr>Research Interests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Trade-offs in vertebral evolution</vt:lpstr>
      <vt:lpstr>BRAIN-DRAIN: the consequences of encephalisation</vt:lpstr>
      <vt:lpstr>What we will learn:</vt:lpstr>
      <vt:lpstr>Who are you?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Quantifying Complex Shapes: Methods and Madness</dc:title>
  <dc:creator>Felice, Ryan</dc:creator>
  <cp:lastModifiedBy>Felice, Ryan</cp:lastModifiedBy>
  <cp:revision>23</cp:revision>
  <dcterms:created xsi:type="dcterms:W3CDTF">2023-03-18T12:07:14Z</dcterms:created>
  <dcterms:modified xsi:type="dcterms:W3CDTF">2023-09-04T15:14:55Z</dcterms:modified>
</cp:coreProperties>
</file>