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Lst>
  <p:notesMasterIdLst>
    <p:notesMasterId r:id="rId72"/>
  </p:notesMasterIdLst>
  <p:sldIdLst>
    <p:sldId id="258" r:id="rId2"/>
    <p:sldId id="261" r:id="rId3"/>
    <p:sldId id="343" r:id="rId4"/>
    <p:sldId id="335" r:id="rId5"/>
    <p:sldId id="262" r:id="rId6"/>
    <p:sldId id="263" r:id="rId7"/>
    <p:sldId id="264" r:id="rId8"/>
    <p:sldId id="265" r:id="rId9"/>
    <p:sldId id="267" r:id="rId10"/>
    <p:sldId id="269" r:id="rId11"/>
    <p:sldId id="271" r:id="rId12"/>
    <p:sldId id="268" r:id="rId13"/>
    <p:sldId id="273" r:id="rId14"/>
    <p:sldId id="274" r:id="rId15"/>
    <p:sldId id="270" r:id="rId16"/>
    <p:sldId id="339" r:id="rId17"/>
    <p:sldId id="276" r:id="rId18"/>
    <p:sldId id="277" r:id="rId19"/>
    <p:sldId id="279" r:id="rId20"/>
    <p:sldId id="347" r:id="rId21"/>
    <p:sldId id="344" r:id="rId22"/>
    <p:sldId id="272" r:id="rId23"/>
    <p:sldId id="289" r:id="rId24"/>
    <p:sldId id="283" r:id="rId25"/>
    <p:sldId id="291" r:id="rId26"/>
    <p:sldId id="266" r:id="rId27"/>
    <p:sldId id="292" r:id="rId28"/>
    <p:sldId id="293" r:id="rId29"/>
    <p:sldId id="294" r:id="rId30"/>
    <p:sldId id="295" r:id="rId31"/>
    <p:sldId id="298" r:id="rId32"/>
    <p:sldId id="299" r:id="rId33"/>
    <p:sldId id="296" r:id="rId34"/>
    <p:sldId id="297" r:id="rId35"/>
    <p:sldId id="304" r:id="rId36"/>
    <p:sldId id="337" r:id="rId37"/>
    <p:sldId id="336" r:id="rId38"/>
    <p:sldId id="338" r:id="rId39"/>
    <p:sldId id="341" r:id="rId40"/>
    <p:sldId id="303" r:id="rId41"/>
    <p:sldId id="300" r:id="rId42"/>
    <p:sldId id="313" r:id="rId43"/>
    <p:sldId id="346" r:id="rId44"/>
    <p:sldId id="301" r:id="rId45"/>
    <p:sldId id="310" r:id="rId46"/>
    <p:sldId id="308" r:id="rId47"/>
    <p:sldId id="309" r:id="rId48"/>
    <p:sldId id="345" r:id="rId49"/>
    <p:sldId id="311" r:id="rId50"/>
    <p:sldId id="314" r:id="rId51"/>
    <p:sldId id="315" r:id="rId52"/>
    <p:sldId id="316" r:id="rId53"/>
    <p:sldId id="317" r:id="rId54"/>
    <p:sldId id="319" r:id="rId55"/>
    <p:sldId id="320" r:id="rId56"/>
    <p:sldId id="321" r:id="rId57"/>
    <p:sldId id="322" r:id="rId58"/>
    <p:sldId id="324" r:id="rId59"/>
    <p:sldId id="323" r:id="rId60"/>
    <p:sldId id="325" r:id="rId61"/>
    <p:sldId id="326" r:id="rId62"/>
    <p:sldId id="327" r:id="rId63"/>
    <p:sldId id="328" r:id="rId64"/>
    <p:sldId id="329" r:id="rId65"/>
    <p:sldId id="330" r:id="rId66"/>
    <p:sldId id="331" r:id="rId67"/>
    <p:sldId id="332" r:id="rId68"/>
    <p:sldId id="333" r:id="rId69"/>
    <p:sldId id="334" r:id="rId70"/>
    <p:sldId id="302"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F60"/>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72"/>
  </p:normalViewPr>
  <p:slideViewPr>
    <p:cSldViewPr snapToGrid="0">
      <p:cViewPr varScale="1">
        <p:scale>
          <a:sx n="89" d="100"/>
          <a:sy n="89" d="100"/>
        </p:scale>
        <p:origin x="36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C0D26B-E896-41E6-9C93-E2441A195CAE}" type="datetimeFigureOut">
              <a:rPr lang="en-US" smtClean="0"/>
              <a:t>8/6/2024</a:t>
            </a:fld>
            <a:endParaRPr lang="en-US"/>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8D386B-76BE-4DF6-A9D7-B969F6929FFC}" type="slidenum">
              <a:rPr lang="en-US" smtClean="0"/>
              <a:t>‹Nr.›</a:t>
            </a:fld>
            <a:endParaRPr lang="en-US"/>
          </a:p>
        </p:txBody>
      </p:sp>
    </p:spTree>
    <p:extLst>
      <p:ext uri="{BB962C8B-B14F-4D97-AF65-F5344CB8AC3E}">
        <p14:creationId xmlns:p14="http://schemas.microsoft.com/office/powerpoint/2010/main" val="1132320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Perhaps</a:t>
            </a:r>
            <a:r>
              <a:rPr lang="de-DE" dirty="0"/>
              <a:t> </a:t>
            </a:r>
            <a:r>
              <a:rPr lang="de-DE" dirty="0" err="1"/>
              <a:t>better</a:t>
            </a:r>
            <a:r>
              <a:rPr lang="de-DE" dirty="0"/>
              <a:t> „</a:t>
            </a:r>
            <a:r>
              <a:rPr lang="de-DE" dirty="0" err="1"/>
              <a:t>assemblage</a:t>
            </a:r>
            <a:r>
              <a:rPr lang="de-DE" dirty="0"/>
              <a:t>-level“ </a:t>
            </a:r>
            <a:r>
              <a:rPr lang="de-DE" dirty="0" err="1"/>
              <a:t>biodiversity</a:t>
            </a:r>
            <a:endParaRPr lang="de-DE" dirty="0"/>
          </a:p>
        </p:txBody>
      </p:sp>
      <p:sp>
        <p:nvSpPr>
          <p:cNvPr id="4" name="Foliennummernplatzhalter 3"/>
          <p:cNvSpPr>
            <a:spLocks noGrp="1"/>
          </p:cNvSpPr>
          <p:nvPr>
            <p:ph type="sldNum" sz="quarter" idx="10"/>
          </p:nvPr>
        </p:nvSpPr>
        <p:spPr/>
        <p:txBody>
          <a:bodyPr/>
          <a:lstStyle/>
          <a:p>
            <a:fld id="{BD8D386B-76BE-4DF6-A9D7-B969F6929FFC}" type="slidenum">
              <a:rPr lang="en-US" smtClean="0"/>
              <a:t>1</a:t>
            </a:fld>
            <a:endParaRPr lang="en-US"/>
          </a:p>
        </p:txBody>
      </p:sp>
    </p:spTree>
    <p:extLst>
      <p:ext uri="{BB962C8B-B14F-4D97-AF65-F5344CB8AC3E}">
        <p14:creationId xmlns:p14="http://schemas.microsoft.com/office/powerpoint/2010/main" val="1339235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2F227CB-3849-45E0-8285-1478F4D1ED20}" type="slidenum">
              <a:rPr lang="de-DE" altLang="de-DE"/>
              <a:pPr eaLnBrk="1" hangingPunct="1">
                <a:spcBef>
                  <a:spcPct val="0"/>
                </a:spcBef>
              </a:pPr>
              <a:t>12</a:t>
            </a:fld>
            <a:endParaRPr lang="de-DE" altLang="de-DE"/>
          </a:p>
        </p:txBody>
      </p:sp>
      <p:sp>
        <p:nvSpPr>
          <p:cNvPr id="46083" name="Rectangle 2"/>
          <p:cNvSpPr>
            <a:spLocks noGrp="1" noRot="1" noChangeAspect="1" noChangeArrowheads="1" noTextEdit="1"/>
          </p:cNvSpPr>
          <p:nvPr>
            <p:ph type="sldImg"/>
          </p:nvPr>
        </p:nvSpPr>
        <p:spPr>
          <a:xfrm>
            <a:off x="685800" y="1143000"/>
            <a:ext cx="5486400" cy="3086100"/>
          </a:xfrm>
          <a:ln/>
        </p:spPr>
      </p:sp>
      <p:sp>
        <p:nvSpPr>
          <p:cNvPr id="46084" name="Rectangle 3"/>
          <p:cNvSpPr>
            <a:spLocks noGrp="1" noChangeArrowheads="1"/>
          </p:cNvSpPr>
          <p:nvPr>
            <p:ph type="body" idx="1"/>
          </p:nvPr>
        </p:nvSpPr>
        <p:spPr>
          <a:noFill/>
        </p:spPr>
        <p:txBody>
          <a:bodyPr/>
          <a:lstStyle/>
          <a:p>
            <a:pPr eaLnBrk="1" hangingPunct="1"/>
            <a:r>
              <a:rPr lang="en-US" altLang="de-DE" dirty="0">
                <a:latin typeface="Arial" panose="020B0604020202020204" pitchFamily="34" charset="0"/>
              </a:rPr>
              <a:t>Simpson Diversity:</a:t>
            </a:r>
            <a:r>
              <a:rPr lang="en-US" altLang="de-DE" baseline="0" dirty="0">
                <a:latin typeface="Arial" panose="020B0604020202020204" pitchFamily="34" charset="0"/>
              </a:rPr>
              <a:t> </a:t>
            </a:r>
            <a:r>
              <a:rPr lang="en-US" altLang="de-DE" dirty="0">
                <a:latin typeface="Arial" panose="020B0604020202020204" pitchFamily="34" charset="0"/>
              </a:rPr>
              <a:t>Sometimes also 1/D</a:t>
            </a:r>
          </a:p>
          <a:p>
            <a:pPr eaLnBrk="1" hangingPunct="1"/>
            <a:r>
              <a:rPr lang="de-DE" sz="1200" kern="1200" dirty="0" err="1">
                <a:solidFill>
                  <a:schemeClr val="tx1"/>
                </a:solidFill>
                <a:latin typeface="+mn-lt"/>
                <a:ea typeface="+mn-ea"/>
                <a:cs typeface="+mn-cs"/>
              </a:rPr>
              <a:t>Simpson's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Reciprocal</a:t>
            </a:r>
            <a:r>
              <a:rPr lang="de-DE" sz="1200" kern="1200" dirty="0">
                <a:solidFill>
                  <a:schemeClr val="tx1"/>
                </a:solidFill>
                <a:latin typeface="+mn-lt"/>
                <a:ea typeface="+mn-ea"/>
                <a:cs typeface="+mn-cs"/>
              </a:rPr>
              <a:t> Index</a:t>
            </a:r>
            <a:endParaRPr lang="en-US" altLang="de-DE" dirty="0">
              <a:latin typeface="Arial" panose="020B0604020202020204" pitchFamily="34" charset="0"/>
            </a:endParaRPr>
          </a:p>
        </p:txBody>
      </p:sp>
    </p:spTree>
    <p:extLst>
      <p:ext uri="{BB962C8B-B14F-4D97-AF65-F5344CB8AC3E}">
        <p14:creationId xmlns:p14="http://schemas.microsoft.com/office/powerpoint/2010/main" val="2567945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1483B1F6-0343-407D-99F8-10A16D5CCC55}" type="slidenum">
              <a:rPr lang="de-DE" altLang="de-DE"/>
              <a:pPr eaLnBrk="1" hangingPunct="1">
                <a:spcBef>
                  <a:spcPct val="0"/>
                </a:spcBef>
              </a:pPr>
              <a:t>13</a:t>
            </a:fld>
            <a:endParaRPr lang="de-DE" altLang="de-DE"/>
          </a:p>
        </p:txBody>
      </p:sp>
      <p:sp>
        <p:nvSpPr>
          <p:cNvPr id="49155" name="Rectangle 2"/>
          <p:cNvSpPr>
            <a:spLocks noGrp="1" noRot="1" noChangeAspect="1" noChangeArrowheads="1" noTextEdit="1"/>
          </p:cNvSpPr>
          <p:nvPr>
            <p:ph type="sldImg"/>
          </p:nvPr>
        </p:nvSpPr>
        <p:spPr>
          <a:xfrm>
            <a:off x="685800" y="1143000"/>
            <a:ext cx="5486400" cy="3086100"/>
          </a:xfrm>
          <a:ln/>
        </p:spPr>
      </p:sp>
      <p:sp>
        <p:nvSpPr>
          <p:cNvPr id="49156"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581238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49D1969B-5020-4B58-93BA-9E476B88076B}" type="slidenum">
              <a:rPr lang="de-DE" altLang="de-DE"/>
              <a:pPr eaLnBrk="1" hangingPunct="1">
                <a:spcBef>
                  <a:spcPct val="0"/>
                </a:spcBef>
              </a:pPr>
              <a:t>14</a:t>
            </a:fld>
            <a:endParaRPr lang="de-DE" altLang="de-DE"/>
          </a:p>
        </p:txBody>
      </p:sp>
      <p:sp>
        <p:nvSpPr>
          <p:cNvPr id="50179" name="Rectangle 2"/>
          <p:cNvSpPr>
            <a:spLocks noGrp="1" noRot="1" noChangeAspect="1" noChangeArrowheads="1" noTextEdit="1"/>
          </p:cNvSpPr>
          <p:nvPr>
            <p:ph type="sldImg"/>
          </p:nvPr>
        </p:nvSpPr>
        <p:spPr>
          <a:xfrm>
            <a:off x="685800" y="1143000"/>
            <a:ext cx="5486400" cy="3086100"/>
          </a:xfrm>
          <a:ln/>
        </p:spPr>
      </p:sp>
      <p:sp>
        <p:nvSpPr>
          <p:cNvPr id="50180"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563498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F6267DC-08E6-49DE-BBE7-027037DBBCCC}" type="slidenum">
              <a:rPr lang="de-DE" altLang="de-DE"/>
              <a:pPr eaLnBrk="1" hangingPunct="1">
                <a:spcBef>
                  <a:spcPct val="0"/>
                </a:spcBef>
              </a:pPr>
              <a:t>15</a:t>
            </a:fld>
            <a:endParaRPr lang="de-DE" altLang="de-DE"/>
          </a:p>
        </p:txBody>
      </p:sp>
      <p:sp>
        <p:nvSpPr>
          <p:cNvPr id="48131" name="Rectangle 2"/>
          <p:cNvSpPr>
            <a:spLocks noGrp="1" noRot="1" noChangeAspect="1" noChangeArrowheads="1" noTextEdit="1"/>
          </p:cNvSpPr>
          <p:nvPr>
            <p:ph type="sldImg"/>
          </p:nvPr>
        </p:nvSpPr>
        <p:spPr>
          <a:xfrm>
            <a:off x="685800" y="1143000"/>
            <a:ext cx="5486400" cy="3086100"/>
          </a:xfrm>
          <a:ln/>
        </p:spPr>
      </p:sp>
      <p:sp>
        <p:nvSpPr>
          <p:cNvPr id="48132"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2566583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E5B0FA0E-95B9-4FD2-8C96-346CC69A1CB2}" type="slidenum">
              <a:rPr lang="de-DE" altLang="de-DE"/>
              <a:pPr eaLnBrk="1" hangingPunct="1">
                <a:spcBef>
                  <a:spcPct val="0"/>
                </a:spcBef>
              </a:pPr>
              <a:t>17</a:t>
            </a:fld>
            <a:endParaRPr lang="de-DE" altLang="de-DE"/>
          </a:p>
        </p:txBody>
      </p:sp>
      <p:sp>
        <p:nvSpPr>
          <p:cNvPr id="51203" name="Rectangle 2"/>
          <p:cNvSpPr>
            <a:spLocks noGrp="1" noRot="1" noChangeAspect="1" noChangeArrowheads="1" noTextEdit="1"/>
          </p:cNvSpPr>
          <p:nvPr>
            <p:ph type="sldImg"/>
          </p:nvPr>
        </p:nvSpPr>
        <p:spPr>
          <a:xfrm>
            <a:off x="685800" y="1143000"/>
            <a:ext cx="5486400" cy="3086100"/>
          </a:xfrm>
          <a:ln/>
        </p:spPr>
      </p:sp>
      <p:sp>
        <p:nvSpPr>
          <p:cNvPr id="51204" name="Rectangle 3"/>
          <p:cNvSpPr>
            <a:spLocks noGrp="1" noChangeArrowheads="1"/>
          </p:cNvSpPr>
          <p:nvPr>
            <p:ph type="body" idx="1"/>
          </p:nvPr>
        </p:nvSpPr>
        <p:spPr>
          <a:noFill/>
        </p:spPr>
        <p:txBody>
          <a:bodyPr/>
          <a:lstStyle/>
          <a:p>
            <a:pPr eaLnBrk="1" hangingPunct="1"/>
            <a:r>
              <a:rPr lang="en-US" altLang="de-DE" dirty="0">
                <a:latin typeface="Arial" panose="020B0604020202020204" pitchFamily="34" charset="0"/>
              </a:rPr>
              <a:t>Will hear more</a:t>
            </a:r>
            <a:r>
              <a:rPr lang="en-US" altLang="de-DE" baseline="0" dirty="0">
                <a:latin typeface="Arial" panose="020B0604020202020204" pitchFamily="34" charset="0"/>
              </a:rPr>
              <a:t> about this tomorrow, but methods were originally developed in community ecology</a:t>
            </a:r>
            <a:endParaRPr lang="en-US" altLang="de-DE" dirty="0">
              <a:latin typeface="Arial" panose="020B0604020202020204" pitchFamily="34" charset="0"/>
            </a:endParaRPr>
          </a:p>
        </p:txBody>
      </p:sp>
    </p:spTree>
    <p:extLst>
      <p:ext uri="{BB962C8B-B14F-4D97-AF65-F5344CB8AC3E}">
        <p14:creationId xmlns:p14="http://schemas.microsoft.com/office/powerpoint/2010/main" val="43902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31D70BC4-4DE0-4CDD-AEE7-786AA78394A4}" type="slidenum">
              <a:rPr lang="de-DE" altLang="de-DE"/>
              <a:pPr eaLnBrk="1" hangingPunct="1">
                <a:spcBef>
                  <a:spcPct val="0"/>
                </a:spcBef>
              </a:pPr>
              <a:t>18</a:t>
            </a:fld>
            <a:endParaRPr lang="de-DE" altLang="de-DE"/>
          </a:p>
        </p:txBody>
      </p:sp>
      <p:sp>
        <p:nvSpPr>
          <p:cNvPr id="52227" name="Rectangle 2"/>
          <p:cNvSpPr>
            <a:spLocks noGrp="1" noRot="1" noChangeAspect="1" noChangeArrowheads="1" noTextEdit="1"/>
          </p:cNvSpPr>
          <p:nvPr>
            <p:ph type="sldImg"/>
          </p:nvPr>
        </p:nvSpPr>
        <p:spPr>
          <a:xfrm>
            <a:off x="685800" y="1143000"/>
            <a:ext cx="5486400" cy="3086100"/>
          </a:xfrm>
          <a:ln/>
        </p:spPr>
      </p:sp>
      <p:sp>
        <p:nvSpPr>
          <p:cNvPr id="52228"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3194372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1877355-0079-4104-B75A-5A1E6AA87B93}" type="slidenum">
              <a:rPr lang="de-DE" altLang="de-DE"/>
              <a:pPr eaLnBrk="1" hangingPunct="1">
                <a:spcBef>
                  <a:spcPct val="0"/>
                </a:spcBef>
              </a:pPr>
              <a:t>19</a:t>
            </a:fld>
            <a:endParaRPr lang="de-DE" altLang="de-DE"/>
          </a:p>
        </p:txBody>
      </p:sp>
      <p:sp>
        <p:nvSpPr>
          <p:cNvPr id="55299" name="Rectangle 2"/>
          <p:cNvSpPr>
            <a:spLocks noGrp="1" noRot="1" noChangeAspect="1" noChangeArrowheads="1" noTextEdit="1"/>
          </p:cNvSpPr>
          <p:nvPr>
            <p:ph type="sldImg"/>
          </p:nvPr>
        </p:nvSpPr>
        <p:spPr>
          <a:xfrm>
            <a:off x="685800" y="1143000"/>
            <a:ext cx="5486400" cy="3086100"/>
          </a:xfrm>
          <a:ln/>
        </p:spPr>
      </p:sp>
      <p:sp>
        <p:nvSpPr>
          <p:cNvPr id="55300"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1494768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F6267DC-08E6-49DE-BBE7-027037DBBCCC}" type="slidenum">
              <a:rPr lang="de-DE" altLang="de-DE"/>
              <a:pPr eaLnBrk="1" hangingPunct="1">
                <a:spcBef>
                  <a:spcPct val="0"/>
                </a:spcBef>
              </a:pPr>
              <a:t>22</a:t>
            </a:fld>
            <a:endParaRPr lang="de-DE" altLang="de-DE"/>
          </a:p>
        </p:txBody>
      </p:sp>
      <p:sp>
        <p:nvSpPr>
          <p:cNvPr id="48131" name="Rectangle 2"/>
          <p:cNvSpPr>
            <a:spLocks noGrp="1" noRot="1" noChangeAspect="1" noChangeArrowheads="1" noTextEdit="1"/>
          </p:cNvSpPr>
          <p:nvPr>
            <p:ph type="sldImg"/>
          </p:nvPr>
        </p:nvSpPr>
        <p:spPr>
          <a:xfrm>
            <a:off x="685800" y="1143000"/>
            <a:ext cx="5486400" cy="3086100"/>
          </a:xfrm>
          <a:ln/>
        </p:spPr>
      </p:sp>
      <p:sp>
        <p:nvSpPr>
          <p:cNvPr id="48132"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330317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F6267DC-08E6-49DE-BBE7-027037DBBCCC}" type="slidenum">
              <a:rPr lang="de-DE" altLang="de-DE"/>
              <a:pPr eaLnBrk="1" hangingPunct="1">
                <a:spcBef>
                  <a:spcPct val="0"/>
                </a:spcBef>
              </a:pPr>
              <a:t>23</a:t>
            </a:fld>
            <a:endParaRPr lang="de-DE" altLang="de-DE"/>
          </a:p>
        </p:txBody>
      </p:sp>
      <p:sp>
        <p:nvSpPr>
          <p:cNvPr id="48131" name="Rectangle 2"/>
          <p:cNvSpPr>
            <a:spLocks noGrp="1" noRot="1" noChangeAspect="1" noChangeArrowheads="1" noTextEdit="1"/>
          </p:cNvSpPr>
          <p:nvPr>
            <p:ph type="sldImg"/>
          </p:nvPr>
        </p:nvSpPr>
        <p:spPr>
          <a:xfrm>
            <a:off x="685800" y="1143000"/>
            <a:ext cx="5486400" cy="3086100"/>
          </a:xfrm>
          <a:ln/>
        </p:spPr>
      </p:sp>
      <p:sp>
        <p:nvSpPr>
          <p:cNvPr id="48132" name="Rectangle 3"/>
          <p:cNvSpPr>
            <a:spLocks noGrp="1" noChangeArrowheads="1"/>
          </p:cNvSpPr>
          <p:nvPr>
            <p:ph type="body" idx="1"/>
          </p:nvPr>
        </p:nvSpPr>
        <p:spPr>
          <a:noFill/>
        </p:spPr>
        <p:txBody>
          <a:bodyPr/>
          <a:lstStyle/>
          <a:p>
            <a:pPr eaLnBrk="1" hangingPunct="1"/>
            <a:r>
              <a:rPr lang="en-US" altLang="de-DE" dirty="0">
                <a:latin typeface="Arial" panose="020B0604020202020204" pitchFamily="34" charset="0"/>
              </a:rPr>
              <a:t>For q</a:t>
            </a:r>
            <a:r>
              <a:rPr lang="en-US" altLang="de-DE" baseline="0" dirty="0">
                <a:latin typeface="Arial" panose="020B0604020202020204" pitchFamily="34" charset="0"/>
              </a:rPr>
              <a:t> = 2 you get S</a:t>
            </a:r>
            <a:r>
              <a:rPr lang="de-DE" sz="1200" kern="1200" dirty="0" err="1">
                <a:solidFill>
                  <a:schemeClr val="tx1"/>
                </a:solidFill>
                <a:latin typeface="+mn-lt"/>
                <a:ea typeface="+mn-ea"/>
                <a:cs typeface="+mn-cs"/>
              </a:rPr>
              <a:t>impson's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Reciprocal</a:t>
            </a:r>
            <a:r>
              <a:rPr lang="de-DE" sz="1200" kern="1200" dirty="0">
                <a:solidFill>
                  <a:schemeClr val="tx1"/>
                </a:solidFill>
                <a:latin typeface="+mn-lt"/>
                <a:ea typeface="+mn-ea"/>
                <a:cs typeface="+mn-cs"/>
              </a:rPr>
              <a:t> Index</a:t>
            </a:r>
            <a:endParaRPr lang="en-US" altLang="de-DE" dirty="0">
              <a:latin typeface="Arial" panose="020B0604020202020204" pitchFamily="34" charset="0"/>
            </a:endParaRPr>
          </a:p>
        </p:txBody>
      </p:sp>
    </p:spTree>
    <p:extLst>
      <p:ext uri="{BB962C8B-B14F-4D97-AF65-F5344CB8AC3E}">
        <p14:creationId xmlns:p14="http://schemas.microsoft.com/office/powerpoint/2010/main" val="655798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A98ECB39-5CD9-451B-91B7-B67B27634FD2}" type="slidenum">
              <a:rPr lang="de-DE" altLang="de-DE"/>
              <a:pPr eaLnBrk="1" hangingPunct="1">
                <a:spcBef>
                  <a:spcPct val="0"/>
                </a:spcBef>
              </a:pPr>
              <a:t>24</a:t>
            </a:fld>
            <a:endParaRPr lang="de-DE" altLang="de-DE"/>
          </a:p>
        </p:txBody>
      </p:sp>
      <p:sp>
        <p:nvSpPr>
          <p:cNvPr id="59395" name="Rectangle 2"/>
          <p:cNvSpPr>
            <a:spLocks noGrp="1" noRot="1" noChangeAspect="1" noChangeArrowheads="1" noTextEdit="1"/>
          </p:cNvSpPr>
          <p:nvPr>
            <p:ph type="sldImg"/>
          </p:nvPr>
        </p:nvSpPr>
        <p:spPr>
          <a:xfrm>
            <a:off x="685800" y="1143000"/>
            <a:ext cx="5486400" cy="3086100"/>
          </a:xfrm>
          <a:ln/>
        </p:spPr>
      </p:sp>
      <p:sp>
        <p:nvSpPr>
          <p:cNvPr id="59396"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1893929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E50A562E-67CD-4CF9-85AB-69FDFF5D7BCC}" type="slidenum">
              <a:rPr lang="de-DE" altLang="de-DE"/>
              <a:pPr eaLnBrk="1" hangingPunct="1">
                <a:spcBef>
                  <a:spcPct val="0"/>
                </a:spcBef>
              </a:pPr>
              <a:t>2</a:t>
            </a:fld>
            <a:endParaRPr lang="de-DE" altLang="de-DE"/>
          </a:p>
        </p:txBody>
      </p:sp>
      <p:sp>
        <p:nvSpPr>
          <p:cNvPr id="38915" name="Rectangle 2"/>
          <p:cNvSpPr>
            <a:spLocks noGrp="1" noRot="1" noChangeAspect="1" noChangeArrowheads="1" noTextEdit="1"/>
          </p:cNvSpPr>
          <p:nvPr>
            <p:ph type="sldImg"/>
          </p:nvPr>
        </p:nvSpPr>
        <p:spPr>
          <a:xfrm>
            <a:off x="685800" y="1143000"/>
            <a:ext cx="5486400" cy="3086100"/>
          </a:xfrm>
          <a:ln/>
        </p:spPr>
      </p:sp>
      <p:sp>
        <p:nvSpPr>
          <p:cNvPr id="38916"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1806962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A801CFCA-A5AD-4DEE-BF3B-F134E07B30B2}" type="slidenum">
              <a:rPr lang="de-DE" altLang="de-DE"/>
              <a:pPr eaLnBrk="1" hangingPunct="1">
                <a:spcBef>
                  <a:spcPct val="0"/>
                </a:spcBef>
              </a:pPr>
              <a:t>25</a:t>
            </a:fld>
            <a:endParaRPr lang="de-DE" altLang="de-DE"/>
          </a:p>
        </p:txBody>
      </p:sp>
      <p:sp>
        <p:nvSpPr>
          <p:cNvPr id="60419" name="Rectangle 2"/>
          <p:cNvSpPr>
            <a:spLocks noGrp="1" noRot="1" noChangeAspect="1" noChangeArrowheads="1" noTextEdit="1"/>
          </p:cNvSpPr>
          <p:nvPr>
            <p:ph type="sldImg"/>
          </p:nvPr>
        </p:nvSpPr>
        <p:spPr>
          <a:xfrm>
            <a:off x="685800" y="1143000"/>
            <a:ext cx="5486400" cy="3086100"/>
          </a:xfrm>
          <a:ln/>
        </p:spPr>
      </p:sp>
      <p:sp>
        <p:nvSpPr>
          <p:cNvPr id="60420"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824319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926582D7-CD26-4868-8174-C88BD3BDDA37}" type="slidenum">
              <a:rPr lang="de-DE" altLang="de-DE"/>
              <a:pPr eaLnBrk="1" hangingPunct="1">
                <a:spcBef>
                  <a:spcPct val="0"/>
                </a:spcBef>
              </a:pPr>
              <a:t>26</a:t>
            </a:fld>
            <a:endParaRPr lang="de-DE" altLang="de-DE"/>
          </a:p>
        </p:txBody>
      </p:sp>
      <p:sp>
        <p:nvSpPr>
          <p:cNvPr id="44035" name="Rectangle 2"/>
          <p:cNvSpPr>
            <a:spLocks noGrp="1" noRot="1" noChangeAspect="1" noChangeArrowheads="1" noTextEdit="1"/>
          </p:cNvSpPr>
          <p:nvPr>
            <p:ph type="sldImg"/>
          </p:nvPr>
        </p:nvSpPr>
        <p:spPr>
          <a:xfrm>
            <a:off x="685800" y="1143000"/>
            <a:ext cx="5486400" cy="3086100"/>
          </a:xfrm>
          <a:ln/>
        </p:spPr>
      </p:sp>
      <p:sp>
        <p:nvSpPr>
          <p:cNvPr id="44036"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2288395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4F6E3624-9960-48DB-84E1-A68E64B10E40}" type="slidenum">
              <a:rPr lang="de-DE" altLang="de-DE"/>
              <a:pPr eaLnBrk="1" hangingPunct="1">
                <a:spcBef>
                  <a:spcPct val="0"/>
                </a:spcBef>
              </a:pPr>
              <a:t>27</a:t>
            </a:fld>
            <a:endParaRPr lang="de-DE" altLang="de-DE"/>
          </a:p>
        </p:txBody>
      </p:sp>
      <p:sp>
        <p:nvSpPr>
          <p:cNvPr id="61443" name="Rectangle 2"/>
          <p:cNvSpPr>
            <a:spLocks noGrp="1" noRot="1" noChangeAspect="1" noChangeArrowheads="1" noTextEdit="1"/>
          </p:cNvSpPr>
          <p:nvPr>
            <p:ph type="sldImg"/>
          </p:nvPr>
        </p:nvSpPr>
        <p:spPr>
          <a:xfrm>
            <a:off x="685800" y="1143000"/>
            <a:ext cx="5486400" cy="3086100"/>
          </a:xfrm>
          <a:ln/>
        </p:spPr>
      </p:sp>
      <p:sp>
        <p:nvSpPr>
          <p:cNvPr id="61444"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690867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8AF5DF6D-88F4-4957-B992-46F924A41047}" type="slidenum">
              <a:rPr lang="de-DE" altLang="de-DE"/>
              <a:pPr eaLnBrk="1" hangingPunct="1">
                <a:spcBef>
                  <a:spcPct val="0"/>
                </a:spcBef>
              </a:pPr>
              <a:t>28</a:t>
            </a:fld>
            <a:endParaRPr lang="de-DE" altLang="de-DE"/>
          </a:p>
        </p:txBody>
      </p:sp>
      <p:sp>
        <p:nvSpPr>
          <p:cNvPr id="62467" name="Rectangle 2"/>
          <p:cNvSpPr>
            <a:spLocks noGrp="1" noRot="1" noChangeAspect="1" noChangeArrowheads="1" noTextEdit="1"/>
          </p:cNvSpPr>
          <p:nvPr>
            <p:ph type="sldImg"/>
          </p:nvPr>
        </p:nvSpPr>
        <p:spPr>
          <a:xfrm>
            <a:off x="685800" y="1143000"/>
            <a:ext cx="5486400" cy="3086100"/>
          </a:xfrm>
          <a:ln/>
        </p:spPr>
      </p:sp>
      <p:sp>
        <p:nvSpPr>
          <p:cNvPr id="62468"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895581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7167F13-2C29-4B12-A5E7-E64C7F215AB2}" type="slidenum">
              <a:rPr lang="de-DE" altLang="de-DE"/>
              <a:pPr eaLnBrk="1" hangingPunct="1">
                <a:spcBef>
                  <a:spcPct val="0"/>
                </a:spcBef>
              </a:pPr>
              <a:t>29</a:t>
            </a:fld>
            <a:endParaRPr lang="de-DE" altLang="de-DE"/>
          </a:p>
        </p:txBody>
      </p:sp>
      <p:sp>
        <p:nvSpPr>
          <p:cNvPr id="63491" name="Rectangle 2"/>
          <p:cNvSpPr>
            <a:spLocks noGrp="1" noRot="1" noChangeAspect="1" noChangeArrowheads="1" noTextEdit="1"/>
          </p:cNvSpPr>
          <p:nvPr>
            <p:ph type="sldImg"/>
          </p:nvPr>
        </p:nvSpPr>
        <p:spPr>
          <a:xfrm>
            <a:off x="685800" y="1143000"/>
            <a:ext cx="5486400" cy="3086100"/>
          </a:xfrm>
          <a:ln/>
        </p:spPr>
      </p:sp>
      <p:sp>
        <p:nvSpPr>
          <p:cNvPr id="63492"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39373124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893D2E1E-77E8-4CF3-A396-F760FCD0FC5E}" type="slidenum">
              <a:rPr lang="de-DE" altLang="de-DE"/>
              <a:pPr eaLnBrk="1" hangingPunct="1">
                <a:spcBef>
                  <a:spcPct val="0"/>
                </a:spcBef>
              </a:pPr>
              <a:t>30</a:t>
            </a:fld>
            <a:endParaRPr lang="de-DE" altLang="de-DE"/>
          </a:p>
        </p:txBody>
      </p:sp>
      <p:sp>
        <p:nvSpPr>
          <p:cNvPr id="64515" name="Rectangle 2"/>
          <p:cNvSpPr>
            <a:spLocks noGrp="1" noRot="1" noChangeAspect="1" noChangeArrowheads="1" noTextEdit="1"/>
          </p:cNvSpPr>
          <p:nvPr>
            <p:ph type="sldImg"/>
          </p:nvPr>
        </p:nvSpPr>
        <p:spPr>
          <a:xfrm>
            <a:off x="685800" y="1143000"/>
            <a:ext cx="5486400" cy="3086100"/>
          </a:xfrm>
          <a:ln/>
        </p:spPr>
      </p:sp>
      <p:sp>
        <p:nvSpPr>
          <p:cNvPr id="64516"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25132289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r>
              <a:rPr lang="de-DE" dirty="0" err="1"/>
              <a:t>Preemption</a:t>
            </a:r>
            <a:r>
              <a:rPr lang="de-DE" dirty="0"/>
              <a:t> = Vorwegnahme, Zuvorkommen, Vorkaufsrecht</a:t>
            </a:r>
          </a:p>
        </p:txBody>
      </p:sp>
      <p:sp>
        <p:nvSpPr>
          <p:cNvPr id="4" name="Foliennummernplatzhalter 3"/>
          <p:cNvSpPr>
            <a:spLocks noGrp="1"/>
          </p:cNvSpPr>
          <p:nvPr>
            <p:ph type="sldNum" sz="quarter" idx="10"/>
          </p:nvPr>
        </p:nvSpPr>
        <p:spPr/>
        <p:txBody>
          <a:bodyPr/>
          <a:lstStyle/>
          <a:p>
            <a:fld id="{B02B28E2-6DC2-4003-818B-82C860BAD177}" type="slidenum">
              <a:rPr lang="de-DE" altLang="de-DE" smtClean="0"/>
              <a:pPr/>
              <a:t>34</a:t>
            </a:fld>
            <a:endParaRPr lang="de-DE" altLang="de-DE"/>
          </a:p>
        </p:txBody>
      </p:sp>
    </p:spTree>
    <p:extLst>
      <p:ext uri="{BB962C8B-B14F-4D97-AF65-F5344CB8AC3E}">
        <p14:creationId xmlns:p14="http://schemas.microsoft.com/office/powerpoint/2010/main" val="11431195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F97BA3-CB80-4B81-B59B-914B5368F752}" type="slidenum">
              <a:rPr lang="de-DE"/>
              <a:pPr/>
              <a:t>35</a:t>
            </a:fld>
            <a:endParaRPr lang="de-DE"/>
          </a:p>
        </p:txBody>
      </p:sp>
      <p:sp>
        <p:nvSpPr>
          <p:cNvPr id="888834" name="Rectangle 2"/>
          <p:cNvSpPr>
            <a:spLocks noGrp="1" noRot="1" noChangeAspect="1" noChangeArrowheads="1" noTextEdit="1"/>
          </p:cNvSpPr>
          <p:nvPr>
            <p:ph type="sldImg"/>
          </p:nvPr>
        </p:nvSpPr>
        <p:spPr>
          <a:xfrm>
            <a:off x="381000" y="685800"/>
            <a:ext cx="6096000" cy="3429000"/>
          </a:xfrm>
          <a:ln/>
        </p:spPr>
      </p:sp>
      <p:sp>
        <p:nvSpPr>
          <p:cNvPr id="888835" name="Rectangle 3"/>
          <p:cNvSpPr>
            <a:spLocks noGrp="1" noChangeArrowheads="1"/>
          </p:cNvSpPr>
          <p:nvPr>
            <p:ph type="body" idx="1"/>
          </p:nvPr>
        </p:nvSpPr>
        <p:spPr/>
        <p:txBody>
          <a:bodyPr/>
          <a:lstStyle/>
          <a:p>
            <a:r>
              <a:rPr lang="en-US" dirty="0"/>
              <a:t>Seminal study but only based on raw data. Correct to simply take statistical averages?</a:t>
            </a:r>
          </a:p>
        </p:txBody>
      </p:sp>
    </p:spTree>
    <p:extLst>
      <p:ext uri="{BB962C8B-B14F-4D97-AF65-F5344CB8AC3E}">
        <p14:creationId xmlns:p14="http://schemas.microsoft.com/office/powerpoint/2010/main" val="27128840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1C24BB-F8E5-4898-BEA5-FFE4CB8F067A}" type="slidenum">
              <a:rPr lang="de-DE"/>
              <a:pPr/>
              <a:t>36</a:t>
            </a:fld>
            <a:endParaRPr lang="de-DE"/>
          </a:p>
        </p:txBody>
      </p:sp>
      <p:sp>
        <p:nvSpPr>
          <p:cNvPr id="892930" name="Rectangle 2"/>
          <p:cNvSpPr>
            <a:spLocks noGrp="1" noRot="1" noChangeAspect="1" noChangeArrowheads="1" noTextEdit="1"/>
          </p:cNvSpPr>
          <p:nvPr>
            <p:ph type="sldImg"/>
          </p:nvPr>
        </p:nvSpPr>
        <p:spPr>
          <a:xfrm>
            <a:off x="381000" y="685800"/>
            <a:ext cx="6096000" cy="3429000"/>
          </a:xfrm>
          <a:ln/>
        </p:spPr>
      </p:sp>
      <p:sp>
        <p:nvSpPr>
          <p:cNvPr id="8929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845754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BA1ED1-6B1A-4793-8422-4DFE92FF8CE0}" type="slidenum">
              <a:rPr lang="de-DE"/>
              <a:pPr/>
              <a:t>37</a:t>
            </a:fld>
            <a:endParaRPr lang="de-DE"/>
          </a:p>
        </p:txBody>
      </p:sp>
      <p:sp>
        <p:nvSpPr>
          <p:cNvPr id="910338" name="Rectangle 2"/>
          <p:cNvSpPr>
            <a:spLocks noGrp="1" noRot="1" noChangeAspect="1" noChangeArrowheads="1" noTextEdit="1"/>
          </p:cNvSpPr>
          <p:nvPr>
            <p:ph type="sldImg"/>
          </p:nvPr>
        </p:nvSpPr>
        <p:spPr>
          <a:xfrm>
            <a:off x="381000" y="685800"/>
            <a:ext cx="6096000" cy="3429000"/>
          </a:xfrm>
          <a:ln/>
        </p:spPr>
      </p:sp>
      <p:sp>
        <p:nvSpPr>
          <p:cNvPr id="910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07983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But quantitative </a:t>
            </a:r>
            <a:r>
              <a:rPr lang="de-DE" dirty="0" err="1"/>
              <a:t>methods</a:t>
            </a:r>
            <a:r>
              <a:rPr lang="de-DE" baseline="0" dirty="0"/>
              <a:t> </a:t>
            </a:r>
            <a:r>
              <a:rPr lang="de-DE" baseline="0" dirty="0" err="1"/>
              <a:t>are</a:t>
            </a:r>
            <a:r>
              <a:rPr lang="de-DE" baseline="0" dirty="0"/>
              <a:t> </a:t>
            </a:r>
            <a:r>
              <a:rPr lang="de-DE" baseline="0" dirty="0" err="1"/>
              <a:t>the</a:t>
            </a:r>
            <a:r>
              <a:rPr lang="de-DE" baseline="0" dirty="0"/>
              <a:t> same</a:t>
            </a:r>
            <a:endParaRPr lang="de-DE" dirty="0"/>
          </a:p>
        </p:txBody>
      </p:sp>
      <p:sp>
        <p:nvSpPr>
          <p:cNvPr id="4" name="Foliennummernplatzhalter 3"/>
          <p:cNvSpPr>
            <a:spLocks noGrp="1"/>
          </p:cNvSpPr>
          <p:nvPr>
            <p:ph type="sldNum" sz="quarter" idx="10"/>
          </p:nvPr>
        </p:nvSpPr>
        <p:spPr/>
        <p:txBody>
          <a:bodyPr/>
          <a:lstStyle/>
          <a:p>
            <a:fld id="{BD8D386B-76BE-4DF6-A9D7-B969F6929FFC}" type="slidenum">
              <a:rPr lang="en-US" smtClean="0"/>
              <a:t>3</a:t>
            </a:fld>
            <a:endParaRPr lang="en-US"/>
          </a:p>
        </p:txBody>
      </p:sp>
    </p:spTree>
    <p:extLst>
      <p:ext uri="{BB962C8B-B14F-4D97-AF65-F5344CB8AC3E}">
        <p14:creationId xmlns:p14="http://schemas.microsoft.com/office/powerpoint/2010/main" val="468294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9C13BCD4-40A0-4612-BC7D-43F0326F4FA1}" type="slidenum">
              <a:rPr lang="de-DE" altLang="de-DE"/>
              <a:pPr eaLnBrk="1" hangingPunct="1">
                <a:spcBef>
                  <a:spcPct val="0"/>
                </a:spcBef>
              </a:pPr>
              <a:t>44</a:t>
            </a:fld>
            <a:endParaRPr lang="de-DE" altLang="de-DE"/>
          </a:p>
        </p:txBody>
      </p:sp>
      <p:sp>
        <p:nvSpPr>
          <p:cNvPr id="65539" name="Rectangle 2"/>
          <p:cNvSpPr>
            <a:spLocks noGrp="1" noRot="1" noChangeAspect="1" noChangeArrowheads="1" noTextEdit="1"/>
          </p:cNvSpPr>
          <p:nvPr>
            <p:ph type="sldImg"/>
          </p:nvPr>
        </p:nvSpPr>
        <p:spPr>
          <a:xfrm>
            <a:off x="685800" y="1143000"/>
            <a:ext cx="5486400" cy="3086100"/>
          </a:xfrm>
          <a:ln/>
        </p:spPr>
      </p:sp>
      <p:sp>
        <p:nvSpPr>
          <p:cNvPr id="65540" name="Rectangle 3"/>
          <p:cNvSpPr>
            <a:spLocks noGrp="1" noChangeArrowheads="1"/>
          </p:cNvSpPr>
          <p:nvPr>
            <p:ph type="body" idx="1"/>
          </p:nvPr>
        </p:nvSpPr>
        <p:spPr>
          <a:noFill/>
        </p:spPr>
        <p:txBody>
          <a:bodyPr/>
          <a:lstStyle/>
          <a:p>
            <a:endParaRPr lang="en-US" altLang="de-DE">
              <a:latin typeface="Arial" panose="020B0604020202020204" pitchFamily="34" charset="0"/>
            </a:endParaRPr>
          </a:p>
        </p:txBody>
      </p:sp>
    </p:spTree>
    <p:extLst>
      <p:ext uri="{BB962C8B-B14F-4D97-AF65-F5344CB8AC3E}">
        <p14:creationId xmlns:p14="http://schemas.microsoft.com/office/powerpoint/2010/main" val="1675285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8BDDDBF-E58D-40F5-94AC-097CEEC2575F}" type="slidenum">
              <a:rPr lang="de-DE" altLang="de-DE"/>
              <a:pPr eaLnBrk="1" hangingPunct="1">
                <a:spcBef>
                  <a:spcPct val="0"/>
                </a:spcBef>
              </a:pPr>
              <a:t>48</a:t>
            </a:fld>
            <a:endParaRPr lang="de-DE" altLang="de-DE"/>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r>
              <a:rPr lang="en-US" altLang="de-DE">
                <a:latin typeface="Arial" panose="020B0604020202020204" pitchFamily="34" charset="0"/>
              </a:rPr>
              <a:t>In Zukunft Studenten selbst</a:t>
            </a:r>
          </a:p>
        </p:txBody>
      </p:sp>
    </p:spTree>
    <p:extLst>
      <p:ext uri="{BB962C8B-B14F-4D97-AF65-F5344CB8AC3E}">
        <p14:creationId xmlns:p14="http://schemas.microsoft.com/office/powerpoint/2010/main" val="3085348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FA6A8C-6F75-4232-B7BC-510359E54273}" type="slidenum">
              <a:rPr lang="de-DE" altLang="de-DE"/>
              <a:pPr/>
              <a:t>58</a:t>
            </a:fld>
            <a:endParaRPr lang="de-DE" altLang="de-DE"/>
          </a:p>
        </p:txBody>
      </p:sp>
      <p:sp>
        <p:nvSpPr>
          <p:cNvPr id="39938" name="Rectangle 2"/>
          <p:cNvSpPr>
            <a:spLocks noGrp="1" noRot="1" noChangeAspect="1" noChangeArrowheads="1" noTextEdit="1"/>
          </p:cNvSpPr>
          <p:nvPr>
            <p:ph type="sldImg"/>
          </p:nvPr>
        </p:nvSpPr>
        <p:spPr>
          <a:xfrm>
            <a:off x="685800" y="1143000"/>
            <a:ext cx="5486400" cy="3086100"/>
          </a:xfrm>
          <a:ln/>
        </p:spPr>
      </p:sp>
      <p:sp>
        <p:nvSpPr>
          <p:cNvPr id="39939"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42491813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859599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8BDDDBF-E58D-40F5-94AC-097CEEC2575F}" type="slidenum">
              <a:rPr lang="de-DE" altLang="de-DE"/>
              <a:pPr eaLnBrk="1" hangingPunct="1">
                <a:spcBef>
                  <a:spcPct val="0"/>
                </a:spcBef>
              </a:pPr>
              <a:t>70</a:t>
            </a:fld>
            <a:endParaRPr lang="de-DE" altLang="de-DE"/>
          </a:p>
        </p:txBody>
      </p:sp>
      <p:sp>
        <p:nvSpPr>
          <p:cNvPr id="66563" name="Rectangle 2"/>
          <p:cNvSpPr>
            <a:spLocks noGrp="1" noRot="1" noChangeAspect="1" noChangeArrowheads="1" noTextEdit="1"/>
          </p:cNvSpPr>
          <p:nvPr>
            <p:ph type="sldImg"/>
          </p:nvPr>
        </p:nvSpPr>
        <p:spPr>
          <a:xfrm>
            <a:off x="685800" y="1143000"/>
            <a:ext cx="5486400" cy="3086100"/>
          </a:xfrm>
          <a:ln/>
        </p:spPr>
      </p:sp>
      <p:sp>
        <p:nvSpPr>
          <p:cNvPr id="66564" name="Rectangle 3"/>
          <p:cNvSpPr>
            <a:spLocks noGrp="1" noChangeArrowheads="1"/>
          </p:cNvSpPr>
          <p:nvPr>
            <p:ph type="body" idx="1"/>
          </p:nvPr>
        </p:nvSpPr>
        <p:spPr>
          <a:noFill/>
        </p:spPr>
        <p:txBody>
          <a:bodyPr/>
          <a:lstStyle/>
          <a:p>
            <a:r>
              <a:rPr lang="en-US" altLang="de-DE">
                <a:latin typeface="Arial" panose="020B0604020202020204" pitchFamily="34" charset="0"/>
              </a:rPr>
              <a:t>In Zukunft Studenten selbst</a:t>
            </a:r>
          </a:p>
        </p:txBody>
      </p:sp>
    </p:spTree>
    <p:extLst>
      <p:ext uri="{BB962C8B-B14F-4D97-AF65-F5344CB8AC3E}">
        <p14:creationId xmlns:p14="http://schemas.microsoft.com/office/powerpoint/2010/main" val="3085348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F7521A82-0899-4E02-94AF-3C26CFE869F1}" type="slidenum">
              <a:rPr lang="de-DE" altLang="de-DE"/>
              <a:pPr eaLnBrk="1" hangingPunct="1">
                <a:spcBef>
                  <a:spcPct val="0"/>
                </a:spcBef>
              </a:pPr>
              <a:t>5</a:t>
            </a:fld>
            <a:endParaRPr lang="de-DE" altLang="de-DE"/>
          </a:p>
        </p:txBody>
      </p:sp>
      <p:sp>
        <p:nvSpPr>
          <p:cNvPr id="39939" name="Rectangle 2"/>
          <p:cNvSpPr>
            <a:spLocks noGrp="1" noRot="1" noChangeAspect="1" noChangeArrowheads="1" noTextEdit="1"/>
          </p:cNvSpPr>
          <p:nvPr>
            <p:ph type="sldImg"/>
          </p:nvPr>
        </p:nvSpPr>
        <p:spPr>
          <a:xfrm>
            <a:off x="685800" y="1143000"/>
            <a:ext cx="5486400" cy="3086100"/>
          </a:xfrm>
          <a:ln/>
        </p:spPr>
      </p:sp>
      <p:sp>
        <p:nvSpPr>
          <p:cNvPr id="39940" name="Rectangle 3"/>
          <p:cNvSpPr>
            <a:spLocks noGrp="1" noChangeArrowheads="1"/>
          </p:cNvSpPr>
          <p:nvPr>
            <p:ph type="body" idx="1"/>
          </p:nvPr>
        </p:nvSpPr>
        <p:spPr>
          <a:noFill/>
        </p:spPr>
        <p:txBody>
          <a:bodyPr/>
          <a:lstStyle/>
          <a:p>
            <a:pPr eaLnBrk="1" hangingPunct="1"/>
            <a:r>
              <a:rPr lang="en-US" altLang="de-DE" dirty="0">
                <a:latin typeface="Arial" panose="020B0604020202020204" pitchFamily="34" charset="0"/>
              </a:rPr>
              <a:t>Multiplicative</a:t>
            </a:r>
          </a:p>
        </p:txBody>
      </p:sp>
    </p:spTree>
    <p:extLst>
      <p:ext uri="{BB962C8B-B14F-4D97-AF65-F5344CB8AC3E}">
        <p14:creationId xmlns:p14="http://schemas.microsoft.com/office/powerpoint/2010/main" val="1129648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3FDE0E73-52CF-462B-8EF0-536BCEA06052}" type="slidenum">
              <a:rPr lang="de-DE" altLang="de-DE"/>
              <a:pPr eaLnBrk="1" hangingPunct="1">
                <a:spcBef>
                  <a:spcPct val="0"/>
                </a:spcBef>
              </a:pPr>
              <a:t>6</a:t>
            </a:fld>
            <a:endParaRPr lang="de-DE" altLang="de-DE"/>
          </a:p>
        </p:txBody>
      </p:sp>
      <p:sp>
        <p:nvSpPr>
          <p:cNvPr id="40963" name="Rectangle 2"/>
          <p:cNvSpPr>
            <a:spLocks noGrp="1" noRot="1" noChangeAspect="1" noChangeArrowheads="1" noTextEdit="1"/>
          </p:cNvSpPr>
          <p:nvPr>
            <p:ph type="sldImg"/>
          </p:nvPr>
        </p:nvSpPr>
        <p:spPr>
          <a:xfrm>
            <a:off x="685800" y="1143000"/>
            <a:ext cx="5486400" cy="3086100"/>
          </a:xfrm>
          <a:ln/>
        </p:spPr>
      </p:sp>
      <p:sp>
        <p:nvSpPr>
          <p:cNvPr id="40964"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1811050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13B7FCCE-0886-4ED7-9483-9318D6AC9502}" type="slidenum">
              <a:rPr lang="de-DE" altLang="de-DE"/>
              <a:pPr eaLnBrk="1" hangingPunct="1">
                <a:spcBef>
                  <a:spcPct val="0"/>
                </a:spcBef>
              </a:pPr>
              <a:t>7</a:t>
            </a:fld>
            <a:endParaRPr lang="de-DE" altLang="de-DE"/>
          </a:p>
        </p:txBody>
      </p:sp>
      <p:sp>
        <p:nvSpPr>
          <p:cNvPr id="41987" name="Rectangle 2"/>
          <p:cNvSpPr>
            <a:spLocks noGrp="1" noRot="1" noChangeAspect="1" noChangeArrowheads="1" noTextEdit="1"/>
          </p:cNvSpPr>
          <p:nvPr>
            <p:ph type="sldImg"/>
          </p:nvPr>
        </p:nvSpPr>
        <p:spPr>
          <a:xfrm>
            <a:off x="685800" y="1143000"/>
            <a:ext cx="5486400" cy="3086100"/>
          </a:xfrm>
          <a:ln/>
        </p:spPr>
      </p:sp>
      <p:sp>
        <p:nvSpPr>
          <p:cNvPr id="41988"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2544889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976F338C-5B5C-4633-9CE3-56C9455EC0FD}" type="slidenum">
              <a:rPr lang="de-DE" altLang="de-DE"/>
              <a:pPr eaLnBrk="1" hangingPunct="1">
                <a:spcBef>
                  <a:spcPct val="0"/>
                </a:spcBef>
              </a:pPr>
              <a:t>8</a:t>
            </a:fld>
            <a:endParaRPr lang="de-DE" altLang="de-DE"/>
          </a:p>
        </p:txBody>
      </p:sp>
      <p:sp>
        <p:nvSpPr>
          <p:cNvPr id="43011" name="Rectangle 2"/>
          <p:cNvSpPr>
            <a:spLocks noGrp="1" noRot="1" noChangeAspect="1" noChangeArrowheads="1" noTextEdit="1"/>
          </p:cNvSpPr>
          <p:nvPr>
            <p:ph type="sldImg"/>
          </p:nvPr>
        </p:nvSpPr>
        <p:spPr>
          <a:xfrm>
            <a:off x="685800" y="1143000"/>
            <a:ext cx="5486400" cy="3086100"/>
          </a:xfrm>
          <a:ln/>
        </p:spPr>
      </p:sp>
      <p:sp>
        <p:nvSpPr>
          <p:cNvPr id="43012"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3734384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C9CE3BB6-44F3-4C3A-968D-C82F9404E2F0}" type="slidenum">
              <a:rPr lang="de-DE" altLang="de-DE"/>
              <a:pPr eaLnBrk="1" hangingPunct="1">
                <a:spcBef>
                  <a:spcPct val="0"/>
                </a:spcBef>
              </a:pPr>
              <a:t>9</a:t>
            </a:fld>
            <a:endParaRPr lang="de-DE" altLang="de-DE"/>
          </a:p>
        </p:txBody>
      </p:sp>
      <p:sp>
        <p:nvSpPr>
          <p:cNvPr id="45059" name="Rectangle 2"/>
          <p:cNvSpPr>
            <a:spLocks noGrp="1" noRot="1" noChangeAspect="1" noChangeArrowheads="1" noTextEdit="1"/>
          </p:cNvSpPr>
          <p:nvPr>
            <p:ph type="sldImg"/>
          </p:nvPr>
        </p:nvSpPr>
        <p:spPr>
          <a:xfrm>
            <a:off x="685800" y="1143000"/>
            <a:ext cx="5486400" cy="3086100"/>
          </a:xfrm>
          <a:ln/>
        </p:spPr>
      </p:sp>
      <p:sp>
        <p:nvSpPr>
          <p:cNvPr id="45060"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762303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r>
              <a:rPr lang="de-DE" b="1" dirty="0" err="1"/>
              <a:t>the</a:t>
            </a:r>
            <a:r>
              <a:rPr lang="de-DE" b="1" dirty="0"/>
              <a:t> </a:t>
            </a:r>
            <a:r>
              <a:rPr lang="de-DE" b="1" dirty="0" err="1"/>
              <a:t>cross</a:t>
            </a:r>
            <a:r>
              <a:rPr lang="de-DE" b="1" dirty="0"/>
              <a:t> </a:t>
            </a:r>
            <a:r>
              <a:rPr lang="de-DE" b="1" dirty="0" err="1"/>
              <a:t>entropy</a:t>
            </a:r>
            <a:r>
              <a:rPr lang="de-DE" dirty="0"/>
              <a:t> </a:t>
            </a:r>
          </a:p>
        </p:txBody>
      </p:sp>
      <p:sp>
        <p:nvSpPr>
          <p:cNvPr id="4" name="Foliennummernplatzhalter 3"/>
          <p:cNvSpPr>
            <a:spLocks noGrp="1"/>
          </p:cNvSpPr>
          <p:nvPr>
            <p:ph type="sldNum" sz="quarter" idx="10"/>
          </p:nvPr>
        </p:nvSpPr>
        <p:spPr/>
        <p:txBody>
          <a:bodyPr/>
          <a:lstStyle/>
          <a:p>
            <a:fld id="{BD8D386B-76BE-4DF6-A9D7-B969F6929FFC}" type="slidenum">
              <a:rPr lang="en-US" smtClean="0"/>
              <a:t>10</a:t>
            </a:fld>
            <a:endParaRPr lang="en-US"/>
          </a:p>
        </p:txBody>
      </p:sp>
    </p:spTree>
    <p:extLst>
      <p:ext uri="{BB962C8B-B14F-4D97-AF65-F5344CB8AC3E}">
        <p14:creationId xmlns:p14="http://schemas.microsoft.com/office/powerpoint/2010/main" val="2593823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554DDEA0-037E-4F4F-A79F-C3FA81445B52}" type="datetimeFigureOut">
              <a:rPr lang="en-GB" smtClean="0"/>
              <a:t>06/08/2024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7FF56D-03BC-854B-83B0-122A4EA85082}" type="slidenum">
              <a:rPr lang="en-GB" smtClean="0"/>
              <a:t>‹Nr.›</a:t>
            </a:fld>
            <a:endParaRPr lang="en-GB"/>
          </a:p>
        </p:txBody>
      </p:sp>
    </p:spTree>
    <p:extLst>
      <p:ext uri="{BB962C8B-B14F-4D97-AF65-F5344CB8AC3E}">
        <p14:creationId xmlns:p14="http://schemas.microsoft.com/office/powerpoint/2010/main" val="1480743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554DDEA0-037E-4F4F-A79F-C3FA81445B52}" type="datetimeFigureOut">
              <a:rPr lang="en-GB" smtClean="0"/>
              <a:t>06/08/2024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7FF56D-03BC-854B-83B0-122A4EA85082}" type="slidenum">
              <a:rPr lang="en-GB" smtClean="0"/>
              <a:t>‹Nr.›</a:t>
            </a:fld>
            <a:endParaRPr lang="en-GB"/>
          </a:p>
        </p:txBody>
      </p:sp>
    </p:spTree>
    <p:extLst>
      <p:ext uri="{BB962C8B-B14F-4D97-AF65-F5344CB8AC3E}">
        <p14:creationId xmlns:p14="http://schemas.microsoft.com/office/powerpoint/2010/main" val="1097402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554DDEA0-037E-4F4F-A79F-C3FA81445B52}" type="datetimeFigureOut">
              <a:rPr lang="en-GB" smtClean="0"/>
              <a:t>06/08/2024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7FF56D-03BC-854B-83B0-122A4EA85082}" type="slidenum">
              <a:rPr lang="en-GB" smtClean="0"/>
              <a:t>‹Nr.›</a:t>
            </a:fld>
            <a:endParaRPr lang="en-GB"/>
          </a:p>
        </p:txBody>
      </p:sp>
    </p:spTree>
    <p:extLst>
      <p:ext uri="{BB962C8B-B14F-4D97-AF65-F5344CB8AC3E}">
        <p14:creationId xmlns:p14="http://schemas.microsoft.com/office/powerpoint/2010/main" val="1888811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A907ACF-6631-8503-3AB0-370672453107}"/>
              </a:ext>
            </a:extLst>
          </p:cNvPr>
          <p:cNvSpPr/>
          <p:nvPr userDrawn="1"/>
        </p:nvSpPr>
        <p:spPr>
          <a:xfrm>
            <a:off x="0" y="6466432"/>
            <a:ext cx="12192000" cy="391886"/>
          </a:xfrm>
          <a:prstGeom prst="rect">
            <a:avLst/>
          </a:prstGeom>
          <a:solidFill>
            <a:srgbClr val="005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517EBA2E-3DD5-9EEF-65FC-1274B057E91C}"/>
              </a:ext>
            </a:extLst>
          </p:cNvPr>
          <p:cNvSpPr>
            <a:spLocks noGrp="1"/>
          </p:cNvSpPr>
          <p:nvPr>
            <p:ph type="ctrTitle" hasCustomPrompt="1"/>
          </p:nvPr>
        </p:nvSpPr>
        <p:spPr>
          <a:xfrm>
            <a:off x="1524000" y="1379715"/>
            <a:ext cx="9144000" cy="1690764"/>
          </a:xfrm>
        </p:spPr>
        <p:txBody>
          <a:bodyPr anchor="b">
            <a:normAutofit/>
          </a:bodyPr>
          <a:lstStyle>
            <a:lvl1pPr algn="ctr">
              <a:defRPr sz="4800">
                <a:solidFill>
                  <a:schemeClr val="tx2"/>
                </a:solidFill>
                <a:latin typeface="Arial" panose="020B0604020202020204" pitchFamily="34" charset="0"/>
                <a:cs typeface="Arial" panose="020B0604020202020204" pitchFamily="34" charset="0"/>
              </a:defRPr>
            </a:lvl1pPr>
          </a:lstStyle>
          <a:p>
            <a:r>
              <a:rPr lang="en-GB" dirty="0"/>
              <a:t>Title</a:t>
            </a:r>
          </a:p>
        </p:txBody>
      </p:sp>
      <p:sp>
        <p:nvSpPr>
          <p:cNvPr id="3" name="Subtitle 2">
            <a:extLst>
              <a:ext uri="{FF2B5EF4-FFF2-40B4-BE49-F238E27FC236}">
                <a16:creationId xmlns:a16="http://schemas.microsoft.com/office/drawing/2014/main" id="{D5EAB867-8071-3A07-90C3-B0446D90E1C1}"/>
              </a:ext>
            </a:extLst>
          </p:cNvPr>
          <p:cNvSpPr>
            <a:spLocks noGrp="1"/>
          </p:cNvSpPr>
          <p:nvPr>
            <p:ph type="subTitle" idx="1" hasCustomPrompt="1"/>
          </p:nvPr>
        </p:nvSpPr>
        <p:spPr>
          <a:xfrm>
            <a:off x="1524000" y="3227869"/>
            <a:ext cx="9144000" cy="492535"/>
          </a:xfrm>
          <a:ln>
            <a:solidFill>
              <a:schemeClr val="bg1">
                <a:lumMod val="65000"/>
              </a:schemeClr>
            </a:solidFill>
          </a:ln>
        </p:spPr>
        <p:txBody>
          <a:bodyPr/>
          <a:lstStyle>
            <a:lvl1pPr marL="0" indent="0" algn="ctr">
              <a:buNone/>
              <a:defRPr sz="2400">
                <a:solidFill>
                  <a:schemeClr val="bg1">
                    <a:lumMod val="50000"/>
                  </a:schemeClr>
                </a:solidFill>
                <a:latin typeface="Arial" panose="020B0604020202020204" pitchFamily="34" charset="0"/>
                <a:cs typeface="Arial" panose="020B0604020202020204" pitchFamily="34" charset="0"/>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GB" dirty="0"/>
              <a:t>Instructor</a:t>
            </a:r>
          </a:p>
        </p:txBody>
      </p:sp>
      <p:cxnSp>
        <p:nvCxnSpPr>
          <p:cNvPr id="8" name="Straight Connector 7">
            <a:extLst>
              <a:ext uri="{FF2B5EF4-FFF2-40B4-BE49-F238E27FC236}">
                <a16:creationId xmlns:a16="http://schemas.microsoft.com/office/drawing/2014/main" id="{A135EDC9-CBE9-6C7D-C5EE-552F87BD0B02}"/>
              </a:ext>
            </a:extLst>
          </p:cNvPr>
          <p:cNvCxnSpPr>
            <a:cxnSpLocks/>
          </p:cNvCxnSpPr>
          <p:nvPr userDrawn="1"/>
        </p:nvCxnSpPr>
        <p:spPr>
          <a:xfrm>
            <a:off x="1524007" y="3138576"/>
            <a:ext cx="4375759"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C67B2FA-4770-AC75-34E8-98A02A7BC7A4}"/>
              </a:ext>
            </a:extLst>
          </p:cNvPr>
          <p:cNvCxnSpPr>
            <a:cxnSpLocks/>
          </p:cNvCxnSpPr>
          <p:nvPr userDrawn="1"/>
        </p:nvCxnSpPr>
        <p:spPr>
          <a:xfrm>
            <a:off x="6292247" y="3138576"/>
            <a:ext cx="4375759"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BAB29DA-33A6-D3C6-EFA2-CD5276295A2D}"/>
              </a:ext>
            </a:extLst>
          </p:cNvPr>
          <p:cNvSpPr/>
          <p:nvPr userDrawn="1"/>
        </p:nvSpPr>
        <p:spPr>
          <a:xfrm>
            <a:off x="6045902" y="3092548"/>
            <a:ext cx="100209" cy="10020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TextBox 12">
            <a:extLst>
              <a:ext uri="{FF2B5EF4-FFF2-40B4-BE49-F238E27FC236}">
                <a16:creationId xmlns:a16="http://schemas.microsoft.com/office/drawing/2014/main" id="{B496F1CC-A9EE-F7C1-9769-C1842DA14AA8}"/>
              </a:ext>
            </a:extLst>
          </p:cNvPr>
          <p:cNvSpPr txBox="1"/>
          <p:nvPr userDrawn="1"/>
        </p:nvSpPr>
        <p:spPr>
          <a:xfrm>
            <a:off x="93617" y="6521251"/>
            <a:ext cx="6466115" cy="276999"/>
          </a:xfrm>
          <a:prstGeom prst="rect">
            <a:avLst/>
          </a:prstGeom>
          <a:noFill/>
        </p:spPr>
        <p:txBody>
          <a:bodyPr wrap="square" rtlCol="0">
            <a:spAutoFit/>
          </a:bodyPr>
          <a:lstStyle/>
          <a:p>
            <a:r>
              <a:rPr lang="en-GB" sz="1200" dirty="0">
                <a:solidFill>
                  <a:schemeClr val="bg2">
                    <a:lumMod val="40000"/>
                    <a:lumOff val="60000"/>
                  </a:schemeClr>
                </a:solidFill>
              </a:rPr>
              <a:t>Analytical Paleobiology Workshop 2024, Erlangen, Germany  |   © </a:t>
            </a:r>
          </a:p>
        </p:txBody>
      </p:sp>
      <p:sp>
        <p:nvSpPr>
          <p:cNvPr id="14" name="Rectangle 13">
            <a:extLst>
              <a:ext uri="{FF2B5EF4-FFF2-40B4-BE49-F238E27FC236}">
                <a16:creationId xmlns:a16="http://schemas.microsoft.com/office/drawing/2014/main" id="{365404C7-6801-8C64-40D6-7E8E47C52FBE}"/>
              </a:ext>
            </a:extLst>
          </p:cNvPr>
          <p:cNvSpPr/>
          <p:nvPr userDrawn="1"/>
        </p:nvSpPr>
        <p:spPr>
          <a:xfrm>
            <a:off x="0" y="0"/>
            <a:ext cx="12192000" cy="1202500"/>
          </a:xfrm>
          <a:prstGeom prst="rect">
            <a:avLst/>
          </a:prstGeom>
          <a:solidFill>
            <a:srgbClr val="005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6" name="Picture 4" descr="Mit frischem Schwung und neuem Markenauftritt ins Wintersemester |  Friedrich-Alexander-Universität Erlangen-Nürnberg">
            <a:extLst>
              <a:ext uri="{FF2B5EF4-FFF2-40B4-BE49-F238E27FC236}">
                <a16:creationId xmlns:a16="http://schemas.microsoft.com/office/drawing/2014/main" id="{F26D803E-5397-ECDC-8661-03817304EEF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64711" y="5570989"/>
            <a:ext cx="3465697" cy="691266"/>
          </a:xfrm>
          <a:prstGeom prst="rect">
            <a:avLst/>
          </a:prstGeom>
          <a:noFill/>
          <a:extLst>
            <a:ext uri="{909E8E84-426E-40DD-AFC4-6F175D3DCCD1}">
              <a14:hiddenFill xmlns:a14="http://schemas.microsoft.com/office/drawing/2010/main">
                <a:solidFill>
                  <a:srgbClr val="FFFFFF"/>
                </a:solidFill>
              </a14:hiddenFill>
            </a:ext>
          </a:extLst>
        </p:spPr>
      </p:pic>
      <p:sp>
        <p:nvSpPr>
          <p:cNvPr id="35" name="Text Placeholder 34">
            <a:extLst>
              <a:ext uri="{FF2B5EF4-FFF2-40B4-BE49-F238E27FC236}">
                <a16:creationId xmlns:a16="http://schemas.microsoft.com/office/drawing/2014/main" id="{1BF0F1B4-6CF0-547A-BE44-1C17E116580D}"/>
              </a:ext>
            </a:extLst>
          </p:cNvPr>
          <p:cNvSpPr>
            <a:spLocks noGrp="1"/>
          </p:cNvSpPr>
          <p:nvPr>
            <p:ph type="body" sz="quarter" idx="11" hasCustomPrompt="1"/>
          </p:nvPr>
        </p:nvSpPr>
        <p:spPr>
          <a:xfrm>
            <a:off x="1524000" y="3971327"/>
            <a:ext cx="9144000" cy="492535"/>
          </a:xfrm>
        </p:spPr>
        <p:txBody>
          <a:bodyPr>
            <a:normAutofit/>
          </a:bodyPr>
          <a:lstStyle>
            <a:lvl1pPr marL="0" indent="0" algn="ctr">
              <a:buNone/>
              <a:defRPr sz="1800">
                <a:solidFill>
                  <a:schemeClr val="bg1">
                    <a:lumMod val="75000"/>
                  </a:schemeClr>
                </a:solidFill>
                <a:latin typeface="Arial" panose="020B0604020202020204" pitchFamily="34" charset="0"/>
                <a:cs typeface="Arial" panose="020B0604020202020204" pitchFamily="34" charset="0"/>
              </a:defRPr>
            </a:lvl1pPr>
            <a:lvl2pPr marL="457167" indent="0">
              <a:buNone/>
              <a:defRPr/>
            </a:lvl2pPr>
            <a:lvl3pPr marL="914332" indent="0">
              <a:buNone/>
              <a:defRPr/>
            </a:lvl3pPr>
            <a:lvl4pPr marL="1371498" indent="0">
              <a:buNone/>
              <a:defRPr/>
            </a:lvl4pPr>
            <a:lvl5pPr marL="1828664" indent="0">
              <a:buNone/>
              <a:defRPr/>
            </a:lvl5pPr>
          </a:lstStyle>
          <a:p>
            <a:pPr lvl="0"/>
            <a:r>
              <a:rPr lang="en-GB" dirty="0"/>
              <a:t>Institution</a:t>
            </a:r>
          </a:p>
        </p:txBody>
      </p:sp>
      <p:sp>
        <p:nvSpPr>
          <p:cNvPr id="36" name="Text Placeholder 34">
            <a:extLst>
              <a:ext uri="{FF2B5EF4-FFF2-40B4-BE49-F238E27FC236}">
                <a16:creationId xmlns:a16="http://schemas.microsoft.com/office/drawing/2014/main" id="{991261BE-2F20-6EE1-D74E-306B6837D7EE}"/>
              </a:ext>
            </a:extLst>
          </p:cNvPr>
          <p:cNvSpPr>
            <a:spLocks noGrp="1"/>
          </p:cNvSpPr>
          <p:nvPr>
            <p:ph type="body" sz="quarter" idx="12" hasCustomPrompt="1"/>
          </p:nvPr>
        </p:nvSpPr>
        <p:spPr>
          <a:xfrm>
            <a:off x="4459264" y="4659711"/>
            <a:ext cx="3273469" cy="492535"/>
          </a:xfrm>
        </p:spPr>
        <p:txBody>
          <a:bodyPr>
            <a:normAutofit/>
          </a:bodyPr>
          <a:lstStyle>
            <a:lvl1pPr marL="0" indent="0" algn="ctr">
              <a:buNone/>
              <a:defRPr sz="1800">
                <a:solidFill>
                  <a:schemeClr val="bg1">
                    <a:lumMod val="75000"/>
                  </a:schemeClr>
                </a:solidFill>
                <a:latin typeface="Arial" panose="020B0604020202020204" pitchFamily="34" charset="0"/>
                <a:cs typeface="Arial" panose="020B0604020202020204" pitchFamily="34" charset="0"/>
              </a:defRPr>
            </a:lvl1pPr>
            <a:lvl2pPr marL="457167" indent="0">
              <a:buNone/>
              <a:defRPr/>
            </a:lvl2pPr>
            <a:lvl3pPr marL="914332" indent="0">
              <a:buNone/>
              <a:defRPr/>
            </a:lvl3pPr>
            <a:lvl4pPr marL="1371498" indent="0">
              <a:buNone/>
              <a:defRPr/>
            </a:lvl4pPr>
            <a:lvl5pPr marL="1828664" indent="0">
              <a:buNone/>
              <a:defRPr/>
            </a:lvl5pPr>
          </a:lstStyle>
          <a:p>
            <a:pPr lvl="0"/>
            <a:r>
              <a:rPr lang="en-GB" dirty="0"/>
              <a:t>Date</a:t>
            </a:r>
          </a:p>
        </p:txBody>
      </p:sp>
      <p:sp>
        <p:nvSpPr>
          <p:cNvPr id="39" name="Text Placeholder 38">
            <a:extLst>
              <a:ext uri="{FF2B5EF4-FFF2-40B4-BE49-F238E27FC236}">
                <a16:creationId xmlns:a16="http://schemas.microsoft.com/office/drawing/2014/main" id="{5FF1D53B-1A7F-42E0-659B-9D801FD11616}"/>
              </a:ext>
            </a:extLst>
          </p:cNvPr>
          <p:cNvSpPr>
            <a:spLocks noGrp="1"/>
          </p:cNvSpPr>
          <p:nvPr>
            <p:ph type="body" sz="quarter" idx="13" hasCustomPrompt="1"/>
          </p:nvPr>
        </p:nvSpPr>
        <p:spPr>
          <a:xfrm>
            <a:off x="5595108" y="6521251"/>
            <a:ext cx="2428875" cy="249805"/>
          </a:xfrm>
        </p:spPr>
        <p:txBody>
          <a:bodyPr>
            <a:noAutofit/>
          </a:bodyPr>
          <a:lstStyle>
            <a:lvl1pPr marL="0" indent="0">
              <a:buNone/>
              <a:defRPr sz="1200">
                <a:solidFill>
                  <a:schemeClr val="bg2">
                    <a:lumMod val="60000"/>
                    <a:lumOff val="40000"/>
                  </a:schemeClr>
                </a:solidFill>
              </a:defRPr>
            </a:lvl1pPr>
          </a:lstStyle>
          <a:p>
            <a:pPr lvl="0"/>
            <a:r>
              <a:rPr lang="en-GB" dirty="0"/>
              <a:t>Wolfgang Kiessling</a:t>
            </a:r>
          </a:p>
        </p:txBody>
      </p:sp>
      <p:pic>
        <p:nvPicPr>
          <p:cNvPr id="4" name="Grafik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9098" y="5570989"/>
            <a:ext cx="739926" cy="808180"/>
          </a:xfrm>
          <a:prstGeom prst="rect">
            <a:avLst/>
          </a:prstGeom>
        </p:spPr>
      </p:pic>
    </p:spTree>
    <p:extLst>
      <p:ext uri="{BB962C8B-B14F-4D97-AF65-F5344CB8AC3E}">
        <p14:creationId xmlns:p14="http://schemas.microsoft.com/office/powerpoint/2010/main" val="797204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86E08-1A9E-D679-65EC-6DA0CA3226BC}"/>
              </a:ext>
            </a:extLst>
          </p:cNvPr>
          <p:cNvSpPr>
            <a:spLocks noGrp="1"/>
          </p:cNvSpPr>
          <p:nvPr>
            <p:ph type="title"/>
          </p:nvPr>
        </p:nvSpPr>
        <p:spPr/>
        <p:txBody>
          <a:bodyPr>
            <a:normAutofit/>
          </a:bodyPr>
          <a:lstStyle>
            <a:lvl1pPr>
              <a:defRPr sz="3600">
                <a:solidFill>
                  <a:schemeClr val="tx2"/>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E6EC1C6A-7621-00CC-0F38-03C9AA42CAE1}"/>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76E2BFA5-C3A4-7023-35DF-4D2F8A084594}"/>
              </a:ext>
            </a:extLst>
          </p:cNvPr>
          <p:cNvSpPr>
            <a:spLocks noGrp="1"/>
          </p:cNvSpPr>
          <p:nvPr>
            <p:ph type="dt" sz="half" idx="10"/>
          </p:nvPr>
        </p:nvSpPr>
        <p:spPr/>
        <p:txBody>
          <a:bodyPr/>
          <a:lstStyle/>
          <a:p>
            <a:fld id="{554DDEA0-037E-4F4F-A79F-C3FA81445B52}" type="datetimeFigureOut">
              <a:rPr lang="en-GB" smtClean="0"/>
              <a:t>06/08/2024</a:t>
            </a:fld>
            <a:endParaRPr lang="en-GB"/>
          </a:p>
        </p:txBody>
      </p:sp>
      <p:sp>
        <p:nvSpPr>
          <p:cNvPr id="5" name="Footer Placeholder 4">
            <a:extLst>
              <a:ext uri="{FF2B5EF4-FFF2-40B4-BE49-F238E27FC236}">
                <a16:creationId xmlns:a16="http://schemas.microsoft.com/office/drawing/2014/main" id="{FFD5CEE3-6596-2F80-0232-72AE1CBB07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995136-641E-2BFF-6BEA-62F2E58501B5}"/>
              </a:ext>
            </a:extLst>
          </p:cNvPr>
          <p:cNvSpPr>
            <a:spLocks noGrp="1"/>
          </p:cNvSpPr>
          <p:nvPr>
            <p:ph type="sldNum" sz="quarter" idx="12"/>
          </p:nvPr>
        </p:nvSpPr>
        <p:spPr/>
        <p:txBody>
          <a:bodyPr/>
          <a:lstStyle/>
          <a:p>
            <a:fld id="{137FF56D-03BC-854B-83B0-122A4EA85082}" type="slidenum">
              <a:rPr lang="en-GB" smtClean="0"/>
              <a:t>‹Nr.›</a:t>
            </a:fld>
            <a:endParaRPr lang="en-GB"/>
          </a:p>
        </p:txBody>
      </p:sp>
      <p:sp>
        <p:nvSpPr>
          <p:cNvPr id="9" name="Rectangle 8">
            <a:extLst>
              <a:ext uri="{FF2B5EF4-FFF2-40B4-BE49-F238E27FC236}">
                <a16:creationId xmlns:a16="http://schemas.microsoft.com/office/drawing/2014/main" id="{A1EAF351-DF3A-7E8B-855B-84F92ACC0FFF}"/>
              </a:ext>
            </a:extLst>
          </p:cNvPr>
          <p:cNvSpPr/>
          <p:nvPr userDrawn="1"/>
        </p:nvSpPr>
        <p:spPr>
          <a:xfrm>
            <a:off x="0" y="6466432"/>
            <a:ext cx="12192000" cy="391886"/>
          </a:xfrm>
          <a:prstGeom prst="rect">
            <a:avLst/>
          </a:prstGeom>
          <a:solidFill>
            <a:srgbClr val="005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extBox 9">
            <a:extLst>
              <a:ext uri="{FF2B5EF4-FFF2-40B4-BE49-F238E27FC236}">
                <a16:creationId xmlns:a16="http://schemas.microsoft.com/office/drawing/2014/main" id="{667B2972-8BE1-6DEA-7D43-197A54AE973B}"/>
              </a:ext>
            </a:extLst>
          </p:cNvPr>
          <p:cNvSpPr txBox="1"/>
          <p:nvPr userDrawn="1"/>
        </p:nvSpPr>
        <p:spPr>
          <a:xfrm>
            <a:off x="93618" y="6521251"/>
            <a:ext cx="7246213" cy="276999"/>
          </a:xfrm>
          <a:prstGeom prst="rect">
            <a:avLst/>
          </a:prstGeom>
          <a:noFill/>
        </p:spPr>
        <p:txBody>
          <a:bodyPr wrap="square" rtlCol="0">
            <a:spAutoFit/>
          </a:bodyPr>
          <a:lstStyle/>
          <a:p>
            <a:r>
              <a:rPr lang="en-GB" sz="1200" dirty="0">
                <a:solidFill>
                  <a:schemeClr val="bg2">
                    <a:lumMod val="40000"/>
                    <a:lumOff val="60000"/>
                  </a:schemeClr>
                </a:solidFill>
              </a:rPr>
              <a:t>Analytical Paleobiology Workshop 2024, Erlangen, Germany  |   © Wolfgang Kiessling </a:t>
            </a:r>
          </a:p>
        </p:txBody>
      </p:sp>
      <p:sp>
        <p:nvSpPr>
          <p:cNvPr id="12" name="Rectangle 11">
            <a:extLst>
              <a:ext uri="{FF2B5EF4-FFF2-40B4-BE49-F238E27FC236}">
                <a16:creationId xmlns:a16="http://schemas.microsoft.com/office/drawing/2014/main" id="{FCA42AEF-E494-4050-B971-404EFD6ACCCC}"/>
              </a:ext>
            </a:extLst>
          </p:cNvPr>
          <p:cNvSpPr/>
          <p:nvPr userDrawn="1"/>
        </p:nvSpPr>
        <p:spPr>
          <a:xfrm>
            <a:off x="0" y="10"/>
            <a:ext cx="12192000" cy="365125"/>
          </a:xfrm>
          <a:prstGeom prst="rect">
            <a:avLst/>
          </a:prstGeom>
          <a:solidFill>
            <a:srgbClr val="005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295418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609600" y="122238"/>
            <a:ext cx="10058400" cy="1295400"/>
          </a:xfrm>
        </p:spPr>
        <p:txBody>
          <a:bodyPr/>
          <a:lstStyle/>
          <a:p>
            <a:r>
              <a:rPr lang="de-DE"/>
              <a:t>Titelmasterformat durch Klicken bearbeiten</a:t>
            </a:r>
          </a:p>
        </p:txBody>
      </p:sp>
      <p:sp>
        <p:nvSpPr>
          <p:cNvPr id="3" name="Tabellenplatzhalter 2"/>
          <p:cNvSpPr>
            <a:spLocks noGrp="1"/>
          </p:cNvSpPr>
          <p:nvPr>
            <p:ph type="tbl" idx="1"/>
          </p:nvPr>
        </p:nvSpPr>
        <p:spPr>
          <a:xfrm>
            <a:off x="609600" y="1719263"/>
            <a:ext cx="10972800" cy="4411662"/>
          </a:xfrm>
        </p:spPr>
        <p:txBody>
          <a:bodyPr/>
          <a:lstStyle/>
          <a:p>
            <a:pPr lvl="0"/>
            <a:endParaRPr lang="de-DE" noProof="0"/>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fld id="{9651C876-41D7-4EA6-A5E0-CA4B49C0FB1B}" type="slidenum">
              <a:rPr lang="en-US" altLang="en-US"/>
              <a:pPr/>
              <a:t>‹Nr.›</a:t>
            </a:fld>
            <a:endParaRPr lang="en-US" altLang="en-US"/>
          </a:p>
        </p:txBody>
      </p:sp>
    </p:spTree>
    <p:extLst>
      <p:ext uri="{BB962C8B-B14F-4D97-AF65-F5344CB8AC3E}">
        <p14:creationId xmlns:p14="http://schemas.microsoft.com/office/powerpoint/2010/main" val="28804992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9741B-5111-1699-5FB1-F119A84A3C89}"/>
              </a:ext>
            </a:extLst>
          </p:cNvPr>
          <p:cNvSpPr>
            <a:spLocks noGrp="1"/>
          </p:cNvSpPr>
          <p:nvPr>
            <p:ph type="title"/>
          </p:nvPr>
        </p:nvSpPr>
        <p:spPr/>
        <p:txBody>
          <a:bodyPr>
            <a:normAutofit/>
          </a:bodyPr>
          <a:lstStyle>
            <a:lvl1pPr>
              <a:defRPr sz="3600">
                <a:solidFill>
                  <a:schemeClr val="tx2"/>
                </a:solidFill>
              </a:defRPr>
            </a:lvl1pPr>
          </a:lstStyle>
          <a:p>
            <a:r>
              <a:rPr lang="en-GB" dirty="0"/>
              <a:t>Click to edit Master title style</a:t>
            </a:r>
          </a:p>
        </p:txBody>
      </p:sp>
      <p:sp>
        <p:nvSpPr>
          <p:cNvPr id="8" name="Rectangle 7">
            <a:extLst>
              <a:ext uri="{FF2B5EF4-FFF2-40B4-BE49-F238E27FC236}">
                <a16:creationId xmlns:a16="http://schemas.microsoft.com/office/drawing/2014/main" id="{EF37194F-820A-743C-971A-C236B08EA2F4}"/>
              </a:ext>
            </a:extLst>
          </p:cNvPr>
          <p:cNvSpPr/>
          <p:nvPr userDrawn="1"/>
        </p:nvSpPr>
        <p:spPr>
          <a:xfrm>
            <a:off x="0" y="6466114"/>
            <a:ext cx="12192000" cy="391886"/>
          </a:xfrm>
          <a:prstGeom prst="rect">
            <a:avLst/>
          </a:prstGeom>
          <a:solidFill>
            <a:srgbClr val="005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TextBox 8">
            <a:extLst>
              <a:ext uri="{FF2B5EF4-FFF2-40B4-BE49-F238E27FC236}">
                <a16:creationId xmlns:a16="http://schemas.microsoft.com/office/drawing/2014/main" id="{3CA2C72C-1FB3-5974-A671-A53314969AF0}"/>
              </a:ext>
            </a:extLst>
          </p:cNvPr>
          <p:cNvSpPr txBox="1"/>
          <p:nvPr userDrawn="1"/>
        </p:nvSpPr>
        <p:spPr>
          <a:xfrm>
            <a:off x="93617" y="6521251"/>
            <a:ext cx="7578723" cy="276999"/>
          </a:xfrm>
          <a:prstGeom prst="rect">
            <a:avLst/>
          </a:prstGeom>
          <a:noFill/>
        </p:spPr>
        <p:txBody>
          <a:bodyPr wrap="square" rtlCol="0">
            <a:spAutoFit/>
          </a:bodyPr>
          <a:lstStyle/>
          <a:p>
            <a:r>
              <a:rPr lang="en-GB" sz="1200" dirty="0">
                <a:solidFill>
                  <a:schemeClr val="bg2">
                    <a:lumMod val="40000"/>
                    <a:lumOff val="60000"/>
                  </a:schemeClr>
                </a:solidFill>
              </a:rPr>
              <a:t>Analytical Paleobiology Workshop 2024, Erlangen, Germany  |   © Wolfgang</a:t>
            </a:r>
            <a:r>
              <a:rPr lang="en-GB" sz="1200" baseline="0" dirty="0">
                <a:solidFill>
                  <a:schemeClr val="bg2">
                    <a:lumMod val="40000"/>
                    <a:lumOff val="60000"/>
                  </a:schemeClr>
                </a:solidFill>
              </a:rPr>
              <a:t> Kiessling</a:t>
            </a:r>
            <a:r>
              <a:rPr lang="en-GB" sz="1200" dirty="0">
                <a:solidFill>
                  <a:schemeClr val="bg2">
                    <a:lumMod val="40000"/>
                    <a:lumOff val="60000"/>
                  </a:schemeClr>
                </a:solidFill>
              </a:rPr>
              <a:t> </a:t>
            </a:r>
          </a:p>
        </p:txBody>
      </p:sp>
      <p:sp>
        <p:nvSpPr>
          <p:cNvPr id="11" name="Rectangle 10">
            <a:extLst>
              <a:ext uri="{FF2B5EF4-FFF2-40B4-BE49-F238E27FC236}">
                <a16:creationId xmlns:a16="http://schemas.microsoft.com/office/drawing/2014/main" id="{511DF130-00A1-C525-1D7E-2B7F9BFB42E4}"/>
              </a:ext>
            </a:extLst>
          </p:cNvPr>
          <p:cNvSpPr/>
          <p:nvPr userDrawn="1"/>
        </p:nvSpPr>
        <p:spPr>
          <a:xfrm>
            <a:off x="0" y="10"/>
            <a:ext cx="12192000" cy="365125"/>
          </a:xfrm>
          <a:prstGeom prst="rect">
            <a:avLst/>
          </a:prstGeom>
          <a:solidFill>
            <a:srgbClr val="005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299159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65CBD4-6225-5BB6-7F2F-4B48227F614B}"/>
              </a:ext>
            </a:extLst>
          </p:cNvPr>
          <p:cNvSpPr>
            <a:spLocks noGrp="1"/>
          </p:cNvSpPr>
          <p:nvPr>
            <p:ph type="dt" sz="half" idx="10"/>
          </p:nvPr>
        </p:nvSpPr>
        <p:spPr/>
        <p:txBody>
          <a:bodyPr/>
          <a:lstStyle/>
          <a:p>
            <a:fld id="{554DDEA0-037E-4F4F-A79F-C3FA81445B52}" type="datetimeFigureOut">
              <a:rPr lang="en-GB" smtClean="0"/>
              <a:t>06/08/2024</a:t>
            </a:fld>
            <a:endParaRPr lang="en-GB"/>
          </a:p>
        </p:txBody>
      </p:sp>
      <p:sp>
        <p:nvSpPr>
          <p:cNvPr id="3" name="Footer Placeholder 2">
            <a:extLst>
              <a:ext uri="{FF2B5EF4-FFF2-40B4-BE49-F238E27FC236}">
                <a16:creationId xmlns:a16="http://schemas.microsoft.com/office/drawing/2014/main" id="{66E6AB93-0334-D64C-C455-11DBAB2B492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8208BF-E32B-B856-7980-4ACE0DBAD1F6}"/>
              </a:ext>
            </a:extLst>
          </p:cNvPr>
          <p:cNvSpPr>
            <a:spLocks noGrp="1"/>
          </p:cNvSpPr>
          <p:nvPr>
            <p:ph type="sldNum" sz="quarter" idx="12"/>
          </p:nvPr>
        </p:nvSpPr>
        <p:spPr/>
        <p:txBody>
          <a:bodyPr/>
          <a:lstStyle/>
          <a:p>
            <a:fld id="{137FF56D-03BC-854B-83B0-122A4EA85082}" type="slidenum">
              <a:rPr lang="en-GB" smtClean="0"/>
              <a:t>‹Nr.›</a:t>
            </a:fld>
            <a:endParaRPr lang="en-GB"/>
          </a:p>
        </p:txBody>
      </p:sp>
      <p:sp>
        <p:nvSpPr>
          <p:cNvPr id="7" name="Rectangle 6">
            <a:extLst>
              <a:ext uri="{FF2B5EF4-FFF2-40B4-BE49-F238E27FC236}">
                <a16:creationId xmlns:a16="http://schemas.microsoft.com/office/drawing/2014/main" id="{CA4B2015-0FBC-5F6B-A0F7-CA14B0678D31}"/>
              </a:ext>
            </a:extLst>
          </p:cNvPr>
          <p:cNvSpPr/>
          <p:nvPr userDrawn="1"/>
        </p:nvSpPr>
        <p:spPr>
          <a:xfrm>
            <a:off x="0" y="6466432"/>
            <a:ext cx="12192000" cy="391886"/>
          </a:xfrm>
          <a:prstGeom prst="rect">
            <a:avLst/>
          </a:prstGeom>
          <a:solidFill>
            <a:srgbClr val="005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TextBox 7">
            <a:extLst>
              <a:ext uri="{FF2B5EF4-FFF2-40B4-BE49-F238E27FC236}">
                <a16:creationId xmlns:a16="http://schemas.microsoft.com/office/drawing/2014/main" id="{5AE841B0-A750-9089-0C82-FC290A3B95A2}"/>
              </a:ext>
            </a:extLst>
          </p:cNvPr>
          <p:cNvSpPr txBox="1"/>
          <p:nvPr userDrawn="1"/>
        </p:nvSpPr>
        <p:spPr>
          <a:xfrm>
            <a:off x="93617" y="6521251"/>
            <a:ext cx="7678784" cy="276999"/>
          </a:xfrm>
          <a:prstGeom prst="rect">
            <a:avLst/>
          </a:prstGeom>
          <a:noFill/>
        </p:spPr>
        <p:txBody>
          <a:bodyPr wrap="square" rtlCol="0">
            <a:spAutoFit/>
          </a:bodyPr>
          <a:lstStyle/>
          <a:p>
            <a:r>
              <a:rPr lang="en-GB" sz="1200" dirty="0">
                <a:solidFill>
                  <a:schemeClr val="bg2">
                    <a:lumMod val="40000"/>
                    <a:lumOff val="60000"/>
                  </a:schemeClr>
                </a:solidFill>
              </a:rPr>
              <a:t>Analytical Paleobiology Workshop 2024, Erlangen, Germany  |   © Wolfgang Kiessling</a:t>
            </a:r>
          </a:p>
        </p:txBody>
      </p:sp>
      <p:sp>
        <p:nvSpPr>
          <p:cNvPr id="10" name="Rectangle 9">
            <a:extLst>
              <a:ext uri="{FF2B5EF4-FFF2-40B4-BE49-F238E27FC236}">
                <a16:creationId xmlns:a16="http://schemas.microsoft.com/office/drawing/2014/main" id="{E60B450A-C214-7722-FB6F-C6C939EDF098}"/>
              </a:ext>
            </a:extLst>
          </p:cNvPr>
          <p:cNvSpPr/>
          <p:nvPr userDrawn="1"/>
        </p:nvSpPr>
        <p:spPr>
          <a:xfrm>
            <a:off x="0" y="10"/>
            <a:ext cx="12192000" cy="365125"/>
          </a:xfrm>
          <a:prstGeom prst="rect">
            <a:avLst/>
          </a:prstGeom>
          <a:solidFill>
            <a:srgbClr val="005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718913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71996F3F-678B-4FC2-9CCC-B7DA610B1CD0}" type="slidenum">
              <a:rPr lang="en-US" altLang="en-US" smtClean="0"/>
              <a:pPr/>
              <a:t>‹Nr.›</a:t>
            </a:fld>
            <a:endParaRPr lang="en-US" altLang="en-US"/>
          </a:p>
        </p:txBody>
      </p:sp>
    </p:spTree>
    <p:extLst>
      <p:ext uri="{BB962C8B-B14F-4D97-AF65-F5344CB8AC3E}">
        <p14:creationId xmlns:p14="http://schemas.microsoft.com/office/powerpoint/2010/main" val="496697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554DDEA0-037E-4F4F-A79F-C3FA81445B52}" type="datetimeFigureOut">
              <a:rPr lang="en-GB" smtClean="0"/>
              <a:t>06/08/2024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7FF56D-03BC-854B-83B0-122A4EA85082}" type="slidenum">
              <a:rPr lang="en-GB" smtClean="0"/>
              <a:t>‹Nr.›</a:t>
            </a:fld>
            <a:endParaRPr lang="en-GB"/>
          </a:p>
        </p:txBody>
      </p:sp>
    </p:spTree>
    <p:extLst>
      <p:ext uri="{BB962C8B-B14F-4D97-AF65-F5344CB8AC3E}">
        <p14:creationId xmlns:p14="http://schemas.microsoft.com/office/powerpoint/2010/main" val="3177764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554DDEA0-037E-4F4F-A79F-C3FA81445B52}" type="datetimeFigureOut">
              <a:rPr lang="en-GB" smtClean="0"/>
              <a:t>06/08/2024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7FF56D-03BC-854B-83B0-122A4EA85082}" type="slidenum">
              <a:rPr lang="en-GB" smtClean="0"/>
              <a:t>‹Nr.›</a:t>
            </a:fld>
            <a:endParaRPr lang="en-GB"/>
          </a:p>
        </p:txBody>
      </p:sp>
    </p:spTree>
    <p:extLst>
      <p:ext uri="{BB962C8B-B14F-4D97-AF65-F5344CB8AC3E}">
        <p14:creationId xmlns:p14="http://schemas.microsoft.com/office/powerpoint/2010/main" val="1044402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554DDEA0-037E-4F4F-A79F-C3FA81445B52}" type="datetimeFigureOut">
              <a:rPr lang="en-GB" smtClean="0"/>
              <a:t>06/08/2024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37FF56D-03BC-854B-83B0-122A4EA85082}" type="slidenum">
              <a:rPr lang="en-GB" smtClean="0"/>
              <a:t>‹Nr.›</a:t>
            </a:fld>
            <a:endParaRPr lang="en-GB"/>
          </a:p>
        </p:txBody>
      </p:sp>
    </p:spTree>
    <p:extLst>
      <p:ext uri="{BB962C8B-B14F-4D97-AF65-F5344CB8AC3E}">
        <p14:creationId xmlns:p14="http://schemas.microsoft.com/office/powerpoint/2010/main" val="12812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3CB41DB8-693D-4A4E-A39D-98B5AC815B4E}" type="datetimeFigureOut">
              <a:rPr lang="en-US" smtClean="0"/>
              <a:t>8/6/2024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19BD67-F288-46EE-8036-9E54B67271A5}" type="slidenum">
              <a:rPr lang="en-US" smtClean="0"/>
              <a:t>‹Nr.›</a:t>
            </a:fld>
            <a:endParaRPr lang="en-US"/>
          </a:p>
        </p:txBody>
      </p:sp>
    </p:spTree>
    <p:extLst>
      <p:ext uri="{BB962C8B-B14F-4D97-AF65-F5344CB8AC3E}">
        <p14:creationId xmlns:p14="http://schemas.microsoft.com/office/powerpoint/2010/main" val="1697502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fld id="{1B5BC389-32F9-46F1-B64A-2E113CA3614F}" type="slidenum">
              <a:rPr lang="en-US" altLang="en-US" smtClean="0"/>
              <a:pPr/>
              <a:t>‹Nr.›</a:t>
            </a:fld>
            <a:endParaRPr lang="en-US" altLang="en-US"/>
          </a:p>
        </p:txBody>
      </p:sp>
    </p:spTree>
    <p:extLst>
      <p:ext uri="{BB962C8B-B14F-4D97-AF65-F5344CB8AC3E}">
        <p14:creationId xmlns:p14="http://schemas.microsoft.com/office/powerpoint/2010/main" val="2106145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554DDEA0-037E-4F4F-A79F-C3FA81445B52}" type="datetimeFigureOut">
              <a:rPr lang="en-GB" smtClean="0"/>
              <a:t>06/08/2024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7FF56D-03BC-854B-83B0-122A4EA85082}" type="slidenum">
              <a:rPr lang="en-GB" smtClean="0"/>
              <a:t>‹Nr.›</a:t>
            </a:fld>
            <a:endParaRPr lang="en-GB"/>
          </a:p>
        </p:txBody>
      </p:sp>
    </p:spTree>
    <p:extLst>
      <p:ext uri="{BB962C8B-B14F-4D97-AF65-F5344CB8AC3E}">
        <p14:creationId xmlns:p14="http://schemas.microsoft.com/office/powerpoint/2010/main" val="3705168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554DDEA0-037E-4F4F-A79F-C3FA81445B52}" type="datetimeFigureOut">
              <a:rPr lang="en-GB" smtClean="0"/>
              <a:t>06/08/2024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7FF56D-03BC-854B-83B0-122A4EA85082}" type="slidenum">
              <a:rPr lang="en-GB" smtClean="0"/>
              <a:t>‹Nr.›</a:t>
            </a:fld>
            <a:endParaRPr lang="en-GB"/>
          </a:p>
        </p:txBody>
      </p:sp>
    </p:spTree>
    <p:extLst>
      <p:ext uri="{BB962C8B-B14F-4D97-AF65-F5344CB8AC3E}">
        <p14:creationId xmlns:p14="http://schemas.microsoft.com/office/powerpoint/2010/main" val="3911648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4DDEA0-037E-4F4F-A79F-C3FA81445B52}" type="datetimeFigureOut">
              <a:rPr lang="en-GB" smtClean="0"/>
              <a:t>06/08/2024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7FF56D-03BC-854B-83B0-122A4EA85082}" type="slidenum">
              <a:rPr lang="en-GB" smtClean="0"/>
              <a:t>‹Nr.›</a:t>
            </a:fld>
            <a:endParaRPr lang="en-GB"/>
          </a:p>
        </p:txBody>
      </p:sp>
    </p:spTree>
    <p:extLst>
      <p:ext uri="{BB962C8B-B14F-4D97-AF65-F5344CB8AC3E}">
        <p14:creationId xmlns:p14="http://schemas.microsoft.com/office/powerpoint/2010/main" val="120675673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12.wmf"/><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4.wmf"/><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13.wmf"/><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6.wmf"/><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15.wmf"/><Relationship Id="rId4" Type="http://schemas.openxmlformats.org/officeDocument/2006/relationships/oleObject" Target="../embeddings/oleObject5.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7.emf"/><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15.wmf"/><Relationship Id="rId4" Type="http://schemas.openxmlformats.org/officeDocument/2006/relationships/oleObject" Target="../embeddings/oleObject7.bin"/></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en.wikipedia.org/wiki/Harmonic_mean"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hyperlink" Target="https://en.wikipedia.org/wiki/Arithmetic_mean" TargetMode="External"/><Relationship Id="rId4" Type="http://schemas.openxmlformats.org/officeDocument/2006/relationships/hyperlink" Target="https://en.wikipedia.org/wiki/Geometric_mean"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21.emf"/></Relationships>
</file>

<file path=ppt/slides/_rels/slide27.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3.w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26.wmf"/></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28.wmf"/></Relationships>
</file>

<file path=ppt/slides/_rels/slide37.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30.wmf"/></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5.xml"/><Relationship Id="rId4" Type="http://schemas.openxmlformats.org/officeDocument/2006/relationships/hyperlink" Target="https://methodsblog.com/2015/05/27/beta_diversity/"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7.w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5DB75-754B-F110-CC5B-FE716D3B8AEF}"/>
              </a:ext>
            </a:extLst>
          </p:cNvPr>
          <p:cNvSpPr>
            <a:spLocks noGrp="1"/>
          </p:cNvSpPr>
          <p:nvPr>
            <p:ph type="ctrTitle"/>
          </p:nvPr>
        </p:nvSpPr>
        <p:spPr/>
        <p:txBody>
          <a:bodyPr>
            <a:normAutofit/>
          </a:bodyPr>
          <a:lstStyle/>
          <a:p>
            <a:r>
              <a:rPr lang="en-GB" dirty="0"/>
              <a:t>Community-level biodiversity</a:t>
            </a:r>
          </a:p>
        </p:txBody>
      </p:sp>
      <p:sp>
        <p:nvSpPr>
          <p:cNvPr id="3" name="Subtitle 2">
            <a:extLst>
              <a:ext uri="{FF2B5EF4-FFF2-40B4-BE49-F238E27FC236}">
                <a16:creationId xmlns:a16="http://schemas.microsoft.com/office/drawing/2014/main" id="{06C891C8-F0EB-0094-89AD-A7D5AF505104}"/>
              </a:ext>
            </a:extLst>
          </p:cNvPr>
          <p:cNvSpPr>
            <a:spLocks noGrp="1"/>
          </p:cNvSpPr>
          <p:nvPr>
            <p:ph type="subTitle" idx="1"/>
          </p:nvPr>
        </p:nvSpPr>
        <p:spPr/>
        <p:txBody>
          <a:bodyPr/>
          <a:lstStyle/>
          <a:p>
            <a:r>
              <a:rPr lang="en-GB" dirty="0"/>
              <a:t>Wolfgang Kiessling</a:t>
            </a:r>
          </a:p>
        </p:txBody>
      </p:sp>
      <p:sp>
        <p:nvSpPr>
          <p:cNvPr id="5" name="Text Placeholder 4">
            <a:extLst>
              <a:ext uri="{FF2B5EF4-FFF2-40B4-BE49-F238E27FC236}">
                <a16:creationId xmlns:a16="http://schemas.microsoft.com/office/drawing/2014/main" id="{2BFA50A3-8210-4CFE-0AFE-D64FF0A632AD}"/>
              </a:ext>
            </a:extLst>
          </p:cNvPr>
          <p:cNvSpPr>
            <a:spLocks noGrp="1"/>
          </p:cNvSpPr>
          <p:nvPr>
            <p:ph type="body" sz="quarter" idx="11"/>
          </p:nvPr>
        </p:nvSpPr>
        <p:spPr/>
        <p:txBody>
          <a:bodyPr/>
          <a:lstStyle/>
          <a:p>
            <a:r>
              <a:rPr lang="en-GB" dirty="0"/>
              <a:t>Paleobiology, FAU Erlangen</a:t>
            </a:r>
          </a:p>
        </p:txBody>
      </p:sp>
      <p:sp>
        <p:nvSpPr>
          <p:cNvPr id="6" name="Text Placeholder 5">
            <a:extLst>
              <a:ext uri="{FF2B5EF4-FFF2-40B4-BE49-F238E27FC236}">
                <a16:creationId xmlns:a16="http://schemas.microsoft.com/office/drawing/2014/main" id="{06A0CBCE-D0E5-2AA7-F095-EBE12D584D9B}"/>
              </a:ext>
            </a:extLst>
          </p:cNvPr>
          <p:cNvSpPr>
            <a:spLocks noGrp="1"/>
          </p:cNvSpPr>
          <p:nvPr>
            <p:ph type="body" sz="quarter" idx="12"/>
          </p:nvPr>
        </p:nvSpPr>
        <p:spPr/>
        <p:txBody>
          <a:bodyPr/>
          <a:lstStyle/>
          <a:p>
            <a:r>
              <a:rPr lang="en-GB" dirty="0"/>
              <a:t>06. August 2024</a:t>
            </a:r>
          </a:p>
        </p:txBody>
      </p:sp>
      <p:sp>
        <p:nvSpPr>
          <p:cNvPr id="7" name="Text Placeholder 6">
            <a:extLst>
              <a:ext uri="{FF2B5EF4-FFF2-40B4-BE49-F238E27FC236}">
                <a16:creationId xmlns:a16="http://schemas.microsoft.com/office/drawing/2014/main" id="{5A8A8538-ABD6-5486-C697-44CE672F9756}"/>
              </a:ext>
            </a:extLst>
          </p:cNvPr>
          <p:cNvSpPr>
            <a:spLocks noGrp="1"/>
          </p:cNvSpPr>
          <p:nvPr>
            <p:ph type="body" sz="quarter" idx="13"/>
          </p:nvPr>
        </p:nvSpPr>
        <p:spPr>
          <a:xfrm>
            <a:off x="5681002" y="6535999"/>
            <a:ext cx="1821656" cy="249805"/>
          </a:xfrm>
        </p:spPr>
        <p:txBody>
          <a:bodyPr/>
          <a:lstStyle/>
          <a:p>
            <a:r>
              <a:rPr lang="en-GB" dirty="0"/>
              <a:t>Wolfgang Kiessling</a:t>
            </a:r>
          </a:p>
        </p:txBody>
      </p:sp>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4067" y="5643041"/>
            <a:ext cx="1519082" cy="711060"/>
          </a:xfrm>
          <a:prstGeom prst="rect">
            <a:avLst/>
          </a:prstGeom>
        </p:spPr>
      </p:pic>
    </p:spTree>
    <p:extLst>
      <p:ext uri="{BB962C8B-B14F-4D97-AF65-F5344CB8AC3E}">
        <p14:creationId xmlns:p14="http://schemas.microsoft.com/office/powerpoint/2010/main" val="1703060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a:t>Diversity Indices: Annotations</a:t>
            </a:r>
          </a:p>
        </p:txBody>
      </p:sp>
      <p:sp>
        <p:nvSpPr>
          <p:cNvPr id="5" name="Inhaltsplatzhalter 4"/>
          <p:cNvSpPr>
            <a:spLocks noGrp="1"/>
          </p:cNvSpPr>
          <p:nvPr>
            <p:ph idx="1"/>
          </p:nvPr>
        </p:nvSpPr>
        <p:spPr>
          <a:xfrm>
            <a:off x="1643799" y="1629560"/>
            <a:ext cx="7886700" cy="4351338"/>
          </a:xfrm>
        </p:spPr>
        <p:txBody>
          <a:bodyPr/>
          <a:lstStyle/>
          <a:p>
            <a:pPr marL="0" indent="0">
              <a:buNone/>
            </a:pPr>
            <a:r>
              <a:rPr lang="en-US" dirty="0"/>
              <a:t>N = Number of Individuals</a:t>
            </a:r>
          </a:p>
          <a:p>
            <a:pPr marL="0" indent="0">
              <a:buNone/>
            </a:pPr>
            <a:r>
              <a:rPr lang="en-US" dirty="0"/>
              <a:t>S = Number of Species</a:t>
            </a:r>
          </a:p>
          <a:p>
            <a:pPr marL="0" indent="0">
              <a:buNone/>
            </a:pPr>
            <a:r>
              <a:rPr lang="en-US" dirty="0"/>
              <a:t>p = The proportion of a species (</a:t>
            </a:r>
            <a:r>
              <a:rPr lang="en-US" dirty="0" err="1"/>
              <a:t>i</a:t>
            </a:r>
            <a:r>
              <a:rPr lang="en-US" dirty="0"/>
              <a:t>) in a community</a:t>
            </a:r>
          </a:p>
          <a:p>
            <a:endParaRPr lang="en-US" dirty="0"/>
          </a:p>
        </p:txBody>
      </p:sp>
      <p:sp>
        <p:nvSpPr>
          <p:cNvPr id="8" name="Rechteck 7"/>
          <p:cNvSpPr/>
          <p:nvPr/>
        </p:nvSpPr>
        <p:spPr>
          <a:xfrm>
            <a:off x="1022808" y="3672895"/>
            <a:ext cx="8366289" cy="2142125"/>
          </a:xfrm>
          <a:prstGeom prst="rect">
            <a:avLst/>
          </a:prstGeom>
        </p:spPr>
        <p:txBody>
          <a:bodyPr wrap="square">
            <a:spAutoFit/>
          </a:bodyPr>
          <a:lstStyle/>
          <a:p>
            <a:pPr lvl="1">
              <a:lnSpc>
                <a:spcPct val="90000"/>
              </a:lnSpc>
            </a:pPr>
            <a:r>
              <a:rPr lang="en-US" altLang="de-DE" sz="2800" dirty="0"/>
              <a:t>Most commonly used</a:t>
            </a:r>
          </a:p>
          <a:p>
            <a:pPr lvl="1">
              <a:lnSpc>
                <a:spcPct val="90000"/>
              </a:lnSpc>
            </a:pPr>
            <a:r>
              <a:rPr lang="en-US" altLang="de-DE" sz="2800" b="1" dirty="0"/>
              <a:t>Shannon-Wiener Information Index (H) aka Shannon Entropy</a:t>
            </a:r>
          </a:p>
          <a:p>
            <a:pPr lvl="2">
              <a:lnSpc>
                <a:spcPct val="90000"/>
              </a:lnSpc>
            </a:pPr>
            <a:r>
              <a:rPr lang="en-US" altLang="de-DE" sz="3600" dirty="0"/>
              <a:t>H = -∑ p</a:t>
            </a:r>
            <a:r>
              <a:rPr lang="en-US" altLang="de-DE" sz="3600" baseline="-25000" dirty="0"/>
              <a:t>i</a:t>
            </a:r>
            <a:r>
              <a:rPr lang="en-US" altLang="de-DE" sz="3600" dirty="0"/>
              <a:t> x ln(p</a:t>
            </a:r>
            <a:r>
              <a:rPr lang="en-US" altLang="de-DE" sz="3600" baseline="-25000" dirty="0"/>
              <a:t>i</a:t>
            </a:r>
            <a:r>
              <a:rPr lang="en-US" altLang="de-DE" sz="3600" dirty="0"/>
              <a:t>)</a:t>
            </a:r>
          </a:p>
          <a:p>
            <a:pPr lvl="2">
              <a:lnSpc>
                <a:spcPct val="90000"/>
              </a:lnSpc>
            </a:pPr>
            <a:r>
              <a:rPr lang="en-US" altLang="de-DE" sz="2800" dirty="0"/>
              <a:t>p</a:t>
            </a:r>
            <a:r>
              <a:rPr lang="en-US" altLang="de-DE" sz="2800" baseline="-25000" dirty="0"/>
              <a:t>i </a:t>
            </a:r>
            <a:r>
              <a:rPr lang="en-US" altLang="de-DE" sz="2800" dirty="0"/>
              <a:t>= Proportion of the </a:t>
            </a:r>
            <a:r>
              <a:rPr lang="en-US" altLang="de-DE" sz="2800" dirty="0" err="1"/>
              <a:t>i</a:t>
            </a:r>
            <a:r>
              <a:rPr lang="en-US" altLang="de-DE" sz="2800" baseline="30000" dirty="0" err="1"/>
              <a:t>th</a:t>
            </a:r>
            <a:r>
              <a:rPr lang="en-US" altLang="de-DE" sz="2800" dirty="0"/>
              <a:t> species in the community</a:t>
            </a:r>
          </a:p>
        </p:txBody>
      </p:sp>
      <p:sp>
        <p:nvSpPr>
          <p:cNvPr id="9" name="Textfeld 8"/>
          <p:cNvSpPr txBox="1"/>
          <p:nvPr/>
        </p:nvSpPr>
        <p:spPr>
          <a:xfrm>
            <a:off x="2354827" y="5968181"/>
            <a:ext cx="5843523" cy="369332"/>
          </a:xfrm>
          <a:prstGeom prst="rect">
            <a:avLst/>
          </a:prstGeom>
          <a:noFill/>
        </p:spPr>
        <p:txBody>
          <a:bodyPr wrap="none" rtlCol="0">
            <a:spAutoFit/>
          </a:bodyPr>
          <a:lstStyle/>
          <a:p>
            <a:r>
              <a:rPr lang="en-US" dirty="0"/>
              <a:t>Natural log most common, but sometimes also log</a:t>
            </a:r>
            <a:r>
              <a:rPr lang="en-US" baseline="-25000" dirty="0"/>
              <a:t>2</a:t>
            </a:r>
            <a:r>
              <a:rPr lang="en-US" dirty="0"/>
              <a:t> or log</a:t>
            </a:r>
            <a:r>
              <a:rPr lang="en-US" baseline="-25000" dirty="0"/>
              <a:t>10</a:t>
            </a:r>
          </a:p>
        </p:txBody>
      </p:sp>
    </p:spTree>
    <p:extLst>
      <p:ext uri="{BB962C8B-B14F-4D97-AF65-F5344CB8AC3E}">
        <p14:creationId xmlns:p14="http://schemas.microsoft.com/office/powerpoint/2010/main" val="952571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a:t>Compute H for the two assemblages</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0468" y="2468409"/>
            <a:ext cx="4392612"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3370469" y="4213123"/>
            <a:ext cx="550151" cy="369332"/>
          </a:xfrm>
          <a:prstGeom prst="rect">
            <a:avLst/>
          </a:prstGeom>
          <a:noFill/>
        </p:spPr>
        <p:txBody>
          <a:bodyPr wrap="none" rtlCol="0">
            <a:spAutoFit/>
          </a:bodyPr>
          <a:lstStyle/>
          <a:p>
            <a:r>
              <a:rPr lang="en-US" dirty="0"/>
              <a:t>H = </a:t>
            </a:r>
          </a:p>
        </p:txBody>
      </p:sp>
      <p:sp>
        <p:nvSpPr>
          <p:cNvPr id="8" name="Textfeld 7"/>
          <p:cNvSpPr txBox="1"/>
          <p:nvPr/>
        </p:nvSpPr>
        <p:spPr>
          <a:xfrm>
            <a:off x="6360702" y="4213123"/>
            <a:ext cx="550151" cy="369332"/>
          </a:xfrm>
          <a:prstGeom prst="rect">
            <a:avLst/>
          </a:prstGeom>
          <a:noFill/>
        </p:spPr>
        <p:txBody>
          <a:bodyPr wrap="none" rtlCol="0">
            <a:spAutoFit/>
          </a:bodyPr>
          <a:lstStyle/>
          <a:p>
            <a:r>
              <a:rPr lang="en-US" dirty="0"/>
              <a:t>H = </a:t>
            </a:r>
          </a:p>
        </p:txBody>
      </p:sp>
    </p:spTree>
    <p:extLst>
      <p:ext uri="{BB962C8B-B14F-4D97-AF65-F5344CB8AC3E}">
        <p14:creationId xmlns:p14="http://schemas.microsoft.com/office/powerpoint/2010/main" val="38036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de-DE" dirty="0"/>
              <a:t>Other common diversity metrics</a:t>
            </a:r>
          </a:p>
        </p:txBody>
      </p:sp>
      <p:sp>
        <p:nvSpPr>
          <p:cNvPr id="11267" name="Rectangle 3"/>
          <p:cNvSpPr>
            <a:spLocks noGrp="1" noChangeArrowheads="1"/>
          </p:cNvSpPr>
          <p:nvPr>
            <p:ph idx="1"/>
          </p:nvPr>
        </p:nvSpPr>
        <p:spPr/>
        <p:txBody>
          <a:bodyPr/>
          <a:lstStyle/>
          <a:p>
            <a:pPr eaLnBrk="1" hangingPunct="1">
              <a:lnSpc>
                <a:spcPct val="90000"/>
              </a:lnSpc>
            </a:pPr>
            <a:r>
              <a:rPr lang="en-US" altLang="de-DE" dirty="0"/>
              <a:t>Abundance distributions are considered or assumed to be log series</a:t>
            </a:r>
          </a:p>
          <a:p>
            <a:pPr lvl="1" eaLnBrk="1" hangingPunct="1">
              <a:lnSpc>
                <a:spcPct val="90000"/>
              </a:lnSpc>
            </a:pPr>
            <a:r>
              <a:rPr lang="en-US" altLang="de-DE" dirty="0"/>
              <a:t>Simpsons D (Dominance)</a:t>
            </a:r>
          </a:p>
          <a:p>
            <a:pPr lvl="2" eaLnBrk="1" hangingPunct="1">
              <a:lnSpc>
                <a:spcPct val="90000"/>
              </a:lnSpc>
            </a:pPr>
            <a:r>
              <a:rPr lang="en-US" altLang="de-DE" dirty="0"/>
              <a:t>D = ∑ p</a:t>
            </a:r>
            <a:r>
              <a:rPr lang="en-US" altLang="de-DE" baseline="-25000" dirty="0"/>
              <a:t>i</a:t>
            </a:r>
            <a:r>
              <a:rPr lang="en-US" altLang="de-DE" baseline="30000" dirty="0"/>
              <a:t>2</a:t>
            </a:r>
            <a:r>
              <a:rPr lang="en-US" altLang="de-DE" dirty="0"/>
              <a:t> </a:t>
            </a:r>
          </a:p>
          <a:p>
            <a:pPr lvl="2" eaLnBrk="1" hangingPunct="1">
              <a:lnSpc>
                <a:spcPct val="90000"/>
              </a:lnSpc>
            </a:pPr>
            <a:r>
              <a:rPr lang="en-US" altLang="de-DE" dirty="0"/>
              <a:t>Diversity index: 1-D = 1- ∑ p</a:t>
            </a:r>
            <a:r>
              <a:rPr lang="en-US" altLang="de-DE" baseline="-25000" dirty="0"/>
              <a:t>i</a:t>
            </a:r>
            <a:r>
              <a:rPr lang="en-US" altLang="de-DE" baseline="30000" dirty="0"/>
              <a:t>2</a:t>
            </a:r>
          </a:p>
          <a:p>
            <a:pPr lvl="1" eaLnBrk="1" hangingPunct="1">
              <a:lnSpc>
                <a:spcPct val="90000"/>
              </a:lnSpc>
            </a:pPr>
            <a:r>
              <a:rPr lang="en-US" altLang="de-DE" dirty="0"/>
              <a:t>Margalef-Index</a:t>
            </a:r>
          </a:p>
          <a:p>
            <a:pPr lvl="2" eaLnBrk="1" hangingPunct="1">
              <a:lnSpc>
                <a:spcPct val="90000"/>
              </a:lnSpc>
            </a:pPr>
            <a:r>
              <a:rPr lang="en-US" altLang="de-DE" dirty="0"/>
              <a:t>D</a:t>
            </a:r>
            <a:r>
              <a:rPr lang="en-US" altLang="de-DE" baseline="-25000" dirty="0"/>
              <a:t>M</a:t>
            </a:r>
            <a:r>
              <a:rPr lang="en-US" altLang="de-DE" dirty="0"/>
              <a:t> = (S-1)/ln(N)</a:t>
            </a:r>
          </a:p>
          <a:p>
            <a:pPr lvl="2" eaLnBrk="1" hangingPunct="1">
              <a:lnSpc>
                <a:spcPct val="90000"/>
              </a:lnSpc>
            </a:pPr>
            <a:r>
              <a:rPr lang="en-US" altLang="de-DE" dirty="0"/>
              <a:t>Good if you only know gross totals</a:t>
            </a:r>
          </a:p>
          <a:p>
            <a:pPr lvl="2" eaLnBrk="1" hangingPunct="1">
              <a:lnSpc>
                <a:spcPct val="90000"/>
              </a:lnSpc>
            </a:pPr>
            <a:r>
              <a:rPr lang="en-US" altLang="de-DE" dirty="0"/>
              <a:t>But only applicable to a log series distribution</a:t>
            </a:r>
          </a:p>
          <a:p>
            <a:pPr lvl="2" eaLnBrk="1" hangingPunct="1">
              <a:lnSpc>
                <a:spcPct val="90000"/>
              </a:lnSpc>
            </a:pPr>
            <a:endParaRPr lang="en-US" altLang="de-DE" dirty="0"/>
          </a:p>
          <a:p>
            <a:pPr eaLnBrk="1" hangingPunct="1">
              <a:lnSpc>
                <a:spcPct val="90000"/>
              </a:lnSpc>
            </a:pPr>
            <a:endParaRPr lang="en-US" altLang="de-DE" dirty="0"/>
          </a:p>
          <a:p>
            <a:pPr eaLnBrk="1" hangingPunct="1">
              <a:lnSpc>
                <a:spcPct val="90000"/>
              </a:lnSpc>
            </a:pPr>
            <a:endParaRPr lang="en-US" altLang="de-DE" dirty="0"/>
          </a:p>
        </p:txBody>
      </p:sp>
      <p:sp>
        <p:nvSpPr>
          <p:cNvPr id="11268"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de-DE" sz="1800"/>
          </a:p>
        </p:txBody>
      </p:sp>
    </p:spTree>
    <p:extLst>
      <p:ext uri="{BB962C8B-B14F-4D97-AF65-F5344CB8AC3E}">
        <p14:creationId xmlns:p14="http://schemas.microsoft.com/office/powerpoint/2010/main" val="885306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de-DE" dirty="0"/>
              <a:t>Fisher’s Alpha</a:t>
            </a:r>
          </a:p>
        </p:txBody>
      </p:sp>
      <p:sp>
        <p:nvSpPr>
          <p:cNvPr id="14339" name="Rectangle 3"/>
          <p:cNvSpPr>
            <a:spLocks noGrp="1" noChangeArrowheads="1"/>
          </p:cNvSpPr>
          <p:nvPr>
            <p:ph idx="1"/>
          </p:nvPr>
        </p:nvSpPr>
        <p:spPr/>
        <p:txBody>
          <a:bodyPr/>
          <a:lstStyle/>
          <a:p>
            <a:pPr eaLnBrk="1" hangingPunct="1"/>
            <a:r>
              <a:rPr lang="en-US" altLang="de-DE" dirty="0"/>
              <a:t>Fisher‘s </a:t>
            </a:r>
            <a:r>
              <a:rPr lang="en-US" altLang="de-DE" dirty="0">
                <a:latin typeface="Symbol" panose="05050102010706020507" pitchFamily="18" charset="2"/>
              </a:rPr>
              <a:t>a</a:t>
            </a:r>
            <a:r>
              <a:rPr lang="en-US" altLang="de-DE" dirty="0"/>
              <a:t> based on assuming a log-series distribution</a:t>
            </a:r>
          </a:p>
          <a:p>
            <a:pPr eaLnBrk="1" hangingPunct="1"/>
            <a:r>
              <a:rPr lang="en-US" altLang="de-DE" dirty="0">
                <a:latin typeface="Symbol" panose="05050102010706020507" pitchFamily="18" charset="2"/>
              </a:rPr>
              <a:t>a</a:t>
            </a:r>
            <a:r>
              <a:rPr lang="en-US" altLang="de-DE" dirty="0"/>
              <a:t>x, </a:t>
            </a:r>
            <a:r>
              <a:rPr lang="en-US" altLang="de-DE" dirty="0">
                <a:latin typeface="Symbol" panose="05050102010706020507" pitchFamily="18" charset="2"/>
              </a:rPr>
              <a:t>a</a:t>
            </a:r>
            <a:r>
              <a:rPr lang="en-US" altLang="de-DE" dirty="0"/>
              <a:t>x</a:t>
            </a:r>
            <a:r>
              <a:rPr lang="en-US" altLang="de-DE" baseline="30000" dirty="0"/>
              <a:t>2</a:t>
            </a:r>
            <a:r>
              <a:rPr lang="en-US" altLang="de-DE" dirty="0"/>
              <a:t>/2, </a:t>
            </a:r>
            <a:r>
              <a:rPr lang="en-US" altLang="de-DE" dirty="0">
                <a:latin typeface="Symbol" panose="05050102010706020507" pitchFamily="18" charset="2"/>
              </a:rPr>
              <a:t>a</a:t>
            </a:r>
            <a:r>
              <a:rPr lang="en-US" altLang="de-DE" dirty="0"/>
              <a:t>x</a:t>
            </a:r>
            <a:r>
              <a:rPr lang="en-US" altLang="de-DE" baseline="30000" dirty="0"/>
              <a:t>3</a:t>
            </a:r>
            <a:r>
              <a:rPr lang="en-US" altLang="de-DE" dirty="0"/>
              <a:t>/3 ... </a:t>
            </a:r>
            <a:r>
              <a:rPr lang="en-US" altLang="de-DE" dirty="0" err="1">
                <a:latin typeface="Symbol" panose="05050102010706020507" pitchFamily="18" charset="2"/>
              </a:rPr>
              <a:t>a</a:t>
            </a:r>
            <a:r>
              <a:rPr lang="en-US" altLang="de-DE" dirty="0" err="1"/>
              <a:t>x</a:t>
            </a:r>
            <a:r>
              <a:rPr lang="en-US" altLang="de-DE" baseline="30000" dirty="0" err="1"/>
              <a:t>n</a:t>
            </a:r>
            <a:r>
              <a:rPr lang="en-US" altLang="de-DE" dirty="0"/>
              <a:t>/n</a:t>
            </a:r>
          </a:p>
          <a:p>
            <a:pPr lvl="1" eaLnBrk="1" hangingPunct="1"/>
            <a:r>
              <a:rPr lang="en-US" altLang="de-DE" dirty="0"/>
              <a:t>x number of species with one, two, three and n individuals</a:t>
            </a:r>
          </a:p>
          <a:p>
            <a:pPr eaLnBrk="1" hangingPunct="1"/>
            <a:r>
              <a:rPr lang="en-US" altLang="de-DE" dirty="0"/>
              <a:t>S = </a:t>
            </a:r>
            <a:r>
              <a:rPr lang="en-US" altLang="de-DE" dirty="0">
                <a:latin typeface="Symbol" panose="05050102010706020507" pitchFamily="18" charset="2"/>
              </a:rPr>
              <a:t>a</a:t>
            </a:r>
            <a:r>
              <a:rPr lang="en-US" altLang="de-DE" dirty="0"/>
              <a:t> ln(1+N/</a:t>
            </a:r>
            <a:r>
              <a:rPr lang="en-US" altLang="de-DE" dirty="0">
                <a:latin typeface="Symbol" panose="05050102010706020507" pitchFamily="18" charset="2"/>
              </a:rPr>
              <a:t>a</a:t>
            </a:r>
            <a:r>
              <a:rPr lang="en-US" altLang="de-DE" dirty="0"/>
              <a:t>) </a:t>
            </a:r>
          </a:p>
          <a:p>
            <a:pPr lvl="1" eaLnBrk="1" hangingPunct="1"/>
            <a:r>
              <a:rPr lang="en-US" altLang="de-DE" dirty="0">
                <a:latin typeface="Symbol" panose="05050102010706020507" pitchFamily="18" charset="2"/>
              </a:rPr>
              <a:t>a</a:t>
            </a:r>
            <a:r>
              <a:rPr lang="en-US" altLang="de-DE" dirty="0"/>
              <a:t> only determined iteratively </a:t>
            </a:r>
          </a:p>
        </p:txBody>
      </p:sp>
      <p:sp>
        <p:nvSpPr>
          <p:cNvPr id="14340" name="Text Box 4"/>
          <p:cNvSpPr txBox="1">
            <a:spLocks noChangeArrowheads="1"/>
          </p:cNvSpPr>
          <p:nvPr/>
        </p:nvSpPr>
        <p:spPr bwMode="auto">
          <a:xfrm>
            <a:off x="2063751" y="5805488"/>
            <a:ext cx="7561263" cy="457200"/>
          </a:xfrm>
          <a:prstGeom prst="rect">
            <a:avLst/>
          </a:prstGeom>
          <a:solidFill>
            <a:srgbClr val="92D050"/>
          </a:solidFill>
          <a:ln>
            <a:noFill/>
          </a:ln>
          <a:effectLst/>
        </p:spPr>
        <p:txBody>
          <a:bodyP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de-DE" sz="2400" dirty="0"/>
              <a:t>Calculate </a:t>
            </a:r>
            <a:r>
              <a:rPr lang="en-US" altLang="de-DE" sz="2400" dirty="0">
                <a:latin typeface="Symbol" panose="05050102010706020507" pitchFamily="18" charset="2"/>
              </a:rPr>
              <a:t>a</a:t>
            </a:r>
            <a:r>
              <a:rPr lang="en-US" altLang="de-DE" sz="2400" dirty="0"/>
              <a:t> for S = 30 and N = 400</a:t>
            </a:r>
          </a:p>
        </p:txBody>
      </p:sp>
    </p:spTree>
    <p:extLst>
      <p:ext uri="{BB962C8B-B14F-4D97-AF65-F5344CB8AC3E}">
        <p14:creationId xmlns:p14="http://schemas.microsoft.com/office/powerpoint/2010/main" val="1009461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de-DE" dirty="0"/>
              <a:t>Other Indices</a:t>
            </a:r>
          </a:p>
        </p:txBody>
      </p:sp>
      <p:sp>
        <p:nvSpPr>
          <p:cNvPr id="15363" name="Rectangle 3"/>
          <p:cNvSpPr>
            <a:spLocks noGrp="1" noChangeArrowheads="1"/>
          </p:cNvSpPr>
          <p:nvPr>
            <p:ph idx="1"/>
          </p:nvPr>
        </p:nvSpPr>
        <p:spPr/>
        <p:txBody>
          <a:bodyPr/>
          <a:lstStyle/>
          <a:p>
            <a:pPr lvl="1" eaLnBrk="1" hangingPunct="1">
              <a:lnSpc>
                <a:spcPct val="90000"/>
              </a:lnSpc>
            </a:pPr>
            <a:r>
              <a:rPr lang="en-US" altLang="de-DE" sz="2200" dirty="0"/>
              <a:t>Brillouin Index</a:t>
            </a:r>
          </a:p>
          <a:p>
            <a:pPr lvl="2" eaLnBrk="1" hangingPunct="1">
              <a:lnSpc>
                <a:spcPct val="90000"/>
              </a:lnSpc>
            </a:pPr>
            <a:endParaRPr lang="en-US" altLang="de-DE" sz="2100" dirty="0"/>
          </a:p>
          <a:p>
            <a:pPr lvl="2" eaLnBrk="1" hangingPunct="1">
              <a:lnSpc>
                <a:spcPct val="90000"/>
              </a:lnSpc>
            </a:pPr>
            <a:r>
              <a:rPr lang="en-US" altLang="de-DE" sz="2100" dirty="0"/>
              <a:t>N = total number of individuals</a:t>
            </a:r>
          </a:p>
          <a:p>
            <a:pPr lvl="2" eaLnBrk="1" hangingPunct="1">
              <a:lnSpc>
                <a:spcPct val="90000"/>
              </a:lnSpc>
            </a:pPr>
            <a:r>
              <a:rPr lang="en-US" altLang="de-DE" sz="2100" dirty="0"/>
              <a:t>n = number of individuals in species x</a:t>
            </a:r>
          </a:p>
          <a:p>
            <a:pPr lvl="1" eaLnBrk="1" hangingPunct="1">
              <a:lnSpc>
                <a:spcPct val="90000"/>
              </a:lnSpc>
            </a:pPr>
            <a:r>
              <a:rPr lang="en-US" altLang="de-DE" sz="2200" dirty="0" err="1"/>
              <a:t>Menhinick</a:t>
            </a:r>
            <a:r>
              <a:rPr lang="en-US" altLang="de-DE" sz="2200" dirty="0"/>
              <a:t> Index</a:t>
            </a:r>
          </a:p>
          <a:p>
            <a:pPr lvl="2" eaLnBrk="1" hangingPunct="1">
              <a:lnSpc>
                <a:spcPct val="90000"/>
              </a:lnSpc>
            </a:pPr>
            <a:r>
              <a:rPr lang="en-US" altLang="de-DE" sz="2100" dirty="0" err="1"/>
              <a:t>D</a:t>
            </a:r>
            <a:r>
              <a:rPr lang="en-US" altLang="de-DE" sz="2100" baseline="-25000" dirty="0" err="1"/>
              <a:t>Mh</a:t>
            </a:r>
            <a:r>
              <a:rPr lang="en-US" altLang="de-DE" sz="2100" dirty="0"/>
              <a:t> = S/</a:t>
            </a:r>
            <a:r>
              <a:rPr lang="en-US" altLang="de-DE" sz="2100" dirty="0">
                <a:cs typeface="Arial" panose="020B0604020202020204" pitchFamily="34" charset="0"/>
              </a:rPr>
              <a:t>√N</a:t>
            </a:r>
          </a:p>
          <a:p>
            <a:pPr lvl="1" eaLnBrk="1" hangingPunct="1">
              <a:lnSpc>
                <a:spcPct val="90000"/>
              </a:lnSpc>
            </a:pPr>
            <a:r>
              <a:rPr lang="en-US" altLang="de-DE" sz="2200" b="1" dirty="0">
                <a:cs typeface="Arial" panose="020B0604020202020204" pitchFamily="34" charset="0"/>
              </a:rPr>
              <a:t>Berger-Parker Dominance</a:t>
            </a:r>
          </a:p>
          <a:p>
            <a:pPr lvl="2" eaLnBrk="1" hangingPunct="1">
              <a:lnSpc>
                <a:spcPct val="90000"/>
              </a:lnSpc>
            </a:pPr>
            <a:r>
              <a:rPr lang="en-US" altLang="de-DE" sz="2100" dirty="0">
                <a:cs typeface="Arial" panose="020B0604020202020204" pitchFamily="34" charset="0"/>
              </a:rPr>
              <a:t>d = </a:t>
            </a:r>
            <a:r>
              <a:rPr lang="en-US" altLang="de-DE" sz="2100" dirty="0" err="1">
                <a:cs typeface="Arial" panose="020B0604020202020204" pitchFamily="34" charset="0"/>
              </a:rPr>
              <a:t>p</a:t>
            </a:r>
            <a:r>
              <a:rPr lang="en-US" altLang="de-DE" sz="2100" baseline="-25000" dirty="0" err="1">
                <a:cs typeface="Arial" panose="020B0604020202020204" pitchFamily="34" charset="0"/>
              </a:rPr>
              <a:t>max</a:t>
            </a:r>
            <a:endParaRPr lang="en-US" altLang="de-DE" sz="2100" dirty="0">
              <a:cs typeface="Arial" panose="020B0604020202020204" pitchFamily="34" charset="0"/>
            </a:endParaRPr>
          </a:p>
          <a:p>
            <a:pPr eaLnBrk="1" hangingPunct="1">
              <a:lnSpc>
                <a:spcPct val="90000"/>
              </a:lnSpc>
            </a:pPr>
            <a:endParaRPr lang="en-US" altLang="de-DE" sz="2600" dirty="0"/>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9017" y="1621247"/>
            <a:ext cx="2376487"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5" name="Rectangle 5"/>
          <p:cNvSpPr>
            <a:spLocks noChangeArrowheads="1"/>
          </p:cNvSpPr>
          <p:nvPr/>
        </p:nvSpPr>
        <p:spPr bwMode="auto">
          <a:xfrm>
            <a:off x="1524001" y="30458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de-DE" sz="1800"/>
          </a:p>
        </p:txBody>
      </p:sp>
    </p:spTree>
    <p:extLst>
      <p:ext uri="{BB962C8B-B14F-4D97-AF65-F5344CB8AC3E}">
        <p14:creationId xmlns:p14="http://schemas.microsoft.com/office/powerpoint/2010/main" val="1024333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de-DE" sz="3000"/>
              <a:t>Most diversity indices are mixed signals of richness and evenness</a:t>
            </a:r>
          </a:p>
        </p:txBody>
      </p:sp>
      <p:sp>
        <p:nvSpPr>
          <p:cNvPr id="13315" name="Rectangle 3"/>
          <p:cNvSpPr>
            <a:spLocks noGrp="1" noChangeArrowheads="1"/>
          </p:cNvSpPr>
          <p:nvPr>
            <p:ph idx="1"/>
          </p:nvPr>
        </p:nvSpPr>
        <p:spPr/>
        <p:txBody>
          <a:bodyPr/>
          <a:lstStyle/>
          <a:p>
            <a:pPr eaLnBrk="1" hangingPunct="1">
              <a:lnSpc>
                <a:spcPct val="90000"/>
              </a:lnSpc>
            </a:pPr>
            <a:r>
              <a:rPr lang="en-US" altLang="de-DE" sz="2500" dirty="0"/>
              <a:t>Pure Evenness should only measure relative abundance distributions and be independent of richness</a:t>
            </a:r>
          </a:p>
          <a:p>
            <a:pPr eaLnBrk="1" hangingPunct="1">
              <a:lnSpc>
                <a:spcPct val="90000"/>
              </a:lnSpc>
            </a:pPr>
            <a:r>
              <a:rPr lang="en-US" altLang="de-DE" sz="2500" dirty="0"/>
              <a:t>Evenness metrics</a:t>
            </a:r>
          </a:p>
          <a:p>
            <a:pPr lvl="1" eaLnBrk="1" hangingPunct="1">
              <a:lnSpc>
                <a:spcPct val="90000"/>
              </a:lnSpc>
            </a:pPr>
            <a:r>
              <a:rPr lang="en-US" altLang="de-DE" dirty="0"/>
              <a:t>Evenness J = H/</a:t>
            </a:r>
            <a:r>
              <a:rPr lang="en-US" altLang="de-DE" dirty="0" err="1"/>
              <a:t>H</a:t>
            </a:r>
            <a:r>
              <a:rPr lang="en-US" altLang="de-DE" baseline="-25000" dirty="0" err="1"/>
              <a:t>max</a:t>
            </a:r>
            <a:endParaRPr lang="en-US" altLang="de-DE" baseline="-25000" dirty="0"/>
          </a:p>
          <a:p>
            <a:pPr lvl="2" eaLnBrk="1" hangingPunct="1">
              <a:lnSpc>
                <a:spcPct val="90000"/>
              </a:lnSpc>
            </a:pPr>
            <a:r>
              <a:rPr lang="en-US" altLang="de-DE" dirty="0" err="1"/>
              <a:t>H</a:t>
            </a:r>
            <a:r>
              <a:rPr lang="en-US" altLang="de-DE" baseline="-25000" dirty="0" err="1"/>
              <a:t>max</a:t>
            </a:r>
            <a:r>
              <a:rPr lang="en-US" altLang="de-DE" dirty="0"/>
              <a:t> = ln(S)</a:t>
            </a:r>
          </a:p>
          <a:p>
            <a:pPr lvl="1" eaLnBrk="1" hangingPunct="1">
              <a:lnSpc>
                <a:spcPct val="90000"/>
              </a:lnSpc>
            </a:pPr>
            <a:r>
              <a:rPr lang="en-US" altLang="de-DE" dirty="0"/>
              <a:t>Equitability E = </a:t>
            </a:r>
            <a:r>
              <a:rPr lang="en-US" altLang="de-DE" dirty="0" err="1"/>
              <a:t>e</a:t>
            </a:r>
            <a:r>
              <a:rPr lang="en-US" altLang="de-DE" baseline="30000" dirty="0" err="1"/>
              <a:t>H</a:t>
            </a:r>
            <a:r>
              <a:rPr lang="en-US" altLang="de-DE" dirty="0"/>
              <a:t>/S</a:t>
            </a:r>
          </a:p>
          <a:p>
            <a:pPr lvl="1" eaLnBrk="1" hangingPunct="1">
              <a:lnSpc>
                <a:spcPct val="90000"/>
              </a:lnSpc>
            </a:pPr>
            <a:r>
              <a:rPr lang="en-US" altLang="de-DE" dirty="0" err="1"/>
              <a:t>Hurlbert‘s</a:t>
            </a:r>
            <a:r>
              <a:rPr lang="en-US" altLang="de-DE" dirty="0"/>
              <a:t> PIE (Probability of Interspecific Encounter)</a:t>
            </a:r>
          </a:p>
          <a:p>
            <a:pPr lvl="2" eaLnBrk="1" hangingPunct="1">
              <a:lnSpc>
                <a:spcPct val="90000"/>
              </a:lnSpc>
            </a:pPr>
            <a:endParaRPr lang="en-US" altLang="de-DE" dirty="0"/>
          </a:p>
          <a:p>
            <a:pPr lvl="1" eaLnBrk="1" hangingPunct="1">
              <a:lnSpc>
                <a:spcPct val="90000"/>
              </a:lnSpc>
            </a:pPr>
            <a:endParaRPr lang="en-US" altLang="de-DE" dirty="0"/>
          </a:p>
        </p:txBody>
      </p:sp>
      <p:sp>
        <p:nvSpPr>
          <p:cNvPr id="13316" name="Rectangle 6"/>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de-DE" sz="1800"/>
          </a:p>
        </p:txBody>
      </p:sp>
      <p:graphicFrame>
        <p:nvGraphicFramePr>
          <p:cNvPr id="13317" name="Object 5"/>
          <p:cNvGraphicFramePr>
            <a:graphicFrameLocks noChangeAspect="1"/>
          </p:cNvGraphicFramePr>
          <p:nvPr>
            <p:extLst>
              <p:ext uri="{D42A27DB-BD31-4B8C-83A1-F6EECF244321}">
                <p14:modId xmlns:p14="http://schemas.microsoft.com/office/powerpoint/2010/main" val="4037968849"/>
              </p:ext>
            </p:extLst>
          </p:nvPr>
        </p:nvGraphicFramePr>
        <p:xfrm>
          <a:off x="4086430" y="5074932"/>
          <a:ext cx="1873250" cy="661987"/>
        </p:xfrm>
        <a:graphic>
          <a:graphicData uri="http://schemas.openxmlformats.org/presentationml/2006/ole">
            <mc:AlternateContent xmlns:mc="http://schemas.openxmlformats.org/markup-compatibility/2006">
              <mc:Choice xmlns:v="urn:schemas-microsoft-com:vml" Requires="v">
                <p:oleObj spid="_x0000_s2109" name="Formel" r:id="rId4" imgW="1104900" imgH="393700" progId="Equation.3">
                  <p:embed/>
                </p:oleObj>
              </mc:Choice>
              <mc:Fallback>
                <p:oleObj name="Formel" r:id="rId4" imgW="1104900" imgH="393700" progId="Equation.3">
                  <p:embed/>
                  <p:pic>
                    <p:nvPicPr>
                      <p:cNvPr id="13317"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6430" y="5074932"/>
                        <a:ext cx="187325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feld 2"/>
          <p:cNvSpPr txBox="1"/>
          <p:nvPr/>
        </p:nvSpPr>
        <p:spPr>
          <a:xfrm>
            <a:off x="3146323" y="5175092"/>
            <a:ext cx="793807" cy="461665"/>
          </a:xfrm>
          <a:prstGeom prst="rect">
            <a:avLst/>
          </a:prstGeom>
          <a:noFill/>
        </p:spPr>
        <p:txBody>
          <a:bodyPr wrap="none" rtlCol="0">
            <a:spAutoFit/>
          </a:bodyPr>
          <a:lstStyle/>
          <a:p>
            <a:r>
              <a:rPr lang="en-US" sz="2400" dirty="0"/>
              <a:t>PIE =</a:t>
            </a:r>
          </a:p>
        </p:txBody>
      </p:sp>
    </p:spTree>
    <p:extLst>
      <p:ext uri="{BB962C8B-B14F-4D97-AF65-F5344CB8AC3E}">
        <p14:creationId xmlns:p14="http://schemas.microsoft.com/office/powerpoint/2010/main" val="2481045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a:t>Compute J for the two assemblages</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0468" y="2468409"/>
            <a:ext cx="4392612"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3370468" y="4213123"/>
            <a:ext cx="479618" cy="369332"/>
          </a:xfrm>
          <a:prstGeom prst="rect">
            <a:avLst/>
          </a:prstGeom>
          <a:noFill/>
        </p:spPr>
        <p:txBody>
          <a:bodyPr wrap="none" rtlCol="0">
            <a:spAutoFit/>
          </a:bodyPr>
          <a:lstStyle/>
          <a:p>
            <a:r>
              <a:rPr lang="en-US" dirty="0"/>
              <a:t>J = </a:t>
            </a:r>
          </a:p>
        </p:txBody>
      </p:sp>
      <p:sp>
        <p:nvSpPr>
          <p:cNvPr id="8" name="Textfeld 7"/>
          <p:cNvSpPr txBox="1"/>
          <p:nvPr/>
        </p:nvSpPr>
        <p:spPr>
          <a:xfrm>
            <a:off x="6360701" y="4213123"/>
            <a:ext cx="479618" cy="369332"/>
          </a:xfrm>
          <a:prstGeom prst="rect">
            <a:avLst/>
          </a:prstGeom>
          <a:noFill/>
        </p:spPr>
        <p:txBody>
          <a:bodyPr wrap="none" rtlCol="0">
            <a:spAutoFit/>
          </a:bodyPr>
          <a:lstStyle/>
          <a:p>
            <a:r>
              <a:rPr lang="en-US" dirty="0"/>
              <a:t>J = </a:t>
            </a:r>
          </a:p>
        </p:txBody>
      </p:sp>
    </p:spTree>
    <p:extLst>
      <p:ext uri="{BB962C8B-B14F-4D97-AF65-F5344CB8AC3E}">
        <p14:creationId xmlns:p14="http://schemas.microsoft.com/office/powerpoint/2010/main" val="238367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de-DE"/>
              <a:t>Sampling Bias</a:t>
            </a:r>
          </a:p>
        </p:txBody>
      </p:sp>
      <p:sp>
        <p:nvSpPr>
          <p:cNvPr id="16387" name="Rectangle 3"/>
          <p:cNvSpPr>
            <a:spLocks noGrp="1" noChangeArrowheads="1"/>
          </p:cNvSpPr>
          <p:nvPr>
            <p:ph idx="1"/>
          </p:nvPr>
        </p:nvSpPr>
        <p:spPr/>
        <p:txBody>
          <a:bodyPr/>
          <a:lstStyle/>
          <a:p>
            <a:pPr eaLnBrk="1" hangingPunct="1"/>
            <a:r>
              <a:rPr lang="en-US" altLang="de-DE" dirty="0"/>
              <a:t>Most indices are biased by sample size</a:t>
            </a:r>
          </a:p>
          <a:p>
            <a:pPr eaLnBrk="1" hangingPunct="1"/>
            <a:r>
              <a:rPr lang="en-US" altLang="de-DE" dirty="0"/>
              <a:t>Question: What diversity to expect if sample sizes were the same?</a:t>
            </a:r>
          </a:p>
          <a:p>
            <a:pPr lvl="1" eaLnBrk="1" hangingPunct="1"/>
            <a:r>
              <a:rPr lang="en-US" altLang="de-DE" dirty="0"/>
              <a:t>Problem: Relationship between sample size and diversity is not linear</a:t>
            </a:r>
          </a:p>
          <a:p>
            <a:pPr eaLnBrk="1" hangingPunct="1"/>
            <a:endParaRPr lang="en-US" altLang="de-DE" dirty="0"/>
          </a:p>
        </p:txBody>
      </p:sp>
      <p:graphicFrame>
        <p:nvGraphicFramePr>
          <p:cNvPr id="16388" name="Object 4"/>
          <p:cNvGraphicFramePr>
            <a:graphicFrameLocks noChangeAspect="1"/>
          </p:cNvGraphicFramePr>
          <p:nvPr/>
        </p:nvGraphicFramePr>
        <p:xfrm>
          <a:off x="3833814" y="4066306"/>
          <a:ext cx="992187" cy="1385985"/>
        </p:xfrm>
        <a:graphic>
          <a:graphicData uri="http://schemas.openxmlformats.org/presentationml/2006/ole">
            <mc:AlternateContent xmlns:mc="http://schemas.openxmlformats.org/markup-compatibility/2006">
              <mc:Choice xmlns:v="urn:schemas-microsoft-com:vml" Requires="v">
                <p:oleObj spid="_x0000_s6158" name="CorelDRAW" r:id="rId4" imgW="2305050" imgH="3228975" progId="CorelDRAW.Graphic.9">
                  <p:embed/>
                </p:oleObj>
              </mc:Choice>
              <mc:Fallback>
                <p:oleObj name="CorelDRAW" r:id="rId4" imgW="2305050" imgH="3228975" progId="CorelDRAW.Graphic.9">
                  <p:embed/>
                  <p:pic>
                    <p:nvPicPr>
                      <p:cNvPr id="1638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3814" y="4066306"/>
                        <a:ext cx="992187" cy="1385985"/>
                      </a:xfrm>
                      <a:prstGeom prst="rect">
                        <a:avLst/>
                      </a:prstGeom>
                      <a:noFill/>
                      <a:ln>
                        <a:noFill/>
                      </a:ln>
                      <a:effectLst/>
                    </p:spPr>
                  </p:pic>
                </p:oleObj>
              </mc:Fallback>
            </mc:AlternateContent>
          </a:graphicData>
        </a:graphic>
      </p:graphicFrame>
      <p:sp>
        <p:nvSpPr>
          <p:cNvPr id="16389" name="Text Box 5"/>
          <p:cNvSpPr txBox="1">
            <a:spLocks noChangeArrowheads="1"/>
          </p:cNvSpPr>
          <p:nvPr/>
        </p:nvSpPr>
        <p:spPr bwMode="auto">
          <a:xfrm>
            <a:off x="3792539" y="5582368"/>
            <a:ext cx="1042273" cy="83099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buClrTx/>
              <a:buSzTx/>
              <a:buFontTx/>
              <a:buNone/>
            </a:pPr>
            <a:r>
              <a:rPr lang="de-DE" altLang="de-DE" sz="2400">
                <a:latin typeface="Times New Roman" panose="02020603050405020304" pitchFamily="18" charset="0"/>
              </a:rPr>
              <a:t>N = 12</a:t>
            </a:r>
          </a:p>
          <a:p>
            <a:pPr eaLnBrk="1" hangingPunct="1">
              <a:lnSpc>
                <a:spcPct val="90000"/>
              </a:lnSpc>
              <a:buClrTx/>
              <a:buSzTx/>
              <a:buFontTx/>
              <a:buNone/>
            </a:pPr>
            <a:r>
              <a:rPr lang="de-DE" altLang="de-DE" sz="2400">
                <a:latin typeface="Times New Roman" panose="02020603050405020304" pitchFamily="18" charset="0"/>
              </a:rPr>
              <a:t>S = 3</a:t>
            </a:r>
            <a:endParaRPr lang="en-US" altLang="de-DE" sz="2400">
              <a:latin typeface="Times New Roman" panose="02020603050405020304" pitchFamily="18" charset="0"/>
            </a:endParaRPr>
          </a:p>
        </p:txBody>
      </p:sp>
      <p:graphicFrame>
        <p:nvGraphicFramePr>
          <p:cNvPr id="16390" name="Object 6"/>
          <p:cNvGraphicFramePr>
            <a:graphicFrameLocks noChangeAspect="1"/>
          </p:cNvGraphicFramePr>
          <p:nvPr/>
        </p:nvGraphicFramePr>
        <p:xfrm>
          <a:off x="7262814" y="4048843"/>
          <a:ext cx="1023937" cy="1419225"/>
        </p:xfrm>
        <a:graphic>
          <a:graphicData uri="http://schemas.openxmlformats.org/presentationml/2006/ole">
            <mc:AlternateContent xmlns:mc="http://schemas.openxmlformats.org/markup-compatibility/2006">
              <mc:Choice xmlns:v="urn:schemas-microsoft-com:vml" Requires="v">
                <p:oleObj spid="_x0000_s6159" name="CorelDRAW" r:id="rId6" imgW="2305050" imgH="3200400" progId="CorelDRAW.Graphic.9">
                  <p:embed/>
                </p:oleObj>
              </mc:Choice>
              <mc:Fallback>
                <p:oleObj name="CorelDRAW" r:id="rId6" imgW="2305050" imgH="3200400" progId="CorelDRAW.Graphic.9">
                  <p:embed/>
                  <p:pic>
                    <p:nvPicPr>
                      <p:cNvPr id="1639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2814" y="4048843"/>
                        <a:ext cx="1023937"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91" name="Text Box 7"/>
          <p:cNvSpPr txBox="1">
            <a:spLocks noChangeArrowheads="1"/>
          </p:cNvSpPr>
          <p:nvPr/>
        </p:nvSpPr>
        <p:spPr bwMode="auto">
          <a:xfrm>
            <a:off x="7319964" y="5623643"/>
            <a:ext cx="888385" cy="83099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buClrTx/>
              <a:buSzTx/>
              <a:buFontTx/>
              <a:buNone/>
            </a:pPr>
            <a:r>
              <a:rPr lang="de-DE" altLang="de-DE" sz="2400" dirty="0">
                <a:latin typeface="Times New Roman" panose="02020603050405020304" pitchFamily="18" charset="0"/>
              </a:rPr>
              <a:t>N = 3</a:t>
            </a:r>
          </a:p>
          <a:p>
            <a:pPr eaLnBrk="1" hangingPunct="1">
              <a:lnSpc>
                <a:spcPct val="90000"/>
              </a:lnSpc>
              <a:buClrTx/>
              <a:buSzTx/>
              <a:buFontTx/>
              <a:buNone/>
            </a:pPr>
            <a:r>
              <a:rPr lang="de-DE" altLang="de-DE" sz="2400" dirty="0">
                <a:latin typeface="Times New Roman" panose="02020603050405020304" pitchFamily="18" charset="0"/>
              </a:rPr>
              <a:t>S = 2</a:t>
            </a:r>
            <a:endParaRPr lang="en-US" altLang="de-DE" sz="2400" dirty="0">
              <a:latin typeface="Times New Roman" panose="02020603050405020304" pitchFamily="18" charset="0"/>
            </a:endParaRPr>
          </a:p>
        </p:txBody>
      </p:sp>
    </p:spTree>
    <p:extLst>
      <p:ext uri="{BB962C8B-B14F-4D97-AF65-F5344CB8AC3E}">
        <p14:creationId xmlns:p14="http://schemas.microsoft.com/office/powerpoint/2010/main" val="1898197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de-DE"/>
              <a:t>Rarefaction</a:t>
            </a:r>
          </a:p>
        </p:txBody>
      </p:sp>
      <p:sp>
        <p:nvSpPr>
          <p:cNvPr id="17411" name="Text Box 3"/>
          <p:cNvSpPr txBox="1">
            <a:spLocks noChangeArrowheads="1"/>
          </p:cNvSpPr>
          <p:nvPr/>
        </p:nvSpPr>
        <p:spPr bwMode="auto">
          <a:xfrm>
            <a:off x="1929932" y="1524679"/>
            <a:ext cx="766389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buClrTx/>
              <a:buSzTx/>
              <a:buFontTx/>
              <a:buNone/>
            </a:pPr>
            <a:r>
              <a:rPr lang="en-US" altLang="de-DE" sz="2400" dirty="0">
                <a:latin typeface="+mn-lt"/>
              </a:rPr>
              <a:t>Interpolation biodiversity</a:t>
            </a:r>
          </a:p>
          <a:p>
            <a:pPr eaLnBrk="1" hangingPunct="1">
              <a:lnSpc>
                <a:spcPct val="90000"/>
              </a:lnSpc>
              <a:buClrTx/>
              <a:buSzTx/>
              <a:buFontTx/>
              <a:buNone/>
            </a:pPr>
            <a:r>
              <a:rPr lang="en-US" altLang="de-DE" sz="2400" dirty="0">
                <a:latin typeface="+mn-lt"/>
              </a:rPr>
              <a:t>Question: Which species richness would I observe if my sample A was smaller than it is (e.g., as small as sample B)</a:t>
            </a:r>
          </a:p>
          <a:p>
            <a:pPr eaLnBrk="1" hangingPunct="1">
              <a:lnSpc>
                <a:spcPct val="90000"/>
              </a:lnSpc>
              <a:buClrTx/>
              <a:buSzTx/>
              <a:buFontTx/>
              <a:buNone/>
            </a:pPr>
            <a:r>
              <a:rPr lang="en-US" altLang="de-DE" sz="2400" dirty="0">
                <a:latin typeface="+mn-lt"/>
              </a:rPr>
              <a:t>Equation:</a:t>
            </a:r>
          </a:p>
        </p:txBody>
      </p:sp>
      <p:sp>
        <p:nvSpPr>
          <p:cNvPr id="17412" name="Text Box 4"/>
          <p:cNvSpPr txBox="1">
            <a:spLocks noChangeArrowheads="1"/>
          </p:cNvSpPr>
          <p:nvPr/>
        </p:nvSpPr>
        <p:spPr bwMode="auto">
          <a:xfrm>
            <a:off x="1929932" y="5678100"/>
            <a:ext cx="7972909"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buClrTx/>
              <a:buSzTx/>
              <a:buFontTx/>
              <a:buNone/>
            </a:pPr>
            <a:r>
              <a:rPr lang="en-US" altLang="de-DE" sz="2000" dirty="0">
                <a:latin typeface="+mn-lt"/>
              </a:rPr>
              <a:t>E(S</a:t>
            </a:r>
            <a:r>
              <a:rPr lang="en-US" altLang="de-DE" sz="2000" baseline="-25000" dirty="0">
                <a:latin typeface="+mn-lt"/>
              </a:rPr>
              <a:t>n</a:t>
            </a:r>
            <a:r>
              <a:rPr lang="en-US" altLang="de-DE" sz="2000" dirty="0">
                <a:latin typeface="+mn-lt"/>
              </a:rPr>
              <a:t>) = expected species richness; S = number of species; N</a:t>
            </a:r>
            <a:r>
              <a:rPr lang="en-US" altLang="de-DE" sz="2000" baseline="-25000" dirty="0">
                <a:latin typeface="+mn-lt"/>
              </a:rPr>
              <a:t>i</a:t>
            </a:r>
            <a:r>
              <a:rPr lang="en-US" altLang="de-DE" sz="2000" dirty="0">
                <a:latin typeface="+mn-lt"/>
              </a:rPr>
              <a:t> = Individuals of species </a:t>
            </a:r>
            <a:r>
              <a:rPr lang="en-US" altLang="de-DE" sz="2000" dirty="0" err="1">
                <a:latin typeface="+mn-lt"/>
              </a:rPr>
              <a:t>i</a:t>
            </a:r>
            <a:r>
              <a:rPr lang="en-US" altLang="de-DE" sz="2000" dirty="0">
                <a:latin typeface="+mn-lt"/>
              </a:rPr>
              <a:t>, N = Individuals in total sample, n = </a:t>
            </a:r>
            <a:r>
              <a:rPr lang="en-US" altLang="de-DE" sz="2000" b="1" dirty="0">
                <a:latin typeface="+mn-lt"/>
              </a:rPr>
              <a:t>Subsampling quota</a:t>
            </a:r>
          </a:p>
        </p:txBody>
      </p:sp>
      <p:graphicFrame>
        <p:nvGraphicFramePr>
          <p:cNvPr id="17413" name="Object 5"/>
          <p:cNvGraphicFramePr>
            <a:graphicFrameLocks noChangeAspect="1"/>
          </p:cNvGraphicFramePr>
          <p:nvPr/>
        </p:nvGraphicFramePr>
        <p:xfrm>
          <a:off x="3060701" y="3201988"/>
          <a:ext cx="4114800" cy="2278063"/>
        </p:xfrm>
        <a:graphic>
          <a:graphicData uri="http://schemas.openxmlformats.org/presentationml/2006/ole">
            <mc:AlternateContent xmlns:mc="http://schemas.openxmlformats.org/markup-compatibility/2006">
              <mc:Choice xmlns:v="urn:schemas-microsoft-com:vml" Requires="v">
                <p:oleObj spid="_x0000_s7182" r:id="rId4" imgW="1689100" imgH="939800" progId="Equation.3">
                  <p:embed/>
                </p:oleObj>
              </mc:Choice>
              <mc:Fallback>
                <p:oleObj r:id="rId4" imgW="1689100" imgH="939800" progId="Equation.3">
                  <p:embed/>
                  <p:pic>
                    <p:nvPicPr>
                      <p:cNvPr id="17413"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0701" y="3201988"/>
                        <a:ext cx="4114800" cy="2278063"/>
                      </a:xfrm>
                      <a:prstGeom prst="rect">
                        <a:avLst/>
                      </a:prstGeom>
                      <a:noFill/>
                      <a:ln>
                        <a:noFill/>
                      </a:ln>
                    </p:spPr>
                  </p:pic>
                </p:oleObj>
              </mc:Fallback>
            </mc:AlternateContent>
          </a:graphicData>
        </a:graphic>
      </p:graphicFrame>
      <p:graphicFrame>
        <p:nvGraphicFramePr>
          <p:cNvPr id="17414" name="Object 6"/>
          <p:cNvGraphicFramePr>
            <a:graphicFrameLocks noChangeAspect="1"/>
          </p:cNvGraphicFramePr>
          <p:nvPr/>
        </p:nvGraphicFramePr>
        <p:xfrm>
          <a:off x="8256589" y="2852739"/>
          <a:ext cx="504825" cy="719137"/>
        </p:xfrm>
        <a:graphic>
          <a:graphicData uri="http://schemas.openxmlformats.org/presentationml/2006/ole">
            <mc:AlternateContent xmlns:mc="http://schemas.openxmlformats.org/markup-compatibility/2006">
              <mc:Choice xmlns:v="urn:schemas-microsoft-com:vml" Requires="v">
                <p:oleObj spid="_x0000_s7183" r:id="rId6" imgW="317362" imgH="457002" progId="Equation.3">
                  <p:embed/>
                </p:oleObj>
              </mc:Choice>
              <mc:Fallback>
                <p:oleObj r:id="rId6" imgW="317362" imgH="457002" progId="Equation.3">
                  <p:embed/>
                  <p:pic>
                    <p:nvPicPr>
                      <p:cNvPr id="17414"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6589" y="2852739"/>
                        <a:ext cx="504825" cy="719137"/>
                      </a:xfrm>
                      <a:prstGeom prst="rect">
                        <a:avLst/>
                      </a:prstGeom>
                      <a:noFill/>
                      <a:ln>
                        <a:noFill/>
                      </a:ln>
                    </p:spPr>
                  </p:pic>
                </p:oleObj>
              </mc:Fallback>
            </mc:AlternateContent>
          </a:graphicData>
        </a:graphic>
      </p:graphicFrame>
      <p:sp>
        <p:nvSpPr>
          <p:cNvPr id="17415" name="Text Box 7"/>
          <p:cNvSpPr txBox="1">
            <a:spLocks noChangeArrowheads="1"/>
          </p:cNvSpPr>
          <p:nvPr/>
        </p:nvSpPr>
        <p:spPr bwMode="auto">
          <a:xfrm>
            <a:off x="7535863" y="3573463"/>
            <a:ext cx="2913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de-DE" sz="1600"/>
              <a:t>(read N over n) = = N!/n!(N-n)!</a:t>
            </a:r>
          </a:p>
        </p:txBody>
      </p:sp>
    </p:spTree>
    <p:extLst>
      <p:ext uri="{BB962C8B-B14F-4D97-AF65-F5344CB8AC3E}">
        <p14:creationId xmlns:p14="http://schemas.microsoft.com/office/powerpoint/2010/main" val="845399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de-DE"/>
              <a:t>Two Approaches to Rarefaction</a:t>
            </a:r>
          </a:p>
        </p:txBody>
      </p:sp>
      <p:sp>
        <p:nvSpPr>
          <p:cNvPr id="20483" name="Rectangle 3"/>
          <p:cNvSpPr>
            <a:spLocks noGrp="1" noChangeArrowheads="1"/>
          </p:cNvSpPr>
          <p:nvPr>
            <p:ph idx="1"/>
          </p:nvPr>
        </p:nvSpPr>
        <p:spPr>
          <a:xfrm>
            <a:off x="1286759" y="1825625"/>
            <a:ext cx="4774829" cy="4351338"/>
          </a:xfrm>
        </p:spPr>
        <p:txBody>
          <a:bodyPr>
            <a:normAutofit/>
          </a:bodyPr>
          <a:lstStyle/>
          <a:p>
            <a:pPr eaLnBrk="1" hangingPunct="1"/>
            <a:r>
              <a:rPr lang="en-US" altLang="de-DE" dirty="0"/>
              <a:t>Mathematic solution:</a:t>
            </a:r>
          </a:p>
          <a:p>
            <a:pPr lvl="1"/>
            <a:r>
              <a:rPr lang="en-US" altLang="de-DE" dirty="0"/>
              <a:t>Apply the equation</a:t>
            </a:r>
          </a:p>
          <a:p>
            <a:pPr eaLnBrk="1" hangingPunct="1"/>
            <a:endParaRPr lang="en-US" altLang="de-DE" dirty="0"/>
          </a:p>
          <a:p>
            <a:pPr eaLnBrk="1" hangingPunct="1"/>
            <a:endParaRPr lang="en-US" altLang="de-DE" dirty="0"/>
          </a:p>
          <a:p>
            <a:pPr eaLnBrk="1" hangingPunct="1"/>
            <a:endParaRPr lang="en-US" altLang="de-DE" dirty="0"/>
          </a:p>
          <a:p>
            <a:pPr eaLnBrk="1" hangingPunct="1"/>
            <a:r>
              <a:rPr lang="en-US" altLang="de-DE" dirty="0"/>
              <a:t>Empirical solution:</a:t>
            </a:r>
          </a:p>
          <a:p>
            <a:pPr lvl="1" eaLnBrk="1" hangingPunct="1"/>
            <a:r>
              <a:rPr lang="en-US" altLang="de-DE" dirty="0"/>
              <a:t>Let the computer draw specimens at random and get diversity for a given sample size</a:t>
            </a:r>
          </a:p>
        </p:txBody>
      </p:sp>
      <p:graphicFrame>
        <p:nvGraphicFramePr>
          <p:cNvPr id="20484" name="Object 4"/>
          <p:cNvGraphicFramePr>
            <a:graphicFrameLocks noGrp="1" noChangeAspect="1"/>
          </p:cNvGraphicFramePr>
          <p:nvPr>
            <p:ph sz="quarter" idx="4294967295"/>
          </p:nvPr>
        </p:nvGraphicFramePr>
        <p:xfrm>
          <a:off x="7838388" y="1638683"/>
          <a:ext cx="3241249" cy="1757127"/>
        </p:xfrm>
        <a:graphic>
          <a:graphicData uri="http://schemas.openxmlformats.org/presentationml/2006/ole">
            <mc:AlternateContent xmlns:mc="http://schemas.openxmlformats.org/markup-compatibility/2006">
              <mc:Choice xmlns:v="urn:schemas-microsoft-com:vml" Requires="v">
                <p:oleObj spid="_x0000_s8206" r:id="rId4" imgW="1689100" imgH="939800" progId="Equation.3">
                  <p:embed/>
                </p:oleObj>
              </mc:Choice>
              <mc:Fallback>
                <p:oleObj r:id="rId4" imgW="1689100" imgH="939800" progId="Equation.3">
                  <p:embed/>
                  <p:pic>
                    <p:nvPicPr>
                      <p:cNvPr id="2048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8388" y="1638683"/>
                        <a:ext cx="3241249" cy="1757127"/>
                      </a:xfrm>
                      <a:prstGeom prst="rect">
                        <a:avLst/>
                      </a:prstGeom>
                      <a:solidFill>
                        <a:srgbClr val="ECFBA3"/>
                      </a:solidFill>
                      <a:ln>
                        <a:noFill/>
                      </a:ln>
                      <a:effectLst/>
                    </p:spPr>
                  </p:pic>
                </p:oleObj>
              </mc:Fallback>
            </mc:AlternateContent>
          </a:graphicData>
        </a:graphic>
      </p:graphicFrame>
      <p:graphicFrame>
        <p:nvGraphicFramePr>
          <p:cNvPr id="20485" name="Object 5"/>
          <p:cNvGraphicFramePr>
            <a:graphicFrameLocks noGrp="1" noChangeAspect="1"/>
          </p:cNvGraphicFramePr>
          <p:nvPr>
            <p:ph sz="quarter" idx="4294967295"/>
          </p:nvPr>
        </p:nvGraphicFramePr>
        <p:xfrm>
          <a:off x="7118571" y="3530339"/>
          <a:ext cx="5073430" cy="3056200"/>
        </p:xfrm>
        <a:graphic>
          <a:graphicData uri="http://schemas.openxmlformats.org/presentationml/2006/ole">
            <mc:AlternateContent xmlns:mc="http://schemas.openxmlformats.org/markup-compatibility/2006">
              <mc:Choice xmlns:v="urn:schemas-microsoft-com:vml" Requires="v">
                <p:oleObj spid="_x0000_s8207" name="Diagramm" r:id="rId6" imgW="4838700" imgH="2914650" progId="Excel.Chart.8">
                  <p:embed/>
                </p:oleObj>
              </mc:Choice>
              <mc:Fallback>
                <p:oleObj name="Diagramm" r:id="rId6" imgW="4838700" imgH="2914650" progId="Excel.Chart.8">
                  <p:embed/>
                  <p:pic>
                    <p:nvPicPr>
                      <p:cNvPr id="20485"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18571" y="3530339"/>
                        <a:ext cx="5073430" cy="30562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110681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de-DE" dirty="0"/>
              <a:t>Biodiversity</a:t>
            </a:r>
          </a:p>
        </p:txBody>
      </p:sp>
      <p:sp>
        <p:nvSpPr>
          <p:cNvPr id="4099" name="Rectangle 3"/>
          <p:cNvSpPr>
            <a:spLocks noGrp="1" noChangeArrowheads="1"/>
          </p:cNvSpPr>
          <p:nvPr>
            <p:ph idx="1"/>
          </p:nvPr>
        </p:nvSpPr>
        <p:spPr>
          <a:xfrm>
            <a:off x="795779" y="1690688"/>
            <a:ext cx="6349738" cy="4351338"/>
          </a:xfrm>
        </p:spPr>
        <p:txBody>
          <a:bodyPr/>
          <a:lstStyle/>
          <a:p>
            <a:pPr eaLnBrk="1" hangingPunct="1"/>
            <a:r>
              <a:rPr lang="en-US" altLang="de-DE" sz="2600" dirty="0"/>
              <a:t>The diversity of life in all its expressions on all levels of organization</a:t>
            </a:r>
          </a:p>
          <a:p>
            <a:pPr eaLnBrk="1" hangingPunct="1"/>
            <a:r>
              <a:rPr lang="en-US" altLang="de-DE" sz="2600" dirty="0"/>
              <a:t>Expressed by </a:t>
            </a:r>
          </a:p>
          <a:p>
            <a:pPr lvl="1" eaLnBrk="1" hangingPunct="1"/>
            <a:r>
              <a:rPr lang="en-US" altLang="de-DE" sz="2200" dirty="0"/>
              <a:t>Genetic diversity</a:t>
            </a:r>
          </a:p>
          <a:p>
            <a:pPr lvl="1" eaLnBrk="1" hangingPunct="1"/>
            <a:r>
              <a:rPr lang="en-US" altLang="de-DE" sz="2200" dirty="0"/>
              <a:t>Morphologic diversity</a:t>
            </a:r>
          </a:p>
          <a:p>
            <a:pPr lvl="1" eaLnBrk="1" hangingPunct="1"/>
            <a:r>
              <a:rPr lang="en-US" altLang="de-DE" sz="2200" dirty="0"/>
              <a:t>Resource partitioning (ecological or functional diversity)</a:t>
            </a:r>
          </a:p>
          <a:p>
            <a:pPr eaLnBrk="1" hangingPunct="1"/>
            <a:r>
              <a:rPr lang="en-US" altLang="de-DE" sz="2600" dirty="0"/>
              <a:t>Here: Number of taxa coexisting in a system</a:t>
            </a:r>
          </a:p>
          <a:p>
            <a:pPr lvl="1" eaLnBrk="1" hangingPunct="1"/>
            <a:r>
              <a:rPr lang="en-US" altLang="de-DE" sz="2200" dirty="0"/>
              <a:t>Species, Genera, Families</a:t>
            </a:r>
          </a:p>
        </p:txBody>
      </p:sp>
      <p:pic>
        <p:nvPicPr>
          <p:cNvPr id="2" name="Grafik 1"/>
          <p:cNvPicPr>
            <a:picLocks noChangeAspect="1"/>
          </p:cNvPicPr>
          <p:nvPr/>
        </p:nvPicPr>
        <p:blipFill>
          <a:blip r:embed="rId3"/>
          <a:stretch>
            <a:fillRect/>
          </a:stretch>
        </p:blipFill>
        <p:spPr>
          <a:xfrm>
            <a:off x="7711125" y="398119"/>
            <a:ext cx="4402318" cy="6058635"/>
          </a:xfrm>
          <a:prstGeom prst="rect">
            <a:avLst/>
          </a:prstGeom>
        </p:spPr>
      </p:pic>
    </p:spTree>
    <p:extLst>
      <p:ext uri="{BB962C8B-B14F-4D97-AF65-F5344CB8AC3E}">
        <p14:creationId xmlns:p14="http://schemas.microsoft.com/office/powerpoint/2010/main" val="2410840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7D3254-AA90-4757-9317-D59BAE7B33BC}"/>
              </a:ext>
            </a:extLst>
          </p:cNvPr>
          <p:cNvSpPr>
            <a:spLocks noGrp="1"/>
          </p:cNvSpPr>
          <p:nvPr>
            <p:ph type="title"/>
          </p:nvPr>
        </p:nvSpPr>
        <p:spPr/>
        <p:txBody>
          <a:bodyPr/>
          <a:lstStyle/>
          <a:p>
            <a:endParaRPr lang="en-US"/>
          </a:p>
        </p:txBody>
      </p:sp>
      <p:sp>
        <p:nvSpPr>
          <p:cNvPr id="3" name="Inhaltsplatzhalter 2">
            <a:extLst>
              <a:ext uri="{FF2B5EF4-FFF2-40B4-BE49-F238E27FC236}">
                <a16:creationId xmlns:a16="http://schemas.microsoft.com/office/drawing/2014/main" id="{ACB457B2-9E89-4672-A5BE-CE0EEBE50FC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83150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B90F21-A8BC-4E9C-B5BB-AAC1EE356922}"/>
              </a:ext>
            </a:extLst>
          </p:cNvPr>
          <p:cNvSpPr>
            <a:spLocks noGrp="1"/>
          </p:cNvSpPr>
          <p:nvPr>
            <p:ph type="title"/>
          </p:nvPr>
        </p:nvSpPr>
        <p:spPr/>
        <p:txBody>
          <a:bodyPr/>
          <a:lstStyle/>
          <a:p>
            <a:r>
              <a:rPr lang="en-US"/>
              <a:t>How to weigh rare species?</a:t>
            </a:r>
          </a:p>
        </p:txBody>
      </p:sp>
      <p:sp>
        <p:nvSpPr>
          <p:cNvPr id="3" name="Inhaltsplatzhalter 2">
            <a:extLst>
              <a:ext uri="{FF2B5EF4-FFF2-40B4-BE49-F238E27FC236}">
                <a16:creationId xmlns:a16="http://schemas.microsoft.com/office/drawing/2014/main" id="{FFA883A0-F956-479C-9BEC-F271B2E73FB0}"/>
              </a:ext>
            </a:extLst>
          </p:cNvPr>
          <p:cNvSpPr>
            <a:spLocks noGrp="1"/>
          </p:cNvSpPr>
          <p:nvPr>
            <p:ph idx="1"/>
          </p:nvPr>
        </p:nvSpPr>
        <p:spPr>
          <a:xfrm>
            <a:off x="838200" y="1825625"/>
            <a:ext cx="4934740" cy="4351338"/>
          </a:xfrm>
        </p:spPr>
        <p:txBody>
          <a:bodyPr/>
          <a:lstStyle/>
          <a:p>
            <a:r>
              <a:rPr lang="en-US" dirty="0"/>
              <a:t>Critical question in diversity estimates</a:t>
            </a:r>
          </a:p>
          <a:p>
            <a:r>
              <a:rPr lang="en-US" dirty="0"/>
              <a:t>Rare species form the bulk of species richness but abundant species form the bulk of ecosystem services</a:t>
            </a:r>
          </a:p>
          <a:p>
            <a:r>
              <a:rPr lang="en-US" dirty="0"/>
              <a:t>Hill Numbers help to give variable weight to rare species</a:t>
            </a:r>
          </a:p>
        </p:txBody>
      </p:sp>
      <p:pic>
        <p:nvPicPr>
          <p:cNvPr id="5" name="Grafik 4">
            <a:extLst>
              <a:ext uri="{FF2B5EF4-FFF2-40B4-BE49-F238E27FC236}">
                <a16:creationId xmlns:a16="http://schemas.microsoft.com/office/drawing/2014/main" id="{EE62C8EC-0EA7-4151-BABD-506E78BF36E5}"/>
              </a:ext>
            </a:extLst>
          </p:cNvPr>
          <p:cNvPicPr>
            <a:picLocks noChangeAspect="1"/>
          </p:cNvPicPr>
          <p:nvPr/>
        </p:nvPicPr>
        <p:blipFill>
          <a:blip r:embed="rId2"/>
          <a:stretch>
            <a:fillRect/>
          </a:stretch>
        </p:blipFill>
        <p:spPr>
          <a:xfrm>
            <a:off x="5829123" y="2730975"/>
            <a:ext cx="6096000" cy="1876425"/>
          </a:xfrm>
          <a:prstGeom prst="rect">
            <a:avLst/>
          </a:prstGeom>
        </p:spPr>
      </p:pic>
    </p:spTree>
    <p:extLst>
      <p:ext uri="{BB962C8B-B14F-4D97-AF65-F5344CB8AC3E}">
        <p14:creationId xmlns:p14="http://schemas.microsoft.com/office/powerpoint/2010/main" val="1743996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pPr eaLnBrk="1" hangingPunct="1"/>
            <a:r>
              <a:rPr lang="en-US" altLang="de-DE" sz="3200" dirty="0"/>
              <a:t>Hill Numbers </a:t>
            </a:r>
          </a:p>
        </p:txBody>
      </p:sp>
      <p:sp>
        <p:nvSpPr>
          <p:cNvPr id="13315" name="Rectangle 3"/>
          <p:cNvSpPr>
            <a:spLocks noGrp="1" noChangeArrowheads="1"/>
          </p:cNvSpPr>
          <p:nvPr>
            <p:ph idx="1"/>
          </p:nvPr>
        </p:nvSpPr>
        <p:spPr>
          <a:xfrm>
            <a:off x="594148" y="1550322"/>
            <a:ext cx="9818213" cy="4351338"/>
          </a:xfrm>
        </p:spPr>
        <p:txBody>
          <a:bodyPr>
            <a:normAutofit/>
          </a:bodyPr>
          <a:lstStyle/>
          <a:p>
            <a:r>
              <a:rPr lang="en-US" altLang="de-DE" sz="2400" dirty="0"/>
              <a:t>The effective number of species: </a:t>
            </a:r>
            <a:r>
              <a:rPr lang="en-US" sz="2400" dirty="0"/>
              <a:t>the </a:t>
            </a:r>
            <a:r>
              <a:rPr lang="en-US" sz="2400" b="1" dirty="0"/>
              <a:t>number of equally abundant types needed for the average proportional abundance of the types to equal that observed in the dataset of interest </a:t>
            </a:r>
          </a:p>
          <a:p>
            <a:endParaRPr lang="en-US" altLang="de-DE" sz="2500" dirty="0"/>
          </a:p>
          <a:p>
            <a:pPr marL="914400" lvl="2" indent="0">
              <a:buNone/>
            </a:pPr>
            <a:endParaRPr lang="en-US" altLang="de-DE" dirty="0"/>
          </a:p>
          <a:p>
            <a:pPr marL="914400" lvl="2" indent="0">
              <a:buNone/>
            </a:pPr>
            <a:endParaRPr lang="en-US" altLang="de-DE" dirty="0"/>
          </a:p>
          <a:p>
            <a:pPr lvl="1" eaLnBrk="1" hangingPunct="1">
              <a:lnSpc>
                <a:spcPct val="90000"/>
              </a:lnSpc>
            </a:pPr>
            <a:r>
              <a:rPr lang="en-US" altLang="de-DE" dirty="0"/>
              <a:t>q is the Hill order (aka order of diversity): basically the type of </a:t>
            </a:r>
            <a:r>
              <a:rPr lang="en-US" altLang="de-DE" b="1" dirty="0"/>
              <a:t>average</a:t>
            </a:r>
            <a:r>
              <a:rPr lang="en-US" altLang="de-DE" dirty="0"/>
              <a:t> that is sought</a:t>
            </a:r>
          </a:p>
          <a:p>
            <a:pPr marL="0" indent="0" eaLnBrk="0" fontAlgn="base" hangingPunct="0">
              <a:lnSpc>
                <a:spcPct val="100000"/>
              </a:lnSpc>
              <a:spcBef>
                <a:spcPct val="0"/>
              </a:spcBef>
              <a:spcAft>
                <a:spcPct val="0"/>
              </a:spcAft>
              <a:buNone/>
            </a:pPr>
            <a:r>
              <a:rPr lang="de-DE" altLang="de-DE" sz="1800" i="1" dirty="0">
                <a:latin typeface="Arial" panose="020B0604020202020204" pitchFamily="34" charset="0"/>
              </a:rPr>
              <a:t>	q</a:t>
            </a:r>
            <a:r>
              <a:rPr lang="de-DE" altLang="de-DE" sz="1800" dirty="0">
                <a:latin typeface="Arial" panose="020B0604020202020204" pitchFamily="34" charset="0"/>
              </a:rPr>
              <a:t> = 0 </a:t>
            </a:r>
            <a:r>
              <a:rPr lang="de-DE" altLang="de-DE" sz="1800" dirty="0" err="1">
                <a:latin typeface="Arial" panose="020B0604020202020204" pitchFamily="34" charset="0"/>
              </a:rPr>
              <a:t>weighted</a:t>
            </a:r>
            <a:r>
              <a:rPr lang="de-DE" altLang="de-DE" sz="1800" dirty="0">
                <a:latin typeface="Arial" panose="020B0604020202020204" pitchFamily="34" charset="0"/>
              </a:rPr>
              <a:t> </a:t>
            </a:r>
            <a:r>
              <a:rPr lang="de-DE" altLang="de-DE" sz="1800" dirty="0" err="1">
                <a:latin typeface="Arial" panose="020B0604020202020204" pitchFamily="34" charset="0"/>
                <a:hlinkClick r:id="rId3" tooltip="Harmonic mean"/>
              </a:rPr>
              <a:t>harmonic</a:t>
            </a:r>
            <a:r>
              <a:rPr lang="de-DE" altLang="de-DE" sz="1800" dirty="0">
                <a:latin typeface="Arial" panose="020B0604020202020204" pitchFamily="34" charset="0"/>
                <a:hlinkClick r:id="rId3" tooltip="Harmonic mean"/>
              </a:rPr>
              <a:t> </a:t>
            </a:r>
            <a:r>
              <a:rPr lang="de-DE" altLang="de-DE" sz="1800" dirty="0" err="1">
                <a:latin typeface="Arial" panose="020B0604020202020204" pitchFamily="34" charset="0"/>
                <a:hlinkClick r:id="rId3" tooltip="Harmonic mean"/>
              </a:rPr>
              <a:t>mean</a:t>
            </a:r>
            <a:r>
              <a:rPr lang="de-DE" altLang="de-DE" sz="1800" dirty="0">
                <a:latin typeface="Arial" panose="020B0604020202020204" pitchFamily="34" charset="0"/>
              </a:rPr>
              <a:t> </a:t>
            </a:r>
          </a:p>
          <a:p>
            <a:pPr marL="0" indent="0" eaLnBrk="0" fontAlgn="base" hangingPunct="0">
              <a:lnSpc>
                <a:spcPct val="100000"/>
              </a:lnSpc>
              <a:spcBef>
                <a:spcPct val="0"/>
              </a:spcBef>
              <a:spcAft>
                <a:spcPct val="0"/>
              </a:spcAft>
              <a:buNone/>
            </a:pPr>
            <a:r>
              <a:rPr lang="de-DE" altLang="de-DE" sz="1800" dirty="0">
                <a:latin typeface="Arial" panose="020B0604020202020204" pitchFamily="34" charset="0"/>
              </a:rPr>
              <a:t>	q = 1 </a:t>
            </a:r>
            <a:r>
              <a:rPr lang="de-DE" altLang="de-DE" sz="1800" dirty="0" err="1">
                <a:latin typeface="Arial" panose="020B0604020202020204" pitchFamily="34" charset="0"/>
              </a:rPr>
              <a:t>weighted</a:t>
            </a:r>
            <a:r>
              <a:rPr lang="de-DE" altLang="de-DE" sz="1800" dirty="0">
                <a:latin typeface="Arial" panose="020B0604020202020204" pitchFamily="34" charset="0"/>
              </a:rPr>
              <a:t> </a:t>
            </a:r>
            <a:r>
              <a:rPr lang="de-DE" altLang="de-DE" sz="1800" dirty="0" err="1">
                <a:latin typeface="Arial" panose="020B0604020202020204" pitchFamily="34" charset="0"/>
                <a:hlinkClick r:id="rId4" tooltip="Geometric mean"/>
              </a:rPr>
              <a:t>geometric</a:t>
            </a:r>
            <a:r>
              <a:rPr lang="de-DE" altLang="de-DE" sz="1800" dirty="0">
                <a:latin typeface="Arial" panose="020B0604020202020204" pitchFamily="34" charset="0"/>
                <a:hlinkClick r:id="rId4" tooltip="Geometric mean"/>
              </a:rPr>
              <a:t> </a:t>
            </a:r>
            <a:r>
              <a:rPr lang="de-DE" altLang="de-DE" sz="1800" dirty="0" err="1">
                <a:latin typeface="Arial" panose="020B0604020202020204" pitchFamily="34" charset="0"/>
                <a:hlinkClick r:id="rId4" tooltip="Geometric mean"/>
              </a:rPr>
              <a:t>mean</a:t>
            </a:r>
            <a:endParaRPr lang="de-DE" altLang="de-DE" sz="1800" dirty="0">
              <a:latin typeface="Arial" panose="020B0604020202020204" pitchFamily="34" charset="0"/>
            </a:endParaRPr>
          </a:p>
          <a:p>
            <a:pPr marL="0" indent="0" eaLnBrk="0" fontAlgn="base" hangingPunct="0">
              <a:lnSpc>
                <a:spcPct val="100000"/>
              </a:lnSpc>
              <a:spcBef>
                <a:spcPct val="0"/>
              </a:spcBef>
              <a:spcAft>
                <a:spcPct val="0"/>
              </a:spcAft>
              <a:buNone/>
            </a:pPr>
            <a:r>
              <a:rPr lang="de-DE" altLang="de-DE" sz="1800" i="1" dirty="0">
                <a:latin typeface="Arial" panose="020B0604020202020204" pitchFamily="34" charset="0"/>
              </a:rPr>
              <a:t>	q</a:t>
            </a:r>
            <a:r>
              <a:rPr lang="de-DE" altLang="de-DE" sz="1800" dirty="0">
                <a:latin typeface="Arial" panose="020B0604020202020204" pitchFamily="34" charset="0"/>
              </a:rPr>
              <a:t> = 2 </a:t>
            </a:r>
            <a:r>
              <a:rPr lang="de-DE" altLang="de-DE" sz="1800" dirty="0" err="1">
                <a:latin typeface="Arial" panose="020B0604020202020204" pitchFamily="34" charset="0"/>
              </a:rPr>
              <a:t>weighted</a:t>
            </a:r>
            <a:r>
              <a:rPr lang="de-DE" altLang="de-DE" sz="1800" dirty="0">
                <a:latin typeface="Arial" panose="020B0604020202020204" pitchFamily="34" charset="0"/>
              </a:rPr>
              <a:t> </a:t>
            </a:r>
            <a:r>
              <a:rPr lang="de-DE" altLang="de-DE" sz="1800" dirty="0" err="1">
                <a:latin typeface="Arial" panose="020B0604020202020204" pitchFamily="34" charset="0"/>
                <a:hlinkClick r:id="rId5" tooltip="Arithmetic mean"/>
              </a:rPr>
              <a:t>arithmetic</a:t>
            </a:r>
            <a:r>
              <a:rPr lang="de-DE" altLang="de-DE" sz="1800" dirty="0">
                <a:latin typeface="Arial" panose="020B0604020202020204" pitchFamily="34" charset="0"/>
                <a:hlinkClick r:id="rId5" tooltip="Arithmetic mean"/>
              </a:rPr>
              <a:t> </a:t>
            </a:r>
            <a:r>
              <a:rPr lang="de-DE" altLang="de-DE" sz="1800" dirty="0" err="1">
                <a:latin typeface="Arial" panose="020B0604020202020204" pitchFamily="34" charset="0"/>
                <a:hlinkClick r:id="rId5" tooltip="Arithmetic mean"/>
              </a:rPr>
              <a:t>mean</a:t>
            </a:r>
            <a:r>
              <a:rPr lang="de-DE" altLang="de-DE" sz="1800" dirty="0">
                <a:latin typeface="Arial" panose="020B0604020202020204" pitchFamily="34" charset="0"/>
              </a:rPr>
              <a:t> </a:t>
            </a:r>
          </a:p>
          <a:p>
            <a:pPr lvl="1" eaLnBrk="1" hangingPunct="1">
              <a:lnSpc>
                <a:spcPct val="90000"/>
              </a:lnSpc>
            </a:pPr>
            <a:r>
              <a:rPr lang="en-US" altLang="de-DE" dirty="0"/>
              <a:t>Higher values of q give more weight to abundant species. </a:t>
            </a:r>
          </a:p>
        </p:txBody>
      </p:sp>
      <p:sp>
        <p:nvSpPr>
          <p:cNvPr id="13316" name="Rectangle 6"/>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de-DE" sz="1800"/>
          </a:p>
        </p:txBody>
      </p:sp>
      <p:sp>
        <p:nvSpPr>
          <p:cNvPr id="4" name="Rechteck 3"/>
          <p:cNvSpPr/>
          <p:nvPr/>
        </p:nvSpPr>
        <p:spPr>
          <a:xfrm>
            <a:off x="2054940" y="5990151"/>
            <a:ext cx="7629833" cy="523220"/>
          </a:xfrm>
          <a:prstGeom prst="rect">
            <a:avLst/>
          </a:prstGeom>
        </p:spPr>
        <p:txBody>
          <a:bodyPr wrap="square">
            <a:spAutoFit/>
          </a:bodyPr>
          <a:lstStyle/>
          <a:p>
            <a:r>
              <a:rPr lang="en-US" sz="1400" dirty="0">
                <a:latin typeface="Segoe UI" panose="020B0502040204020203" pitchFamily="34" charset="0"/>
              </a:rPr>
              <a:t>Hill, M. O., 1973, Diversity and evenness: A unifying notation and its consequences: Ecology, v. 54, no. 2, p. 427-432.</a:t>
            </a:r>
          </a:p>
        </p:txBody>
      </p:sp>
      <p:pic>
        <p:nvPicPr>
          <p:cNvPr id="5" name="Grafik 4"/>
          <p:cNvPicPr>
            <a:picLocks noChangeAspect="1"/>
          </p:cNvPicPr>
          <p:nvPr/>
        </p:nvPicPr>
        <p:blipFill>
          <a:blip r:embed="rId6"/>
          <a:stretch>
            <a:fillRect/>
          </a:stretch>
        </p:blipFill>
        <p:spPr>
          <a:xfrm>
            <a:off x="3032177" y="2759739"/>
            <a:ext cx="5054857" cy="966252"/>
          </a:xfrm>
          <a:prstGeom prst="rect">
            <a:avLst/>
          </a:prstGeom>
        </p:spPr>
      </p:pic>
      <p:sp>
        <p:nvSpPr>
          <p:cNvPr id="6" name="Rectangle 1"/>
          <p:cNvSpPr>
            <a:spLocks noChangeArrowheads="1"/>
          </p:cNvSpPr>
          <p:nvPr/>
        </p:nvSpPr>
        <p:spPr bwMode="auto">
          <a:xfrm>
            <a:off x="1676400" y="-322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buFontTx/>
              <a:buChar char="•"/>
            </a:pPr>
            <a:endParaRPr lang="de-DE" altLang="de-DE" dirty="0">
              <a:latin typeface="Arial" panose="020B0604020202020204" pitchFamily="34" charset="0"/>
            </a:endParaRPr>
          </a:p>
        </p:txBody>
      </p:sp>
    </p:spTree>
    <p:extLst>
      <p:ext uri="{BB962C8B-B14F-4D97-AF65-F5344CB8AC3E}">
        <p14:creationId xmlns:p14="http://schemas.microsoft.com/office/powerpoint/2010/main" val="1101975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de-DE" sz="3000" dirty="0"/>
              <a:t>Hill Numbers </a:t>
            </a:r>
          </a:p>
        </p:txBody>
      </p:sp>
      <p:sp>
        <p:nvSpPr>
          <p:cNvPr id="13315" name="Rectangle 3"/>
          <p:cNvSpPr>
            <a:spLocks noGrp="1" noChangeArrowheads="1"/>
          </p:cNvSpPr>
          <p:nvPr>
            <p:ph idx="1"/>
          </p:nvPr>
        </p:nvSpPr>
        <p:spPr>
          <a:xfrm>
            <a:off x="2152650" y="1550322"/>
            <a:ext cx="7886700" cy="4351338"/>
          </a:xfrm>
        </p:spPr>
        <p:txBody>
          <a:bodyPr>
            <a:normAutofit/>
          </a:bodyPr>
          <a:lstStyle/>
          <a:p>
            <a:r>
              <a:rPr lang="en-US" altLang="de-DE" dirty="0"/>
              <a:t>For q = 0 </a:t>
            </a:r>
          </a:p>
          <a:p>
            <a:pPr lvl="1"/>
            <a:r>
              <a:rPr lang="en-US" altLang="de-DE" dirty="0"/>
              <a:t>D = S</a:t>
            </a:r>
          </a:p>
          <a:p>
            <a:r>
              <a:rPr lang="en-GB" altLang="de-DE" dirty="0"/>
              <a:t>For q = 1 (given equal weight to rare and common species) </a:t>
            </a:r>
          </a:p>
          <a:p>
            <a:pPr lvl="1"/>
            <a:r>
              <a:rPr lang="en-GB" altLang="de-DE" baseline="30000" dirty="0"/>
              <a:t>1</a:t>
            </a:r>
            <a:r>
              <a:rPr lang="en-GB" altLang="de-DE" dirty="0"/>
              <a:t>D = </a:t>
            </a:r>
            <a:r>
              <a:rPr lang="en-GB" altLang="de-DE" dirty="0" err="1"/>
              <a:t>e</a:t>
            </a:r>
            <a:r>
              <a:rPr lang="en-GB" altLang="de-DE" baseline="30000" dirty="0" err="1"/>
              <a:t>H</a:t>
            </a:r>
            <a:endParaRPr lang="en-GB" altLang="de-DE" baseline="30000" dirty="0"/>
          </a:p>
          <a:p>
            <a:r>
              <a:rPr lang="en-GB" altLang="de-DE" dirty="0"/>
              <a:t>For q near infinity </a:t>
            </a:r>
          </a:p>
          <a:p>
            <a:pPr lvl="1"/>
            <a:r>
              <a:rPr lang="en-GB" dirty="0"/>
              <a:t>The </a:t>
            </a:r>
            <a:r>
              <a:rPr lang="en-US" dirty="0"/>
              <a:t>weighted generalized mean with exponent </a:t>
            </a:r>
            <a:r>
              <a:rPr lang="en-US" i="1" dirty="0"/>
              <a:t>q</a:t>
            </a:r>
            <a:r>
              <a:rPr lang="en-US" dirty="0"/>
              <a:t>−1 approaches the proportional abundance of the most abundant species</a:t>
            </a:r>
          </a:p>
          <a:p>
            <a:pPr lvl="1"/>
            <a:r>
              <a:rPr lang="en-US" altLang="de-DE" dirty="0"/>
              <a:t>1/</a:t>
            </a:r>
            <a:r>
              <a:rPr lang="en-US" altLang="de-DE" baseline="30000" dirty="0" err="1"/>
              <a:t>Inf</a:t>
            </a:r>
            <a:r>
              <a:rPr lang="en-US" altLang="de-DE" dirty="0" err="1"/>
              <a:t>D</a:t>
            </a:r>
            <a:r>
              <a:rPr lang="en-US" altLang="de-DE" dirty="0"/>
              <a:t> = </a:t>
            </a:r>
            <a:r>
              <a:rPr lang="en-US" altLang="de-DE" dirty="0" err="1"/>
              <a:t>p</a:t>
            </a:r>
            <a:r>
              <a:rPr lang="en-US" altLang="de-DE" baseline="-25000" dirty="0" err="1"/>
              <a:t>max</a:t>
            </a:r>
            <a:endParaRPr lang="en-GB" altLang="de-DE" baseline="-25000" dirty="0"/>
          </a:p>
        </p:txBody>
      </p:sp>
      <p:sp>
        <p:nvSpPr>
          <p:cNvPr id="13316" name="Rectangle 6"/>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de-DE" sz="1800"/>
          </a:p>
        </p:txBody>
      </p:sp>
      <p:sp>
        <p:nvSpPr>
          <p:cNvPr id="6" name="Rectangle 1"/>
          <p:cNvSpPr>
            <a:spLocks noChangeArrowheads="1"/>
          </p:cNvSpPr>
          <p:nvPr/>
        </p:nvSpPr>
        <p:spPr bwMode="auto">
          <a:xfrm>
            <a:off x="1676400" y="-322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buFontTx/>
              <a:buChar char="•"/>
            </a:pPr>
            <a:endParaRPr lang="de-DE" altLang="de-DE" dirty="0">
              <a:latin typeface="Arial" panose="020B0604020202020204" pitchFamily="34" charset="0"/>
            </a:endParaRPr>
          </a:p>
        </p:txBody>
      </p:sp>
    </p:spTree>
    <p:extLst>
      <p:ext uri="{BB962C8B-B14F-4D97-AF65-F5344CB8AC3E}">
        <p14:creationId xmlns:p14="http://schemas.microsoft.com/office/powerpoint/2010/main" val="1961293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de-DE"/>
              <a:t>Biodiversity Indices and Rarefaction</a:t>
            </a:r>
          </a:p>
        </p:txBody>
      </p:sp>
      <p:sp>
        <p:nvSpPr>
          <p:cNvPr id="24579" name="Rectangle 3"/>
          <p:cNvSpPr>
            <a:spLocks noGrp="1" noChangeArrowheads="1"/>
          </p:cNvSpPr>
          <p:nvPr>
            <p:ph idx="1"/>
          </p:nvPr>
        </p:nvSpPr>
        <p:spPr>
          <a:xfrm>
            <a:off x="838200" y="1825625"/>
            <a:ext cx="7414967" cy="4351338"/>
          </a:xfrm>
        </p:spPr>
        <p:txBody>
          <a:bodyPr/>
          <a:lstStyle/>
          <a:p>
            <a:pPr eaLnBrk="1" hangingPunct="1"/>
            <a:r>
              <a:rPr lang="en-US" altLang="de-DE" dirty="0"/>
              <a:t>Diversity indices and rarefaction of a Middle Triassic benthic community from China</a:t>
            </a:r>
          </a:p>
          <a:p>
            <a:pPr eaLnBrk="1" hangingPunct="1"/>
            <a:r>
              <a:rPr lang="en-US" altLang="de-DE" dirty="0"/>
              <a:t>We go through the script in plenary and spend time on playing with Rarefaction</a:t>
            </a:r>
          </a:p>
          <a:p>
            <a:pPr eaLnBrk="1" hangingPunct="1">
              <a:buFont typeface="Wingdings" panose="05000000000000000000" pitchFamily="2" charset="2"/>
              <a:buNone/>
            </a:pPr>
            <a:endParaRPr lang="en-US" altLang="de-DE" dirty="0"/>
          </a:p>
          <a:p>
            <a:pPr eaLnBrk="1" hangingPunct="1">
              <a:buFont typeface="Wingdings" panose="05000000000000000000" pitchFamily="2" charset="2"/>
              <a:buNone/>
            </a:pPr>
            <a:r>
              <a:rPr lang="en-US" altLang="de-DE" b="1" dirty="0"/>
              <a:t>Script: </a:t>
            </a:r>
            <a:r>
              <a:rPr lang="en-US" altLang="de-DE" b="1" dirty="0" err="1"/>
              <a:t>Alpha_div_new.R</a:t>
            </a:r>
            <a:endParaRPr lang="en-US" altLang="de-DE" b="1" dirty="0"/>
          </a:p>
          <a:p>
            <a:pPr lvl="1" eaLnBrk="1" hangingPunct="1"/>
            <a:endParaRPr lang="en-US" altLang="de-DE" b="1" dirty="0"/>
          </a:p>
        </p:txBody>
      </p:sp>
    </p:spTree>
    <p:extLst>
      <p:ext uri="{BB962C8B-B14F-4D97-AF65-F5344CB8AC3E}">
        <p14:creationId xmlns:p14="http://schemas.microsoft.com/office/powerpoint/2010/main" val="697765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de-DE" dirty="0"/>
              <a:t>Rank-Abundance Distributions</a:t>
            </a:r>
          </a:p>
        </p:txBody>
      </p:sp>
      <p:sp>
        <p:nvSpPr>
          <p:cNvPr id="25603" name="Rectangle 3"/>
          <p:cNvSpPr>
            <a:spLocks noGrp="1" noChangeArrowheads="1"/>
          </p:cNvSpPr>
          <p:nvPr>
            <p:ph idx="1"/>
          </p:nvPr>
        </p:nvSpPr>
        <p:spPr/>
        <p:txBody>
          <a:bodyPr/>
          <a:lstStyle/>
          <a:p>
            <a:pPr eaLnBrk="1" hangingPunct="1"/>
            <a:r>
              <a:rPr lang="en-US" altLang="de-DE" dirty="0"/>
              <a:t>Patterns of relative abundances</a:t>
            </a:r>
          </a:p>
          <a:p>
            <a:pPr lvl="1" eaLnBrk="1" hangingPunct="1"/>
            <a:r>
              <a:rPr lang="en-US" altLang="de-DE" dirty="0"/>
              <a:t>Major tool in Community Ecology</a:t>
            </a:r>
          </a:p>
          <a:p>
            <a:pPr lvl="1" eaLnBrk="1" hangingPunct="1"/>
            <a:r>
              <a:rPr lang="en-US" altLang="de-DE" dirty="0"/>
              <a:t>More information than in common indices</a:t>
            </a:r>
          </a:p>
          <a:p>
            <a:pPr lvl="1" eaLnBrk="1" hangingPunct="1"/>
            <a:r>
              <a:rPr lang="en-US" altLang="de-DE" dirty="0"/>
              <a:t>Straightforward interpretations</a:t>
            </a:r>
          </a:p>
          <a:p>
            <a:pPr lvl="2" eaLnBrk="1" hangingPunct="1"/>
            <a:r>
              <a:rPr lang="en-US" altLang="de-DE" dirty="0"/>
              <a:t>Resource utilization</a:t>
            </a:r>
          </a:p>
          <a:p>
            <a:pPr lvl="2" eaLnBrk="1" hangingPunct="1"/>
            <a:r>
              <a:rPr lang="en-US" altLang="de-DE" dirty="0"/>
              <a:t>Complexity of community</a:t>
            </a:r>
          </a:p>
        </p:txBody>
      </p:sp>
    </p:spTree>
    <p:extLst>
      <p:ext uri="{BB962C8B-B14F-4D97-AF65-F5344CB8AC3E}">
        <p14:creationId xmlns:p14="http://schemas.microsoft.com/office/powerpoint/2010/main" val="2971881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de-DE" dirty="0"/>
              <a:t>Relative Abundance of Species in Communities</a:t>
            </a:r>
          </a:p>
        </p:txBody>
      </p:sp>
      <p:sp>
        <p:nvSpPr>
          <p:cNvPr id="9220" name="Text Box 4"/>
          <p:cNvSpPr txBox="1">
            <a:spLocks noChangeArrowheads="1"/>
          </p:cNvSpPr>
          <p:nvPr/>
        </p:nvSpPr>
        <p:spPr bwMode="auto">
          <a:xfrm>
            <a:off x="5016501" y="1700213"/>
            <a:ext cx="26982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de-DE" sz="1800"/>
              <a:t>Middle Triassic of China </a:t>
            </a:r>
            <a:endParaRPr lang="en-US" altLang="de-DE" sz="1800" dirty="0"/>
          </a:p>
        </p:txBody>
      </p:sp>
      <p:sp>
        <p:nvSpPr>
          <p:cNvPr id="9222" name="Text Box 6"/>
          <p:cNvSpPr txBox="1">
            <a:spLocks noChangeArrowheads="1"/>
          </p:cNvSpPr>
          <p:nvPr/>
        </p:nvSpPr>
        <p:spPr bwMode="auto">
          <a:xfrm>
            <a:off x="2786318" y="5656918"/>
            <a:ext cx="6337300" cy="646331"/>
          </a:xfrm>
          <a:prstGeom prst="rect">
            <a:avLst/>
          </a:prstGeom>
          <a:solidFill>
            <a:schemeClr val="accent3">
              <a:lumMod val="20000"/>
              <a:lumOff val="80000"/>
            </a:schemeClr>
          </a:solidFill>
          <a:ln>
            <a:noFill/>
          </a:ln>
        </p:spPr>
        <p:txBody>
          <a:bodyP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de-DE" sz="1800" dirty="0"/>
              <a:t>Usual case: A few species are dominant and there are many rare species. </a:t>
            </a:r>
          </a:p>
        </p:txBody>
      </p:sp>
      <p:pic>
        <p:nvPicPr>
          <p:cNvPr id="3" name="Grafik 2"/>
          <p:cNvPicPr>
            <a:picLocks noChangeAspect="1"/>
          </p:cNvPicPr>
          <p:nvPr/>
        </p:nvPicPr>
        <p:blipFill rotWithShape="1">
          <a:blip r:embed="rId3"/>
          <a:srcRect r="16909" b="20850"/>
          <a:stretch/>
        </p:blipFill>
        <p:spPr>
          <a:xfrm>
            <a:off x="1524001" y="2170567"/>
            <a:ext cx="5217751" cy="3385328"/>
          </a:xfrm>
          <a:prstGeom prst="rect">
            <a:avLst/>
          </a:prstGeom>
        </p:spPr>
      </p:pic>
      <p:pic>
        <p:nvPicPr>
          <p:cNvPr id="5" name="Grafik 4"/>
          <p:cNvPicPr>
            <a:picLocks noChangeAspect="1"/>
          </p:cNvPicPr>
          <p:nvPr/>
        </p:nvPicPr>
        <p:blipFill rotWithShape="1">
          <a:blip r:embed="rId4"/>
          <a:srcRect r="22204" b="20850"/>
          <a:stretch/>
        </p:blipFill>
        <p:spPr>
          <a:xfrm>
            <a:off x="5954968" y="2231766"/>
            <a:ext cx="4713032" cy="3265966"/>
          </a:xfrm>
          <a:prstGeom prst="rect">
            <a:avLst/>
          </a:prstGeom>
        </p:spPr>
      </p:pic>
    </p:spTree>
    <p:extLst>
      <p:ext uri="{BB962C8B-B14F-4D97-AF65-F5344CB8AC3E}">
        <p14:creationId xmlns:p14="http://schemas.microsoft.com/office/powerpoint/2010/main" val="3852128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152650" y="365127"/>
            <a:ext cx="7886700" cy="1114629"/>
          </a:xfrm>
          <a:solidFill>
            <a:schemeClr val="bg1"/>
          </a:solidFill>
        </p:spPr>
        <p:txBody>
          <a:bodyPr/>
          <a:lstStyle/>
          <a:p>
            <a:pPr eaLnBrk="1" hangingPunct="1"/>
            <a:r>
              <a:rPr lang="en-US" altLang="de-DE" dirty="0"/>
              <a:t>Presentation</a:t>
            </a:r>
          </a:p>
        </p:txBody>
      </p:sp>
      <p:sp>
        <p:nvSpPr>
          <p:cNvPr id="26627" name="Rectangle 3"/>
          <p:cNvSpPr>
            <a:spLocks noGrp="1" noChangeArrowheads="1"/>
          </p:cNvSpPr>
          <p:nvPr>
            <p:ph idx="1"/>
          </p:nvPr>
        </p:nvSpPr>
        <p:spPr>
          <a:xfrm>
            <a:off x="2081213" y="1397922"/>
            <a:ext cx="7886700" cy="4351338"/>
          </a:xfrm>
        </p:spPr>
        <p:txBody>
          <a:bodyPr/>
          <a:lstStyle/>
          <a:p>
            <a:pPr eaLnBrk="1" hangingPunct="1"/>
            <a:r>
              <a:rPr lang="en-US" altLang="de-DE" dirty="0"/>
              <a:t>Rank usually linear on x axis</a:t>
            </a:r>
          </a:p>
          <a:p>
            <a:pPr eaLnBrk="1" hangingPunct="1"/>
            <a:r>
              <a:rPr lang="en-US" altLang="de-DE" dirty="0"/>
              <a:t>Abundances (relative of absolute) on logarithmic scale on y axis</a:t>
            </a:r>
          </a:p>
        </p:txBody>
      </p:sp>
      <p:pic>
        <p:nvPicPr>
          <p:cNvPr id="2662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63" y="2775974"/>
            <a:ext cx="4248150" cy="3619500"/>
          </a:xfrm>
          <a:prstGeom prst="rect">
            <a:avLst/>
          </a:prstGeom>
          <a:solidFill>
            <a:schemeClr val="accent6">
              <a:lumMod val="20000"/>
              <a:lumOff val="80000"/>
            </a:schemeClr>
          </a:solidFill>
          <a:ln>
            <a:noFill/>
          </a:ln>
          <a:effectLst/>
        </p:spPr>
      </p:pic>
      <p:pic>
        <p:nvPicPr>
          <p:cNvPr id="2662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6413" y="2775974"/>
            <a:ext cx="4248150" cy="36179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7730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de-DE" altLang="de-DE"/>
              <a:t>Examples</a:t>
            </a:r>
          </a:p>
        </p:txBody>
      </p:sp>
      <p:sp>
        <p:nvSpPr>
          <p:cNvPr id="27651" name="Rectangle 3"/>
          <p:cNvSpPr>
            <a:spLocks noChangeArrowheads="1"/>
          </p:cNvSpPr>
          <p:nvPr/>
        </p:nvSpPr>
        <p:spPr bwMode="auto">
          <a:xfrm>
            <a:off x="3810000" y="1752600"/>
            <a:ext cx="4343400" cy="3886200"/>
          </a:xfrm>
          <a:prstGeom prst="rect">
            <a:avLst/>
          </a:prstGeom>
          <a:solidFill>
            <a:srgbClr val="FFFF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de-DE" sz="1800"/>
          </a:p>
        </p:txBody>
      </p:sp>
      <p:sp>
        <p:nvSpPr>
          <p:cNvPr id="27652" name="Line 4"/>
          <p:cNvSpPr>
            <a:spLocks noChangeShapeType="1"/>
          </p:cNvSpPr>
          <p:nvPr/>
        </p:nvSpPr>
        <p:spPr bwMode="auto">
          <a:xfrm>
            <a:off x="3657600" y="48768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53" name="Line 5"/>
          <p:cNvSpPr>
            <a:spLocks noChangeShapeType="1"/>
          </p:cNvSpPr>
          <p:nvPr/>
        </p:nvSpPr>
        <p:spPr bwMode="auto">
          <a:xfrm>
            <a:off x="3657600" y="41148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54" name="Line 6"/>
          <p:cNvSpPr>
            <a:spLocks noChangeShapeType="1"/>
          </p:cNvSpPr>
          <p:nvPr/>
        </p:nvSpPr>
        <p:spPr bwMode="auto">
          <a:xfrm>
            <a:off x="3657600" y="34290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55" name="Line 7"/>
          <p:cNvSpPr>
            <a:spLocks noChangeShapeType="1"/>
          </p:cNvSpPr>
          <p:nvPr/>
        </p:nvSpPr>
        <p:spPr bwMode="auto">
          <a:xfrm>
            <a:off x="3657600" y="27432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56" name="Line 8"/>
          <p:cNvSpPr>
            <a:spLocks noChangeShapeType="1"/>
          </p:cNvSpPr>
          <p:nvPr/>
        </p:nvSpPr>
        <p:spPr bwMode="auto">
          <a:xfrm>
            <a:off x="3657600" y="20574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57" name="Line 9"/>
          <p:cNvSpPr>
            <a:spLocks noChangeShapeType="1"/>
          </p:cNvSpPr>
          <p:nvPr/>
        </p:nvSpPr>
        <p:spPr bwMode="auto">
          <a:xfrm rot="-5400000">
            <a:off x="4686300" y="56769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58" name="Rectangle 10"/>
          <p:cNvSpPr>
            <a:spLocks noChangeArrowheads="1"/>
          </p:cNvSpPr>
          <p:nvPr/>
        </p:nvSpPr>
        <p:spPr bwMode="auto">
          <a:xfrm>
            <a:off x="3254376" y="1905000"/>
            <a:ext cx="479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100</a:t>
            </a:r>
          </a:p>
        </p:txBody>
      </p:sp>
      <p:sp>
        <p:nvSpPr>
          <p:cNvPr id="27659" name="Rectangle 11"/>
          <p:cNvSpPr>
            <a:spLocks noChangeArrowheads="1"/>
          </p:cNvSpPr>
          <p:nvPr/>
        </p:nvSpPr>
        <p:spPr bwMode="auto">
          <a:xfrm>
            <a:off x="3352800" y="2590800"/>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10</a:t>
            </a:r>
          </a:p>
        </p:txBody>
      </p:sp>
      <p:sp>
        <p:nvSpPr>
          <p:cNvPr id="27660" name="Rectangle 12"/>
          <p:cNvSpPr>
            <a:spLocks noChangeArrowheads="1"/>
          </p:cNvSpPr>
          <p:nvPr/>
        </p:nvSpPr>
        <p:spPr bwMode="auto">
          <a:xfrm>
            <a:off x="3451226" y="3276600"/>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1</a:t>
            </a:r>
          </a:p>
        </p:txBody>
      </p:sp>
      <p:sp>
        <p:nvSpPr>
          <p:cNvPr id="27661" name="Rectangle 13"/>
          <p:cNvSpPr>
            <a:spLocks noChangeArrowheads="1"/>
          </p:cNvSpPr>
          <p:nvPr/>
        </p:nvSpPr>
        <p:spPr bwMode="auto">
          <a:xfrm>
            <a:off x="3325813" y="3962400"/>
            <a:ext cx="4302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0.1</a:t>
            </a:r>
          </a:p>
        </p:txBody>
      </p:sp>
      <p:sp>
        <p:nvSpPr>
          <p:cNvPr id="27662" name="Rectangle 14"/>
          <p:cNvSpPr>
            <a:spLocks noChangeArrowheads="1"/>
          </p:cNvSpPr>
          <p:nvPr/>
        </p:nvSpPr>
        <p:spPr bwMode="auto">
          <a:xfrm>
            <a:off x="3227389" y="4724400"/>
            <a:ext cx="5286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0.01</a:t>
            </a:r>
          </a:p>
        </p:txBody>
      </p:sp>
      <p:sp>
        <p:nvSpPr>
          <p:cNvPr id="27663" name="Rectangle 15"/>
          <p:cNvSpPr>
            <a:spLocks noChangeArrowheads="1"/>
          </p:cNvSpPr>
          <p:nvPr/>
        </p:nvSpPr>
        <p:spPr bwMode="auto">
          <a:xfrm>
            <a:off x="3182938" y="5410200"/>
            <a:ext cx="6270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0.001</a:t>
            </a:r>
          </a:p>
        </p:txBody>
      </p:sp>
      <p:sp>
        <p:nvSpPr>
          <p:cNvPr id="27664" name="Rectangle 16"/>
          <p:cNvSpPr>
            <a:spLocks noChangeArrowheads="1"/>
          </p:cNvSpPr>
          <p:nvPr/>
        </p:nvSpPr>
        <p:spPr bwMode="auto">
          <a:xfrm>
            <a:off x="4572000" y="5791200"/>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10</a:t>
            </a:r>
          </a:p>
        </p:txBody>
      </p:sp>
      <p:sp>
        <p:nvSpPr>
          <p:cNvPr id="27665" name="Line 17"/>
          <p:cNvSpPr>
            <a:spLocks noChangeShapeType="1"/>
          </p:cNvSpPr>
          <p:nvPr/>
        </p:nvSpPr>
        <p:spPr bwMode="auto">
          <a:xfrm rot="-5400000">
            <a:off x="5676900" y="56769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66" name="Rectangle 18"/>
          <p:cNvSpPr>
            <a:spLocks noChangeArrowheads="1"/>
          </p:cNvSpPr>
          <p:nvPr/>
        </p:nvSpPr>
        <p:spPr bwMode="auto">
          <a:xfrm>
            <a:off x="5562600" y="5791200"/>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20</a:t>
            </a:r>
          </a:p>
        </p:txBody>
      </p:sp>
      <p:sp>
        <p:nvSpPr>
          <p:cNvPr id="27667" name="Line 19"/>
          <p:cNvSpPr>
            <a:spLocks noChangeShapeType="1"/>
          </p:cNvSpPr>
          <p:nvPr/>
        </p:nvSpPr>
        <p:spPr bwMode="auto">
          <a:xfrm rot="-5400000">
            <a:off x="6667500" y="56769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68" name="Rectangle 20"/>
          <p:cNvSpPr>
            <a:spLocks noChangeArrowheads="1"/>
          </p:cNvSpPr>
          <p:nvPr/>
        </p:nvSpPr>
        <p:spPr bwMode="auto">
          <a:xfrm>
            <a:off x="6553200" y="5791200"/>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30</a:t>
            </a:r>
          </a:p>
        </p:txBody>
      </p:sp>
      <p:sp>
        <p:nvSpPr>
          <p:cNvPr id="27669" name="Line 21"/>
          <p:cNvSpPr>
            <a:spLocks noChangeShapeType="1"/>
          </p:cNvSpPr>
          <p:nvPr/>
        </p:nvSpPr>
        <p:spPr bwMode="auto">
          <a:xfrm rot="-5400000">
            <a:off x="7734300" y="56769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70" name="Rectangle 22"/>
          <p:cNvSpPr>
            <a:spLocks noChangeArrowheads="1"/>
          </p:cNvSpPr>
          <p:nvPr/>
        </p:nvSpPr>
        <p:spPr bwMode="auto">
          <a:xfrm>
            <a:off x="7620000" y="5791200"/>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40</a:t>
            </a:r>
          </a:p>
        </p:txBody>
      </p:sp>
      <p:grpSp>
        <p:nvGrpSpPr>
          <p:cNvPr id="47127" name="Group 23"/>
          <p:cNvGrpSpPr>
            <a:grpSpLocks/>
          </p:cNvGrpSpPr>
          <p:nvPr/>
        </p:nvGrpSpPr>
        <p:grpSpPr bwMode="auto">
          <a:xfrm>
            <a:off x="3779838" y="2057400"/>
            <a:ext cx="1554162" cy="3505200"/>
            <a:chOff x="1421" y="1296"/>
            <a:chExt cx="979" cy="2208"/>
          </a:xfrm>
        </p:grpSpPr>
        <p:sp>
          <p:nvSpPr>
            <p:cNvPr id="27683" name="Line 24"/>
            <p:cNvSpPr>
              <a:spLocks noChangeShapeType="1"/>
            </p:cNvSpPr>
            <p:nvPr/>
          </p:nvSpPr>
          <p:spPr bwMode="auto">
            <a:xfrm>
              <a:off x="1488" y="1296"/>
              <a:ext cx="384" cy="2064"/>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84" name="Rectangle 25"/>
            <p:cNvSpPr>
              <a:spLocks noChangeArrowheads="1"/>
            </p:cNvSpPr>
            <p:nvPr/>
          </p:nvSpPr>
          <p:spPr bwMode="auto">
            <a:xfrm>
              <a:off x="1421" y="3312"/>
              <a:ext cx="97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Geometric Series</a:t>
              </a:r>
            </a:p>
          </p:txBody>
        </p:sp>
      </p:grpSp>
      <p:grpSp>
        <p:nvGrpSpPr>
          <p:cNvPr id="47130" name="Group 26"/>
          <p:cNvGrpSpPr>
            <a:grpSpLocks/>
          </p:cNvGrpSpPr>
          <p:nvPr/>
        </p:nvGrpSpPr>
        <p:grpSpPr bwMode="auto">
          <a:xfrm>
            <a:off x="3962401" y="2590801"/>
            <a:ext cx="2773363" cy="2803525"/>
            <a:chOff x="1536" y="1632"/>
            <a:chExt cx="1747" cy="1766"/>
          </a:xfrm>
        </p:grpSpPr>
        <p:sp>
          <p:nvSpPr>
            <p:cNvPr id="27681" name="Freeform 27"/>
            <p:cNvSpPr>
              <a:spLocks/>
            </p:cNvSpPr>
            <p:nvPr/>
          </p:nvSpPr>
          <p:spPr bwMode="auto">
            <a:xfrm>
              <a:off x="1536" y="1632"/>
              <a:ext cx="1200" cy="1632"/>
            </a:xfrm>
            <a:custGeom>
              <a:avLst/>
              <a:gdLst>
                <a:gd name="T0" fmla="*/ 0 w 1200"/>
                <a:gd name="T1" fmla="*/ 0 h 1632"/>
                <a:gd name="T2" fmla="*/ 48 w 1200"/>
                <a:gd name="T3" fmla="*/ 144 h 1632"/>
                <a:gd name="T4" fmla="*/ 288 w 1200"/>
                <a:gd name="T5" fmla="*/ 384 h 1632"/>
                <a:gd name="T6" fmla="*/ 480 w 1200"/>
                <a:gd name="T7" fmla="*/ 1056 h 1632"/>
                <a:gd name="T8" fmla="*/ 1008 w 1200"/>
                <a:gd name="T9" fmla="*/ 1440 h 1632"/>
                <a:gd name="T10" fmla="*/ 1200 w 1200"/>
                <a:gd name="T11" fmla="*/ 1632 h 1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1632">
                  <a:moveTo>
                    <a:pt x="0" y="0"/>
                  </a:moveTo>
                  <a:cubicBezTo>
                    <a:pt x="0" y="40"/>
                    <a:pt x="0" y="80"/>
                    <a:pt x="48" y="144"/>
                  </a:cubicBezTo>
                  <a:cubicBezTo>
                    <a:pt x="96" y="208"/>
                    <a:pt x="216" y="232"/>
                    <a:pt x="288" y="384"/>
                  </a:cubicBezTo>
                  <a:cubicBezTo>
                    <a:pt x="360" y="536"/>
                    <a:pt x="360" y="880"/>
                    <a:pt x="480" y="1056"/>
                  </a:cubicBezTo>
                  <a:cubicBezTo>
                    <a:pt x="600" y="1232"/>
                    <a:pt x="888" y="1344"/>
                    <a:pt x="1008" y="1440"/>
                  </a:cubicBezTo>
                  <a:cubicBezTo>
                    <a:pt x="1128" y="1536"/>
                    <a:pt x="1168" y="1600"/>
                    <a:pt x="1200" y="1632"/>
                  </a:cubicBezTo>
                </a:path>
              </a:pathLst>
            </a:custGeom>
            <a:noFill/>
            <a:ln w="57150" cap="rnd" cmpd="sng">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82" name="Rectangle 28"/>
            <p:cNvSpPr>
              <a:spLocks noChangeArrowheads="1"/>
            </p:cNvSpPr>
            <p:nvPr/>
          </p:nvSpPr>
          <p:spPr bwMode="auto">
            <a:xfrm>
              <a:off x="2633" y="3206"/>
              <a:ext cx="65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Log Series</a:t>
              </a:r>
            </a:p>
          </p:txBody>
        </p:sp>
      </p:grpSp>
      <p:grpSp>
        <p:nvGrpSpPr>
          <p:cNvPr id="47133" name="Group 29"/>
          <p:cNvGrpSpPr>
            <a:grpSpLocks/>
          </p:cNvGrpSpPr>
          <p:nvPr/>
        </p:nvGrpSpPr>
        <p:grpSpPr bwMode="auto">
          <a:xfrm>
            <a:off x="3886201" y="2622550"/>
            <a:ext cx="3948113" cy="2514600"/>
            <a:chOff x="1488" y="1632"/>
            <a:chExt cx="2487" cy="1584"/>
          </a:xfrm>
        </p:grpSpPr>
        <p:sp>
          <p:nvSpPr>
            <p:cNvPr id="27679" name="Freeform 30"/>
            <p:cNvSpPr>
              <a:spLocks/>
            </p:cNvSpPr>
            <p:nvPr/>
          </p:nvSpPr>
          <p:spPr bwMode="auto">
            <a:xfrm>
              <a:off x="1488" y="1632"/>
              <a:ext cx="2304" cy="1584"/>
            </a:xfrm>
            <a:custGeom>
              <a:avLst/>
              <a:gdLst>
                <a:gd name="T0" fmla="*/ 0 w 2304"/>
                <a:gd name="T1" fmla="*/ 0 h 1584"/>
                <a:gd name="T2" fmla="*/ 48 w 2304"/>
                <a:gd name="T3" fmla="*/ 96 h 1584"/>
                <a:gd name="T4" fmla="*/ 144 w 2304"/>
                <a:gd name="T5" fmla="*/ 384 h 1584"/>
                <a:gd name="T6" fmla="*/ 384 w 2304"/>
                <a:gd name="T7" fmla="*/ 528 h 1584"/>
                <a:gd name="T8" fmla="*/ 1392 w 2304"/>
                <a:gd name="T9" fmla="*/ 864 h 1584"/>
                <a:gd name="T10" fmla="*/ 2304 w 2304"/>
                <a:gd name="T11" fmla="*/ 1584 h 15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4" h="1584">
                  <a:moveTo>
                    <a:pt x="0" y="0"/>
                  </a:moveTo>
                  <a:cubicBezTo>
                    <a:pt x="12" y="16"/>
                    <a:pt x="24" y="32"/>
                    <a:pt x="48" y="96"/>
                  </a:cubicBezTo>
                  <a:cubicBezTo>
                    <a:pt x="72" y="160"/>
                    <a:pt x="88" y="312"/>
                    <a:pt x="144" y="384"/>
                  </a:cubicBezTo>
                  <a:cubicBezTo>
                    <a:pt x="200" y="456"/>
                    <a:pt x="176" y="448"/>
                    <a:pt x="384" y="528"/>
                  </a:cubicBezTo>
                  <a:cubicBezTo>
                    <a:pt x="592" y="608"/>
                    <a:pt x="1072" y="688"/>
                    <a:pt x="1392" y="864"/>
                  </a:cubicBezTo>
                  <a:cubicBezTo>
                    <a:pt x="1712" y="1040"/>
                    <a:pt x="2008" y="1312"/>
                    <a:pt x="2304" y="1584"/>
                  </a:cubicBezTo>
                </a:path>
              </a:pathLst>
            </a:custGeom>
            <a:noFill/>
            <a:ln w="57150" cap="flat" cmpd="sng">
              <a:solidFill>
                <a:schemeClr val="accent1"/>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80" name="Rectangle 31"/>
            <p:cNvSpPr>
              <a:spLocks noChangeArrowheads="1"/>
            </p:cNvSpPr>
            <p:nvPr/>
          </p:nvSpPr>
          <p:spPr bwMode="auto">
            <a:xfrm>
              <a:off x="2928" y="2832"/>
              <a:ext cx="1047"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Log-Normal Series</a:t>
              </a:r>
            </a:p>
          </p:txBody>
        </p:sp>
      </p:grpSp>
      <p:grpSp>
        <p:nvGrpSpPr>
          <p:cNvPr id="47136" name="Group 32"/>
          <p:cNvGrpSpPr>
            <a:grpSpLocks/>
          </p:cNvGrpSpPr>
          <p:nvPr/>
        </p:nvGrpSpPr>
        <p:grpSpPr bwMode="auto">
          <a:xfrm>
            <a:off x="3886201" y="2590800"/>
            <a:ext cx="3008313" cy="1066800"/>
            <a:chOff x="1488" y="1632"/>
            <a:chExt cx="1895" cy="672"/>
          </a:xfrm>
        </p:grpSpPr>
        <p:sp>
          <p:nvSpPr>
            <p:cNvPr id="27677" name="Freeform 33"/>
            <p:cNvSpPr>
              <a:spLocks/>
            </p:cNvSpPr>
            <p:nvPr/>
          </p:nvSpPr>
          <p:spPr bwMode="auto">
            <a:xfrm>
              <a:off x="1488" y="1632"/>
              <a:ext cx="1632" cy="672"/>
            </a:xfrm>
            <a:custGeom>
              <a:avLst/>
              <a:gdLst>
                <a:gd name="T0" fmla="*/ 0 w 1632"/>
                <a:gd name="T1" fmla="*/ 0 h 672"/>
                <a:gd name="T2" fmla="*/ 192 w 1632"/>
                <a:gd name="T3" fmla="*/ 96 h 672"/>
                <a:gd name="T4" fmla="*/ 672 w 1632"/>
                <a:gd name="T5" fmla="*/ 192 h 672"/>
                <a:gd name="T6" fmla="*/ 1296 w 1632"/>
                <a:gd name="T7" fmla="*/ 288 h 672"/>
                <a:gd name="T8" fmla="*/ 1440 w 1632"/>
                <a:gd name="T9" fmla="*/ 336 h 672"/>
                <a:gd name="T10" fmla="*/ 1584 w 1632"/>
                <a:gd name="T11" fmla="*/ 528 h 672"/>
                <a:gd name="T12" fmla="*/ 1632 w 1632"/>
                <a:gd name="T13" fmla="*/ 672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672">
                  <a:moveTo>
                    <a:pt x="0" y="0"/>
                  </a:moveTo>
                  <a:cubicBezTo>
                    <a:pt x="40" y="32"/>
                    <a:pt x="80" y="64"/>
                    <a:pt x="192" y="96"/>
                  </a:cubicBezTo>
                  <a:cubicBezTo>
                    <a:pt x="304" y="128"/>
                    <a:pt x="488" y="160"/>
                    <a:pt x="672" y="192"/>
                  </a:cubicBezTo>
                  <a:cubicBezTo>
                    <a:pt x="856" y="224"/>
                    <a:pt x="1168" y="264"/>
                    <a:pt x="1296" y="288"/>
                  </a:cubicBezTo>
                  <a:cubicBezTo>
                    <a:pt x="1424" y="312"/>
                    <a:pt x="1392" y="296"/>
                    <a:pt x="1440" y="336"/>
                  </a:cubicBezTo>
                  <a:cubicBezTo>
                    <a:pt x="1488" y="376"/>
                    <a:pt x="1552" y="472"/>
                    <a:pt x="1584" y="528"/>
                  </a:cubicBezTo>
                  <a:cubicBezTo>
                    <a:pt x="1616" y="584"/>
                    <a:pt x="1624" y="628"/>
                    <a:pt x="1632" y="672"/>
                  </a:cubicBezTo>
                </a:path>
              </a:pathLst>
            </a:custGeom>
            <a:noFill/>
            <a:ln w="57150" cap="flat" cmpd="sng">
              <a:solidFill>
                <a:schemeClr val="folHlink"/>
              </a:solidFill>
              <a:prstDash val="lgDash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78" name="Rectangle 34"/>
            <p:cNvSpPr>
              <a:spLocks noChangeArrowheads="1"/>
            </p:cNvSpPr>
            <p:nvPr/>
          </p:nvSpPr>
          <p:spPr bwMode="auto">
            <a:xfrm>
              <a:off x="2304" y="1680"/>
              <a:ext cx="107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Broken Stick Model</a:t>
              </a:r>
            </a:p>
          </p:txBody>
        </p:sp>
      </p:grpSp>
      <p:sp>
        <p:nvSpPr>
          <p:cNvPr id="27675" name="Rectangle 35"/>
          <p:cNvSpPr>
            <a:spLocks noChangeArrowheads="1"/>
          </p:cNvSpPr>
          <p:nvPr/>
        </p:nvSpPr>
        <p:spPr bwMode="auto">
          <a:xfrm>
            <a:off x="2057400" y="3384550"/>
            <a:ext cx="128905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600" b="1">
                <a:latin typeface="Helvetica" panose="020B0604020202020204" pitchFamily="34" charset="0"/>
              </a:rPr>
              <a:t>Per Species Abundance</a:t>
            </a:r>
          </a:p>
        </p:txBody>
      </p:sp>
      <p:sp>
        <p:nvSpPr>
          <p:cNvPr id="27676" name="Rectangle 36"/>
          <p:cNvSpPr>
            <a:spLocks noChangeArrowheads="1"/>
          </p:cNvSpPr>
          <p:nvPr/>
        </p:nvSpPr>
        <p:spPr bwMode="auto">
          <a:xfrm>
            <a:off x="4267200" y="6019800"/>
            <a:ext cx="327660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kumimoji="1" lang="en-US" altLang="de-DE" sz="1600" b="1">
                <a:latin typeface="Helvetica" panose="020B0604020202020204" pitchFamily="34" charset="0"/>
              </a:rPr>
              <a:t>Species Addition Sequence</a:t>
            </a:r>
          </a:p>
        </p:txBody>
      </p:sp>
    </p:spTree>
    <p:extLst>
      <p:ext uri="{BB962C8B-B14F-4D97-AF65-F5344CB8AC3E}">
        <p14:creationId xmlns:p14="http://schemas.microsoft.com/office/powerpoint/2010/main" val="1715438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71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71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71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7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de-DE"/>
              <a:t>Inferences</a:t>
            </a:r>
          </a:p>
        </p:txBody>
      </p:sp>
      <p:sp>
        <p:nvSpPr>
          <p:cNvPr id="28675" name="Rectangle 3"/>
          <p:cNvSpPr>
            <a:spLocks noGrp="1" noChangeArrowheads="1"/>
          </p:cNvSpPr>
          <p:nvPr>
            <p:ph idx="1"/>
          </p:nvPr>
        </p:nvSpPr>
        <p:spPr/>
        <p:txBody>
          <a:bodyPr/>
          <a:lstStyle/>
          <a:p>
            <a:pPr eaLnBrk="1" hangingPunct="1"/>
            <a:r>
              <a:rPr lang="en-US" altLang="de-DE"/>
              <a:t>Evenness increases from Geometric series </a:t>
            </a:r>
            <a:r>
              <a:rPr lang="en-US" altLang="de-DE">
                <a:sym typeface="Wingdings" panose="05000000000000000000" pitchFamily="2" charset="2"/>
              </a:rPr>
              <a:t> Log series  Log-normal  Broken stick</a:t>
            </a:r>
          </a:p>
          <a:p>
            <a:pPr eaLnBrk="1" hangingPunct="1"/>
            <a:r>
              <a:rPr lang="en-US" altLang="de-DE">
                <a:sym typeface="Wingdings" panose="05000000000000000000" pitchFamily="2" charset="2"/>
              </a:rPr>
              <a:t>Dominance decreases in same direction</a:t>
            </a:r>
          </a:p>
          <a:p>
            <a:pPr eaLnBrk="1" hangingPunct="1"/>
            <a:r>
              <a:rPr lang="en-US" altLang="de-DE">
                <a:sym typeface="Wingdings" panose="05000000000000000000" pitchFamily="2" charset="2"/>
              </a:rPr>
              <a:t>Geometric: Simple community with niche pre-emption</a:t>
            </a:r>
          </a:p>
          <a:p>
            <a:pPr eaLnBrk="1" hangingPunct="1"/>
            <a:r>
              <a:rPr lang="en-US" altLang="de-DE">
                <a:sym typeface="Wingdings" panose="05000000000000000000" pitchFamily="2" charset="2"/>
              </a:rPr>
              <a:t>Log-normal und broken stick: Complex community with diverse guilds coexisting with their own distributions</a:t>
            </a:r>
          </a:p>
          <a:p>
            <a:pPr eaLnBrk="1" hangingPunct="1"/>
            <a:endParaRPr lang="en-US" altLang="de-DE"/>
          </a:p>
        </p:txBody>
      </p:sp>
    </p:spTree>
    <p:extLst>
      <p:ext uri="{BB962C8B-B14F-4D97-AF65-F5344CB8AC3E}">
        <p14:creationId xmlns:p14="http://schemas.microsoft.com/office/powerpoint/2010/main" val="1149246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Communities, meta-</a:t>
            </a:r>
            <a:r>
              <a:rPr lang="de-DE" dirty="0" err="1"/>
              <a:t>communites</a:t>
            </a:r>
            <a:r>
              <a:rPr lang="de-DE" dirty="0"/>
              <a:t>, </a:t>
            </a:r>
            <a:r>
              <a:rPr lang="de-DE" dirty="0" err="1"/>
              <a:t>assemblages</a:t>
            </a:r>
            <a:endParaRPr lang="de-DE" dirty="0"/>
          </a:p>
        </p:txBody>
      </p:sp>
      <p:sp>
        <p:nvSpPr>
          <p:cNvPr id="3" name="Inhaltsplatzhalter 2"/>
          <p:cNvSpPr>
            <a:spLocks noGrp="1"/>
          </p:cNvSpPr>
          <p:nvPr>
            <p:ph idx="1"/>
          </p:nvPr>
        </p:nvSpPr>
        <p:spPr>
          <a:xfrm>
            <a:off x="838201" y="1825625"/>
            <a:ext cx="5671008" cy="4351338"/>
          </a:xfrm>
        </p:spPr>
        <p:txBody>
          <a:bodyPr>
            <a:normAutofit/>
          </a:bodyPr>
          <a:lstStyle/>
          <a:p>
            <a:r>
              <a:rPr lang="en-US" sz="2400" b="1" dirty="0"/>
              <a:t>Community</a:t>
            </a:r>
            <a:r>
              <a:rPr lang="en-US" sz="2400" dirty="0"/>
              <a:t>: Interacting groups from different species living in a single habitat</a:t>
            </a:r>
          </a:p>
          <a:p>
            <a:r>
              <a:rPr lang="en-US" sz="2400" b="1" dirty="0"/>
              <a:t>Meta-communities</a:t>
            </a:r>
            <a:r>
              <a:rPr lang="en-US" sz="2400" dirty="0"/>
              <a:t>: A set of local communities that are linked by dispersal of multiple potentially interacting species</a:t>
            </a:r>
          </a:p>
          <a:p>
            <a:r>
              <a:rPr lang="en-US" sz="2400" dirty="0"/>
              <a:t>In paleo we can only identify </a:t>
            </a:r>
            <a:r>
              <a:rPr lang="en-US" sz="2400" b="1" dirty="0"/>
              <a:t>assemblages</a:t>
            </a:r>
            <a:r>
              <a:rPr lang="en-US" sz="2400" dirty="0"/>
              <a:t>: a collection or group of fossils found in the same sedimentary rock layer</a:t>
            </a:r>
            <a:endParaRPr lang="de-DE" sz="2400" dirty="0"/>
          </a:p>
        </p:txBody>
      </p:sp>
      <p:pic>
        <p:nvPicPr>
          <p:cNvPr id="4" name="Grafik 3"/>
          <p:cNvPicPr>
            <a:picLocks noChangeAspect="1"/>
          </p:cNvPicPr>
          <p:nvPr/>
        </p:nvPicPr>
        <p:blipFill>
          <a:blip r:embed="rId3"/>
          <a:stretch>
            <a:fillRect/>
          </a:stretch>
        </p:blipFill>
        <p:spPr>
          <a:xfrm>
            <a:off x="6622975" y="1939151"/>
            <a:ext cx="5500303" cy="4124285"/>
          </a:xfrm>
          <a:prstGeom prst="rect">
            <a:avLst/>
          </a:prstGeom>
        </p:spPr>
      </p:pic>
      <p:sp>
        <p:nvSpPr>
          <p:cNvPr id="5" name="Textfeld 4"/>
          <p:cNvSpPr txBox="1"/>
          <p:nvPr/>
        </p:nvSpPr>
        <p:spPr>
          <a:xfrm>
            <a:off x="7178512" y="1562786"/>
            <a:ext cx="1515158" cy="400110"/>
          </a:xfrm>
          <a:prstGeom prst="rect">
            <a:avLst/>
          </a:prstGeom>
          <a:noFill/>
        </p:spPr>
        <p:txBody>
          <a:bodyPr wrap="none" rtlCol="0">
            <a:spAutoFit/>
          </a:bodyPr>
          <a:lstStyle/>
          <a:p>
            <a:r>
              <a:rPr lang="de-DE" sz="2000" dirty="0"/>
              <a:t>Community?</a:t>
            </a:r>
          </a:p>
        </p:txBody>
      </p:sp>
    </p:spTree>
    <p:extLst>
      <p:ext uri="{BB962C8B-B14F-4D97-AF65-F5344CB8AC3E}">
        <p14:creationId xmlns:p14="http://schemas.microsoft.com/office/powerpoint/2010/main" val="378597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2782888" y="1341438"/>
            <a:ext cx="6481762"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de-DE" sz="3600" dirty="0"/>
              <a:t>What model best describes the RAD of the Triassic community?</a:t>
            </a:r>
          </a:p>
        </p:txBody>
      </p:sp>
      <p:sp>
        <p:nvSpPr>
          <p:cNvPr id="29699" name="Text Box 5"/>
          <p:cNvSpPr txBox="1">
            <a:spLocks noChangeArrowheads="1"/>
          </p:cNvSpPr>
          <p:nvPr/>
        </p:nvSpPr>
        <p:spPr bwMode="auto">
          <a:xfrm>
            <a:off x="2927351" y="3716338"/>
            <a:ext cx="583247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de-DE" sz="2400"/>
              <a:t>Try package “vegan” and function “radfit”</a:t>
            </a:r>
          </a:p>
        </p:txBody>
      </p:sp>
    </p:spTree>
    <p:extLst>
      <p:ext uri="{BB962C8B-B14F-4D97-AF65-F5344CB8AC3E}">
        <p14:creationId xmlns:p14="http://schemas.microsoft.com/office/powerpoint/2010/main" val="2103023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p:cNvSpPr>
            <a:spLocks noGrp="1"/>
          </p:cNvSpPr>
          <p:nvPr>
            <p:ph type="title"/>
          </p:nvPr>
        </p:nvSpPr>
        <p:spPr/>
        <p:txBody>
          <a:bodyPr/>
          <a:lstStyle/>
          <a:p>
            <a:r>
              <a:rPr lang="en-US" altLang="en-US"/>
              <a:t>Model Selection with AIC</a:t>
            </a:r>
          </a:p>
        </p:txBody>
      </p:sp>
      <p:sp>
        <p:nvSpPr>
          <p:cNvPr id="32771" name="Inhaltsplatzhalter 2"/>
          <p:cNvSpPr>
            <a:spLocks noGrp="1"/>
          </p:cNvSpPr>
          <p:nvPr>
            <p:ph idx="1"/>
          </p:nvPr>
        </p:nvSpPr>
        <p:spPr/>
        <p:txBody>
          <a:bodyPr>
            <a:normAutofit/>
          </a:bodyPr>
          <a:lstStyle/>
          <a:p>
            <a:r>
              <a:rPr lang="en-US" altLang="en-US" sz="2400" dirty="0" err="1"/>
              <a:t>Akaike</a:t>
            </a:r>
            <a:r>
              <a:rPr lang="en-US" altLang="en-US" sz="2400" dirty="0"/>
              <a:t> (1974): An Information Criterion</a:t>
            </a:r>
          </a:p>
          <a:p>
            <a:r>
              <a:rPr lang="en-US" altLang="en-US" sz="2400" dirty="0"/>
              <a:t>Mostly: </a:t>
            </a:r>
            <a:r>
              <a:rPr lang="en-US" altLang="en-US" sz="2400" dirty="0" err="1"/>
              <a:t>Akaike‘s</a:t>
            </a:r>
            <a:r>
              <a:rPr lang="en-US" altLang="en-US" sz="2400" dirty="0"/>
              <a:t> Information Criterion</a:t>
            </a:r>
          </a:p>
          <a:p>
            <a:r>
              <a:rPr lang="en-US" altLang="en-US" sz="2400" dirty="0"/>
              <a:t>“Penalize“ models for complexity (number of parameters)</a:t>
            </a:r>
          </a:p>
          <a:p>
            <a:pPr lvl="1"/>
            <a:r>
              <a:rPr lang="en-US" altLang="en-US" sz="2000" dirty="0"/>
              <a:t>AIC = -2*ln(likelihood) + 2*K</a:t>
            </a:r>
          </a:p>
          <a:p>
            <a:pPr lvl="1"/>
            <a:r>
              <a:rPr lang="en-US" altLang="en-US" sz="2000" dirty="0"/>
              <a:t>Likelihood </a:t>
            </a:r>
            <a:r>
              <a:rPr lang="en-US" altLang="en-US" sz="2000" dirty="0">
                <a:sym typeface="Wingdings" panose="05000000000000000000" pitchFamily="2" charset="2"/>
              </a:rPr>
              <a:t> The fit of the model</a:t>
            </a:r>
          </a:p>
          <a:p>
            <a:pPr lvl="1"/>
            <a:r>
              <a:rPr lang="en-US" altLang="en-US" sz="2000" dirty="0">
                <a:sym typeface="Wingdings" panose="05000000000000000000" pitchFamily="2" charset="2"/>
              </a:rPr>
              <a:t>K the number of parameters</a:t>
            </a:r>
          </a:p>
          <a:p>
            <a:r>
              <a:rPr lang="en-US" altLang="en-US" sz="2400" dirty="0"/>
              <a:t>The smaller the AIC the better</a:t>
            </a:r>
          </a:p>
          <a:p>
            <a:r>
              <a:rPr lang="en-US" altLang="en-US" sz="2400" dirty="0"/>
              <a:t>If n/K &lt; 40 use small-sample size correction</a:t>
            </a:r>
          </a:p>
          <a:p>
            <a:pPr lvl="1"/>
            <a:r>
              <a:rPr lang="en-US" altLang="en-US" sz="2000" dirty="0" err="1"/>
              <a:t>AICc</a:t>
            </a:r>
            <a:r>
              <a:rPr lang="en-US" altLang="en-US" sz="2000" dirty="0"/>
              <a:t> = -2*ln(likelihood) + 2*K + (2*K*(K+1))/(n-K-1)</a:t>
            </a:r>
          </a:p>
          <a:p>
            <a:r>
              <a:rPr lang="en-US" altLang="en-US" sz="2400" dirty="0"/>
              <a:t>Or BIC (Bayesian Information criterion)</a:t>
            </a:r>
          </a:p>
          <a:p>
            <a:endParaRPr lang="en-US" altLang="en-US" sz="2400" dirty="0"/>
          </a:p>
        </p:txBody>
      </p:sp>
    </p:spTree>
    <p:extLst>
      <p:ext uri="{BB962C8B-B14F-4D97-AF65-F5344CB8AC3E}">
        <p14:creationId xmlns:p14="http://schemas.microsoft.com/office/powerpoint/2010/main" val="3374236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p:cNvSpPr>
            <a:spLocks noGrp="1"/>
          </p:cNvSpPr>
          <p:nvPr>
            <p:ph type="title"/>
          </p:nvPr>
        </p:nvSpPr>
        <p:spPr/>
        <p:txBody>
          <a:bodyPr/>
          <a:lstStyle/>
          <a:p>
            <a:r>
              <a:rPr lang="en-US" altLang="en-US"/>
              <a:t>Model Selection with AIC</a:t>
            </a:r>
          </a:p>
        </p:txBody>
      </p:sp>
      <mc:AlternateContent xmlns:mc="http://schemas.openxmlformats.org/markup-compatibility/2006" xmlns:a14="http://schemas.microsoft.com/office/drawing/2010/main">
        <mc:Choice Requires="a14">
          <p:sp>
            <p:nvSpPr>
              <p:cNvPr id="32771" name="Inhaltsplatzhalter 2"/>
              <p:cNvSpPr>
                <a:spLocks noGrp="1"/>
              </p:cNvSpPr>
              <p:nvPr>
                <p:ph idx="1"/>
              </p:nvPr>
            </p:nvSpPr>
            <p:spPr/>
            <p:txBody>
              <a:bodyPr/>
              <a:lstStyle/>
              <a:p>
                <a:r>
                  <a:rPr lang="en-US" altLang="en-US" sz="2400" dirty="0"/>
                  <a:t>When are observed AIC differences meaningful (= “significant”?</a:t>
                </a:r>
              </a:p>
              <a:p>
                <a:r>
                  <a:rPr lang="en-US" altLang="en-US" sz="2400" dirty="0" err="1"/>
                  <a:t>Akaike</a:t>
                </a:r>
                <a:r>
                  <a:rPr lang="en-US" altLang="en-US" sz="2400" dirty="0"/>
                  <a:t> weights in a regime of several models</a:t>
                </a:r>
              </a:p>
              <a:p>
                <a:r>
                  <a:rPr lang="en-US" altLang="en-US" sz="2400" dirty="0"/>
                  <a:t>First the delta AIC is determined</a:t>
                </a:r>
              </a:p>
              <a:p>
                <a:pPr lvl="1"/>
                <a:r>
                  <a:rPr lang="el-GR" sz="2000" dirty="0"/>
                  <a:t>Δ</a:t>
                </a:r>
                <a:r>
                  <a:rPr lang="de-DE" sz="2000" baseline="-25000" dirty="0"/>
                  <a:t>i</a:t>
                </a:r>
                <a:r>
                  <a:rPr lang="de-DE" sz="2000" dirty="0"/>
                  <a:t>(AIC) = </a:t>
                </a:r>
                <a:r>
                  <a:rPr lang="de-DE" sz="2000" dirty="0" err="1"/>
                  <a:t>AIC</a:t>
                </a:r>
                <a:r>
                  <a:rPr lang="de-DE" sz="2000" baseline="-25000" dirty="0" err="1"/>
                  <a:t>i</a:t>
                </a:r>
                <a:r>
                  <a:rPr lang="de-DE" sz="2000" dirty="0"/>
                  <a:t>−min(AIC)</a:t>
                </a:r>
              </a:p>
              <a:p>
                <a:r>
                  <a:rPr lang="de-DE" altLang="en-US" sz="2400" dirty="0" err="1"/>
                  <a:t>Then</a:t>
                </a:r>
                <a:r>
                  <a:rPr lang="de-DE" altLang="en-US" sz="2400" dirty="0"/>
                  <a:t> </a:t>
                </a:r>
                <a:r>
                  <a:rPr lang="de-DE" altLang="en-US" sz="2400" dirty="0" err="1"/>
                  <a:t>the</a:t>
                </a:r>
                <a:r>
                  <a:rPr lang="de-DE" altLang="en-US" sz="2400" dirty="0"/>
                  <a:t> </a:t>
                </a:r>
                <a:r>
                  <a:rPr lang="de-DE" altLang="en-US" sz="2400" dirty="0" err="1"/>
                  <a:t>Akaike</a:t>
                </a:r>
                <a:r>
                  <a:rPr lang="de-DE" altLang="en-US" sz="2400" dirty="0"/>
                  <a:t> </a:t>
                </a:r>
                <a:r>
                  <a:rPr lang="de-DE" altLang="en-US" sz="2400" dirty="0" err="1"/>
                  <a:t>weights</a:t>
                </a:r>
                <a:r>
                  <a:rPr lang="de-DE" altLang="en-US" sz="2400" dirty="0"/>
                  <a:t> </a:t>
                </a:r>
                <a:r>
                  <a:rPr lang="de-DE" altLang="en-US" sz="2400" dirty="0" err="1"/>
                  <a:t>are</a:t>
                </a:r>
                <a:r>
                  <a:rPr lang="de-DE" altLang="en-US" sz="2400" dirty="0"/>
                  <a:t> </a:t>
                </a:r>
                <a:r>
                  <a:rPr lang="de-DE" altLang="en-US" sz="2400" dirty="0" err="1"/>
                  <a:t>calculated</a:t>
                </a:r>
                <a:r>
                  <a:rPr lang="de-DE" altLang="en-US" sz="2400" dirty="0"/>
                  <a:t> </a:t>
                </a:r>
                <a:r>
                  <a:rPr lang="de-DE" altLang="en-US" sz="2400" dirty="0" err="1"/>
                  <a:t>using</a:t>
                </a:r>
                <a:r>
                  <a:rPr lang="de-DE" altLang="en-US" sz="2400" dirty="0"/>
                  <a:t> relative </a:t>
                </a:r>
                <a:r>
                  <a:rPr lang="de-DE" altLang="en-US" sz="2400" dirty="0" err="1"/>
                  <a:t>likelihoods</a:t>
                </a:r>
                <a:endParaRPr lang="de-DE" altLang="en-US" sz="2400" dirty="0"/>
              </a:p>
              <a:p>
                <a:pPr lvl="1"/>
                <a14:m>
                  <m:oMath xmlns:m="http://schemas.openxmlformats.org/officeDocument/2006/math">
                    <m:r>
                      <m:rPr>
                        <m:nor/>
                      </m:rPr>
                      <a:rPr lang="de-DE" sz="2000"/>
                      <m:t>w</m:t>
                    </m:r>
                    <m:r>
                      <m:rPr>
                        <m:nor/>
                      </m:rPr>
                      <a:rPr lang="de-DE" sz="2000" baseline="-25000"/>
                      <m:t>i</m:t>
                    </m:r>
                    <m:r>
                      <m:rPr>
                        <m:nor/>
                      </m:rPr>
                      <a:rPr lang="de-DE" sz="2000"/>
                      <m:t>(</m:t>
                    </m:r>
                    <m:r>
                      <m:rPr>
                        <m:nor/>
                      </m:rPr>
                      <a:rPr lang="de-DE" sz="2000"/>
                      <m:t>AIC</m:t>
                    </m:r>
                    <m:r>
                      <m:rPr>
                        <m:nor/>
                      </m:rPr>
                      <a:rPr lang="de-DE" sz="2000"/>
                      <m:t>)=</m:t>
                    </m:r>
                    <m:f>
                      <m:fPr>
                        <m:ctrlPr>
                          <a:rPr lang="de-DE" sz="2000" i="1">
                            <a:latin typeface="Cambria Math" panose="02040503050406030204" pitchFamily="18" charset="0"/>
                          </a:rPr>
                        </m:ctrlPr>
                      </m:fPr>
                      <m:num>
                        <m:r>
                          <m:rPr>
                            <m:nor/>
                          </m:rPr>
                          <a:rPr lang="de-DE" sz="2000"/>
                          <m:t>exp</m:t>
                        </m:r>
                        <m:r>
                          <m:rPr>
                            <m:nor/>
                          </m:rPr>
                          <a:rPr lang="de-DE" sz="2000"/>
                          <m:t>(−</m:t>
                        </m:r>
                        <m:f>
                          <m:fPr>
                            <m:ctrlPr>
                              <a:rPr lang="de-DE" sz="2000" i="1">
                                <a:latin typeface="Cambria Math" panose="02040503050406030204" pitchFamily="18" charset="0"/>
                              </a:rPr>
                            </m:ctrlPr>
                          </m:fPr>
                          <m:num>
                            <m:r>
                              <a:rPr lang="de-DE" sz="2000" i="1">
                                <a:latin typeface="Cambria Math" panose="02040503050406030204" pitchFamily="18" charset="0"/>
                              </a:rPr>
                              <m:t>1</m:t>
                            </m:r>
                          </m:num>
                          <m:den>
                            <m:r>
                              <a:rPr lang="de-DE" sz="2000" i="1">
                                <a:latin typeface="Cambria Math" panose="02040503050406030204" pitchFamily="18" charset="0"/>
                              </a:rPr>
                              <m:t>2</m:t>
                            </m:r>
                          </m:den>
                        </m:f>
                        <m:r>
                          <m:rPr>
                            <m:nor/>
                          </m:rPr>
                          <a:rPr lang="el-GR" sz="2000"/>
                          <m:t>Δ</m:t>
                        </m:r>
                        <m:r>
                          <m:rPr>
                            <m:nor/>
                          </m:rPr>
                          <a:rPr lang="de-DE" sz="2000" baseline="-25000"/>
                          <m:t>i</m:t>
                        </m:r>
                        <m:r>
                          <m:rPr>
                            <m:nor/>
                          </m:rPr>
                          <a:rPr lang="de-DE" sz="2000"/>
                          <m:t>(</m:t>
                        </m:r>
                        <m:r>
                          <m:rPr>
                            <m:nor/>
                          </m:rPr>
                          <a:rPr lang="de-DE" sz="2000"/>
                          <m:t>AIC</m:t>
                        </m:r>
                        <m:r>
                          <m:rPr>
                            <m:nor/>
                          </m:rPr>
                          <a:rPr lang="de-DE" sz="2000"/>
                          <m:t>))</m:t>
                        </m:r>
                      </m:num>
                      <m:den>
                        <m:nary>
                          <m:naryPr>
                            <m:chr m:val="∑"/>
                            <m:ctrlPr>
                              <a:rPr lang="de-DE" sz="2000" i="1">
                                <a:latin typeface="Cambria Math" panose="02040503050406030204" pitchFamily="18" charset="0"/>
                              </a:rPr>
                            </m:ctrlPr>
                          </m:naryPr>
                          <m:sub>
                            <m:r>
                              <m:rPr>
                                <m:brk m:alnAt="23"/>
                              </m:rPr>
                              <a:rPr lang="de-DE" sz="2000" i="1">
                                <a:latin typeface="Cambria Math" panose="02040503050406030204" pitchFamily="18" charset="0"/>
                              </a:rPr>
                              <m:t>𝑘</m:t>
                            </m:r>
                            <m:r>
                              <a:rPr lang="de-DE" sz="2000" i="1">
                                <a:latin typeface="Cambria Math" panose="02040503050406030204" pitchFamily="18" charset="0"/>
                              </a:rPr>
                              <m:t>=1</m:t>
                            </m:r>
                          </m:sub>
                          <m:sup>
                            <m:r>
                              <a:rPr lang="de-DE" sz="2000" i="1">
                                <a:latin typeface="Cambria Math" panose="02040503050406030204" pitchFamily="18" charset="0"/>
                              </a:rPr>
                              <m:t>𝐾</m:t>
                            </m:r>
                          </m:sup>
                          <m:e>
                            <m:r>
                              <m:rPr>
                                <m:nor/>
                              </m:rPr>
                              <a:rPr lang="de-DE" sz="2000"/>
                              <m:t>exp</m:t>
                            </m:r>
                            <m:r>
                              <m:rPr>
                                <m:nor/>
                              </m:rPr>
                              <a:rPr lang="de-DE" sz="2000"/>
                              <m:t>(−</m:t>
                            </m:r>
                            <m:f>
                              <m:fPr>
                                <m:ctrlPr>
                                  <a:rPr lang="de-DE" sz="2000" i="1">
                                    <a:latin typeface="Cambria Math" panose="02040503050406030204" pitchFamily="18" charset="0"/>
                                  </a:rPr>
                                </m:ctrlPr>
                              </m:fPr>
                              <m:num>
                                <m:r>
                                  <a:rPr lang="de-DE" sz="2000" i="1">
                                    <a:latin typeface="Cambria Math" panose="02040503050406030204" pitchFamily="18" charset="0"/>
                                  </a:rPr>
                                  <m:t>1</m:t>
                                </m:r>
                              </m:num>
                              <m:den>
                                <m:r>
                                  <a:rPr lang="de-DE" sz="2000" i="1">
                                    <a:latin typeface="Cambria Math" panose="02040503050406030204" pitchFamily="18" charset="0"/>
                                  </a:rPr>
                                  <m:t>2</m:t>
                                </m:r>
                              </m:den>
                            </m:f>
                            <m:r>
                              <m:rPr>
                                <m:nor/>
                              </m:rPr>
                              <a:rPr lang="el-GR" sz="2000"/>
                              <m:t>Δ</m:t>
                            </m:r>
                            <m:r>
                              <m:rPr>
                                <m:nor/>
                              </m:rPr>
                              <a:rPr lang="de-DE" sz="2000" baseline="-25000"/>
                              <m:t>k</m:t>
                            </m:r>
                            <m:r>
                              <m:rPr>
                                <m:nor/>
                              </m:rPr>
                              <a:rPr lang="de-DE" sz="2000"/>
                              <m:t>(</m:t>
                            </m:r>
                            <m:r>
                              <m:rPr>
                                <m:nor/>
                              </m:rPr>
                              <a:rPr lang="de-DE" sz="2000"/>
                              <m:t>AIC</m:t>
                            </m:r>
                            <m:r>
                              <m:rPr>
                                <m:nor/>
                              </m:rPr>
                              <a:rPr lang="de-DE" sz="2000"/>
                              <m:t>))</m:t>
                            </m:r>
                          </m:e>
                        </m:nary>
                      </m:den>
                    </m:f>
                  </m:oMath>
                </a14:m>
                <a:endParaRPr lang="de-DE" sz="2000" dirty="0"/>
              </a:p>
            </p:txBody>
          </p:sp>
        </mc:Choice>
        <mc:Fallback xmlns="">
          <p:sp>
            <p:nvSpPr>
              <p:cNvPr id="32771" name="Inhaltsplatzhalter 2"/>
              <p:cNvSpPr>
                <a:spLocks noGrp="1" noRot="1" noChangeAspect="1" noMove="1" noResize="1" noEditPoints="1" noAdjustHandles="1" noChangeArrowheads="1" noChangeShapeType="1" noTextEdit="1"/>
              </p:cNvSpPr>
              <p:nvPr>
                <p:ph idx="1"/>
              </p:nvPr>
            </p:nvSpPr>
            <p:spPr>
              <a:blipFill>
                <a:blip r:embed="rId2"/>
                <a:stretch>
                  <a:fillRect l="-296" t="-967"/>
                </a:stretch>
              </a:blipFill>
            </p:spPr>
            <p:txBody>
              <a:bodyPr/>
              <a:lstStyle/>
              <a:p>
                <a:r>
                  <a:rPr lang="en-US">
                    <a:noFill/>
                  </a:rPr>
                  <a:t> </a:t>
                </a:r>
              </a:p>
            </p:txBody>
          </p:sp>
        </mc:Fallback>
      </mc:AlternateContent>
      <p:sp>
        <p:nvSpPr>
          <p:cNvPr id="32772" name="Rechteck 3"/>
          <p:cNvSpPr>
            <a:spLocks noChangeArrowheads="1"/>
          </p:cNvSpPr>
          <p:nvPr/>
        </p:nvSpPr>
        <p:spPr bwMode="auto">
          <a:xfrm>
            <a:off x="2107229" y="5915820"/>
            <a:ext cx="63896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dirty="0"/>
              <a:t>Burnham, K. P., and Anderson, D. R., 2002, Model selection and inference: a practical information-theoretic approach, New York, Springer, </a:t>
            </a:r>
          </a:p>
        </p:txBody>
      </p:sp>
    </p:spTree>
    <p:extLst>
      <p:ext uri="{BB962C8B-B14F-4D97-AF65-F5344CB8AC3E}">
        <p14:creationId xmlns:p14="http://schemas.microsoft.com/office/powerpoint/2010/main" val="2428874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5275AF8-C624-40E9-816C-0619A269FE08}"/>
              </a:ext>
            </a:extLst>
          </p:cNvPr>
          <p:cNvPicPr>
            <a:picLocks noChangeAspect="1"/>
          </p:cNvPicPr>
          <p:nvPr/>
        </p:nvPicPr>
        <p:blipFill rotWithShape="1">
          <a:blip r:embed="rId2"/>
          <a:srcRect r="33002" b="33149"/>
          <a:stretch/>
        </p:blipFill>
        <p:spPr>
          <a:xfrm>
            <a:off x="1471378" y="211553"/>
            <a:ext cx="9379221" cy="6434894"/>
          </a:xfrm>
          <a:prstGeom prst="rect">
            <a:avLst/>
          </a:prstGeom>
        </p:spPr>
      </p:pic>
    </p:spTree>
    <p:extLst>
      <p:ext uri="{BB962C8B-B14F-4D97-AF65-F5344CB8AC3E}">
        <p14:creationId xmlns:p14="http://schemas.microsoft.com/office/powerpoint/2010/main" val="4055362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p:cNvSpPr>
            <a:spLocks noGrp="1"/>
          </p:cNvSpPr>
          <p:nvPr>
            <p:ph type="title"/>
          </p:nvPr>
        </p:nvSpPr>
        <p:spPr/>
        <p:txBody>
          <a:bodyPr/>
          <a:lstStyle/>
          <a:p>
            <a:r>
              <a:rPr lang="de-DE" altLang="en-US"/>
              <a:t>Terms in vegan</a:t>
            </a:r>
          </a:p>
        </p:txBody>
      </p:sp>
      <p:sp>
        <p:nvSpPr>
          <p:cNvPr id="31747" name="Inhaltsplatzhalter 2"/>
          <p:cNvSpPr>
            <a:spLocks noGrp="1"/>
          </p:cNvSpPr>
          <p:nvPr>
            <p:ph idx="1"/>
          </p:nvPr>
        </p:nvSpPr>
        <p:spPr/>
        <p:txBody>
          <a:bodyPr/>
          <a:lstStyle/>
          <a:p>
            <a:r>
              <a:rPr lang="de-DE" altLang="en-US" dirty="0" err="1"/>
              <a:t>Resource-partitioning</a:t>
            </a:r>
            <a:r>
              <a:rPr lang="de-DE" altLang="en-US" dirty="0"/>
              <a:t> </a:t>
            </a:r>
            <a:r>
              <a:rPr lang="de-DE" altLang="en-US" dirty="0" err="1"/>
              <a:t>models</a:t>
            </a:r>
            <a:endParaRPr lang="de-DE" altLang="en-US" dirty="0"/>
          </a:p>
          <a:p>
            <a:pPr lvl="1"/>
            <a:r>
              <a:rPr lang="de-DE" altLang="en-US" dirty="0"/>
              <a:t>Null = </a:t>
            </a:r>
            <a:r>
              <a:rPr lang="de-DE" altLang="en-US" dirty="0" err="1"/>
              <a:t>Broken</a:t>
            </a:r>
            <a:r>
              <a:rPr lang="de-DE" altLang="en-US" dirty="0"/>
              <a:t> Stick = Normal</a:t>
            </a:r>
          </a:p>
          <a:p>
            <a:pPr lvl="1"/>
            <a:r>
              <a:rPr lang="de-DE" altLang="en-US" dirty="0" err="1"/>
              <a:t>Preemption</a:t>
            </a:r>
            <a:r>
              <a:rPr lang="de-DE" altLang="en-US" dirty="0"/>
              <a:t> = </a:t>
            </a:r>
            <a:r>
              <a:rPr lang="de-DE" altLang="en-US" dirty="0" err="1"/>
              <a:t>Geometric</a:t>
            </a:r>
            <a:r>
              <a:rPr lang="de-DE" altLang="en-US" dirty="0"/>
              <a:t> Series</a:t>
            </a:r>
          </a:p>
          <a:p>
            <a:pPr lvl="1"/>
            <a:r>
              <a:rPr lang="de-DE" altLang="en-US" dirty="0"/>
              <a:t>Lognormal = Lognormal</a:t>
            </a:r>
          </a:p>
          <a:p>
            <a:r>
              <a:rPr lang="de-DE" altLang="en-US" dirty="0"/>
              <a:t>Statistical </a:t>
            </a:r>
            <a:r>
              <a:rPr lang="de-DE" altLang="en-US" dirty="0" err="1"/>
              <a:t>models</a:t>
            </a:r>
            <a:r>
              <a:rPr lang="de-DE" altLang="en-US" dirty="0"/>
              <a:t> (power </a:t>
            </a:r>
            <a:r>
              <a:rPr lang="de-DE" altLang="en-US" dirty="0" err="1"/>
              <a:t>law</a:t>
            </a:r>
            <a:r>
              <a:rPr lang="de-DE" altLang="en-US" dirty="0"/>
              <a:t>)</a:t>
            </a:r>
          </a:p>
          <a:p>
            <a:pPr lvl="1"/>
            <a:r>
              <a:rPr lang="de-DE" altLang="en-US" dirty="0"/>
              <a:t>Zipf = Zipf </a:t>
            </a:r>
            <a:r>
              <a:rPr lang="de-DE" altLang="en-US" dirty="0">
                <a:sym typeface="Wingdings" panose="05000000000000000000" pitchFamily="2" charset="2"/>
              </a:rPr>
              <a:t> </a:t>
            </a:r>
            <a:r>
              <a:rPr lang="en-US" dirty="0"/>
              <a:t>Strong dominance and a long tail of rare species</a:t>
            </a:r>
            <a:endParaRPr lang="de-DE" altLang="en-US" dirty="0"/>
          </a:p>
          <a:p>
            <a:pPr lvl="1"/>
            <a:r>
              <a:rPr lang="de-DE" altLang="en-US" dirty="0"/>
              <a:t>Mandelbrot = Zipf-Mandelbrot </a:t>
            </a:r>
            <a:r>
              <a:rPr lang="de-DE" altLang="en-US" dirty="0">
                <a:sym typeface="Wingdings" panose="05000000000000000000" pitchFamily="2" charset="2"/>
              </a:rPr>
              <a:t> </a:t>
            </a:r>
            <a:r>
              <a:rPr lang="en-US" dirty="0"/>
              <a:t>Weaker dominance but a long tail of rare species</a:t>
            </a:r>
            <a:endParaRPr lang="de-DE" altLang="en-US" dirty="0"/>
          </a:p>
          <a:p>
            <a:endParaRPr lang="de-DE" altLang="en-US" dirty="0"/>
          </a:p>
        </p:txBody>
      </p:sp>
    </p:spTree>
    <p:extLst>
      <p:ext uri="{BB962C8B-B14F-4D97-AF65-F5344CB8AC3E}">
        <p14:creationId xmlns:p14="http://schemas.microsoft.com/office/powerpoint/2010/main" val="31187995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78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1315075"/>
            <a:ext cx="452120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78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0185" y="1315076"/>
            <a:ext cx="4087812" cy="508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7812" name="Text Box 4"/>
          <p:cNvSpPr txBox="1">
            <a:spLocks noChangeArrowheads="1"/>
          </p:cNvSpPr>
          <p:nvPr/>
        </p:nvSpPr>
        <p:spPr bwMode="auto">
          <a:xfrm>
            <a:off x="2191713" y="6176631"/>
            <a:ext cx="239777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400" dirty="0"/>
              <a:t>Bambach (1977, Paleobiology)</a:t>
            </a:r>
          </a:p>
        </p:txBody>
      </p:sp>
      <p:sp>
        <p:nvSpPr>
          <p:cNvPr id="2" name="Textfeld 1"/>
          <p:cNvSpPr txBox="1"/>
          <p:nvPr/>
        </p:nvSpPr>
        <p:spPr>
          <a:xfrm>
            <a:off x="2002825" y="4527238"/>
            <a:ext cx="4248472" cy="1477328"/>
          </a:xfrm>
          <a:prstGeom prst="rect">
            <a:avLst/>
          </a:prstGeom>
          <a:noFill/>
        </p:spPr>
        <p:txBody>
          <a:bodyPr wrap="square" rtlCol="0">
            <a:spAutoFit/>
          </a:bodyPr>
          <a:lstStyle/>
          <a:p>
            <a:r>
              <a:rPr lang="en-US" dirty="0"/>
              <a:t>Two phases of increase (</a:t>
            </a:r>
            <a:r>
              <a:rPr lang="en-US" dirty="0" err="1"/>
              <a:t>Cambro</a:t>
            </a:r>
            <a:r>
              <a:rPr lang="en-US" dirty="0"/>
              <a:t>-Ordovician, Cenozoic) in normal marine habitats</a:t>
            </a:r>
          </a:p>
          <a:p>
            <a:r>
              <a:rPr lang="en-US" dirty="0"/>
              <a:t>One increase in variable environments and non in high-stress environments</a:t>
            </a:r>
          </a:p>
        </p:txBody>
      </p:sp>
      <p:sp>
        <p:nvSpPr>
          <p:cNvPr id="3" name="Titel 2"/>
          <p:cNvSpPr>
            <a:spLocks noGrp="1"/>
          </p:cNvSpPr>
          <p:nvPr>
            <p:ph type="title"/>
          </p:nvPr>
        </p:nvSpPr>
        <p:spPr/>
        <p:txBody>
          <a:bodyPr/>
          <a:lstStyle/>
          <a:p>
            <a:r>
              <a:rPr lang="en-US" dirty="0"/>
              <a:t>Alpha Diversity Through Time: Richness</a:t>
            </a:r>
          </a:p>
        </p:txBody>
      </p:sp>
    </p:spTree>
    <p:extLst>
      <p:ext uri="{BB962C8B-B14F-4D97-AF65-F5344CB8AC3E}">
        <p14:creationId xmlns:p14="http://schemas.microsoft.com/office/powerpoint/2010/main" val="39710009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19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76250"/>
            <a:ext cx="3695700" cy="562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1907" name="Text Box 3"/>
          <p:cNvSpPr txBox="1">
            <a:spLocks noChangeArrowheads="1"/>
          </p:cNvSpPr>
          <p:nvPr/>
        </p:nvSpPr>
        <p:spPr bwMode="auto">
          <a:xfrm>
            <a:off x="2008964" y="6142161"/>
            <a:ext cx="29178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400" dirty="0"/>
              <a:t>Powell &amp; Kowalewski (2002, Geology)</a:t>
            </a:r>
          </a:p>
        </p:txBody>
      </p:sp>
      <p:pic>
        <p:nvPicPr>
          <p:cNvPr id="8919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376" y="2060576"/>
            <a:ext cx="5508625" cy="232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1909" name="Text Box 5"/>
          <p:cNvSpPr txBox="1">
            <a:spLocks noChangeArrowheads="1"/>
          </p:cNvSpPr>
          <p:nvPr/>
        </p:nvSpPr>
        <p:spPr bwMode="auto">
          <a:xfrm>
            <a:off x="6320175" y="4488302"/>
            <a:ext cx="291778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400" dirty="0"/>
              <a:t>Bush </a:t>
            </a:r>
            <a:r>
              <a:rPr lang="de-DE" sz="1400" dirty="0" err="1"/>
              <a:t>and</a:t>
            </a:r>
            <a:r>
              <a:rPr lang="de-DE" sz="1400" dirty="0"/>
              <a:t> Bambach (2004, J. Geology)</a:t>
            </a:r>
          </a:p>
        </p:txBody>
      </p:sp>
      <p:sp>
        <p:nvSpPr>
          <p:cNvPr id="2" name="Textfeld 1"/>
          <p:cNvSpPr txBox="1"/>
          <p:nvPr/>
        </p:nvSpPr>
        <p:spPr>
          <a:xfrm>
            <a:off x="5807969" y="548681"/>
            <a:ext cx="4320480" cy="646331"/>
          </a:xfrm>
          <a:prstGeom prst="rect">
            <a:avLst/>
          </a:prstGeom>
          <a:noFill/>
        </p:spPr>
        <p:txBody>
          <a:bodyPr wrap="square" rtlCol="0">
            <a:spAutoFit/>
          </a:bodyPr>
          <a:lstStyle/>
          <a:p>
            <a:r>
              <a:rPr lang="en-US" dirty="0"/>
              <a:t>Further evenness and sampling-standardized approaches</a:t>
            </a:r>
          </a:p>
        </p:txBody>
      </p:sp>
    </p:spTree>
    <p:extLst>
      <p:ext uri="{BB962C8B-B14F-4D97-AF65-F5344CB8AC3E}">
        <p14:creationId xmlns:p14="http://schemas.microsoft.com/office/powerpoint/2010/main" val="19171775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1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0389" y="1932756"/>
            <a:ext cx="5113337"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9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5533" y="1059214"/>
            <a:ext cx="2902351" cy="533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9315" name="Text Box 3"/>
          <p:cNvSpPr txBox="1">
            <a:spLocks noChangeArrowheads="1"/>
          </p:cNvSpPr>
          <p:nvPr/>
        </p:nvSpPr>
        <p:spPr bwMode="auto">
          <a:xfrm>
            <a:off x="5919782" y="6244407"/>
            <a:ext cx="29702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400" dirty="0"/>
              <a:t>Kowalewski et al. (2006, Paleobiology)</a:t>
            </a:r>
          </a:p>
        </p:txBody>
      </p:sp>
      <p:sp>
        <p:nvSpPr>
          <p:cNvPr id="909316" name="Text Box 4"/>
          <p:cNvSpPr txBox="1">
            <a:spLocks noChangeArrowheads="1"/>
          </p:cNvSpPr>
          <p:nvPr/>
        </p:nvSpPr>
        <p:spPr bwMode="auto">
          <a:xfrm>
            <a:off x="6215638" y="1281840"/>
            <a:ext cx="3308406" cy="70788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t>Rarefaction of 400 samples</a:t>
            </a:r>
          </a:p>
          <a:p>
            <a:r>
              <a:rPr lang="en-US" sz="2000" dirty="0"/>
              <a:t>Standardized to 30 individuals</a:t>
            </a:r>
          </a:p>
        </p:txBody>
      </p:sp>
      <p:sp>
        <p:nvSpPr>
          <p:cNvPr id="909317" name="Text Box 5"/>
          <p:cNvSpPr txBox="1">
            <a:spLocks noChangeArrowheads="1"/>
          </p:cNvSpPr>
          <p:nvPr/>
        </p:nvSpPr>
        <p:spPr bwMode="auto">
          <a:xfrm>
            <a:off x="4008438" y="1139006"/>
            <a:ext cx="8964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Jurassic</a:t>
            </a:r>
          </a:p>
        </p:txBody>
      </p:sp>
      <p:sp>
        <p:nvSpPr>
          <p:cNvPr id="909318" name="Text Box 6"/>
          <p:cNvSpPr txBox="1">
            <a:spLocks noChangeArrowheads="1"/>
          </p:cNvSpPr>
          <p:nvPr/>
        </p:nvSpPr>
        <p:spPr bwMode="auto">
          <a:xfrm>
            <a:off x="4008439" y="3515494"/>
            <a:ext cx="1030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Neogene</a:t>
            </a:r>
          </a:p>
        </p:txBody>
      </p:sp>
      <p:sp>
        <p:nvSpPr>
          <p:cNvPr id="2" name="Titel 1"/>
          <p:cNvSpPr>
            <a:spLocks noGrp="1"/>
          </p:cNvSpPr>
          <p:nvPr>
            <p:ph type="title"/>
          </p:nvPr>
        </p:nvSpPr>
        <p:spPr>
          <a:xfrm>
            <a:off x="2152650" y="365127"/>
            <a:ext cx="8114007" cy="916714"/>
          </a:xfrm>
        </p:spPr>
        <p:txBody>
          <a:bodyPr/>
          <a:lstStyle/>
          <a:p>
            <a:r>
              <a:rPr lang="en-US" dirty="0"/>
              <a:t>Alpha Diversity Through Time: Rarefaction</a:t>
            </a:r>
          </a:p>
        </p:txBody>
      </p:sp>
    </p:spTree>
    <p:extLst>
      <p:ext uri="{BB962C8B-B14F-4D97-AF65-F5344CB8AC3E}">
        <p14:creationId xmlns:p14="http://schemas.microsoft.com/office/powerpoint/2010/main" val="25512109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52650" y="365127"/>
            <a:ext cx="7886700" cy="1047749"/>
          </a:xfrm>
        </p:spPr>
        <p:txBody>
          <a:bodyPr/>
          <a:lstStyle/>
          <a:p>
            <a:r>
              <a:rPr lang="en-US" dirty="0"/>
              <a:t>Alpha Diversity Trend Through RADs</a:t>
            </a:r>
          </a:p>
        </p:txBody>
      </p:sp>
      <p:sp>
        <p:nvSpPr>
          <p:cNvPr id="10" name="Rectangle 3"/>
          <p:cNvSpPr txBox="1">
            <a:spLocks noChangeArrowheads="1"/>
          </p:cNvSpPr>
          <p:nvPr/>
        </p:nvSpPr>
        <p:spPr>
          <a:xfrm>
            <a:off x="1981200" y="1412875"/>
            <a:ext cx="8229600" cy="1303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Proportion of complex communities „suddenly“ rising after P/T boundary</a:t>
            </a:r>
          </a:p>
        </p:txBody>
      </p:sp>
      <p:grpSp>
        <p:nvGrpSpPr>
          <p:cNvPr id="11" name="Group 15"/>
          <p:cNvGrpSpPr>
            <a:grpSpLocks/>
          </p:cNvGrpSpPr>
          <p:nvPr/>
        </p:nvGrpSpPr>
        <p:grpSpPr bwMode="auto">
          <a:xfrm>
            <a:off x="3732784" y="2300567"/>
            <a:ext cx="6611937" cy="4175125"/>
            <a:chOff x="1385" y="905"/>
            <a:chExt cx="4165" cy="2630"/>
          </a:xfrm>
        </p:grpSpPr>
        <p:sp>
          <p:nvSpPr>
            <p:cNvPr id="12" name="Text Box 4"/>
            <p:cNvSpPr txBox="1">
              <a:spLocks noChangeArrowheads="1"/>
            </p:cNvSpPr>
            <p:nvPr/>
          </p:nvSpPr>
          <p:spPr bwMode="auto">
            <a:xfrm>
              <a:off x="1385" y="3341"/>
              <a:ext cx="1454"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400" dirty="0"/>
                <a:t>Wagner et al. (2006, Science)</a:t>
              </a:r>
            </a:p>
          </p:txBody>
        </p:sp>
        <p:pic>
          <p:nvPicPr>
            <p:cNvPr id="13" name="Picture 7" descr="SimpleOverTime"/>
            <p:cNvPicPr>
              <a:picLocks noChangeAspect="1" noChangeArrowheads="1"/>
            </p:cNvPicPr>
            <p:nvPr/>
          </p:nvPicPr>
          <p:blipFill>
            <a:blip r:embed="rId2">
              <a:extLst>
                <a:ext uri="{28A0092B-C50C-407E-A947-70E740481C1C}">
                  <a14:useLocalDpi xmlns:a14="http://schemas.microsoft.com/office/drawing/2010/main" val="0"/>
                </a:ext>
              </a:extLst>
            </a:blip>
            <a:srcRect l="473" t="5206" r="4614" b="473"/>
            <a:stretch>
              <a:fillRect/>
            </a:stretch>
          </p:blipFill>
          <p:spPr bwMode="auto">
            <a:xfrm>
              <a:off x="2919" y="905"/>
              <a:ext cx="2631" cy="2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8820" y="2636913"/>
            <a:ext cx="4131156" cy="1085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feld 14"/>
          <p:cNvSpPr txBox="1"/>
          <p:nvPr/>
        </p:nvSpPr>
        <p:spPr>
          <a:xfrm>
            <a:off x="1981200" y="4653136"/>
            <a:ext cx="3384376" cy="923330"/>
          </a:xfrm>
          <a:prstGeom prst="rect">
            <a:avLst/>
          </a:prstGeom>
          <a:noFill/>
        </p:spPr>
        <p:txBody>
          <a:bodyPr wrap="square" rtlCol="0">
            <a:spAutoFit/>
          </a:bodyPr>
          <a:lstStyle/>
          <a:p>
            <a:r>
              <a:rPr lang="de-DE" dirty="0"/>
              <a:t>Simple = </a:t>
            </a:r>
            <a:r>
              <a:rPr lang="de-DE" b="1" dirty="0" err="1"/>
              <a:t>Geometric</a:t>
            </a:r>
            <a:r>
              <a:rPr lang="de-DE" b="1" dirty="0"/>
              <a:t> </a:t>
            </a:r>
            <a:r>
              <a:rPr lang="de-DE" b="1" dirty="0" err="1"/>
              <a:t>series</a:t>
            </a:r>
            <a:r>
              <a:rPr lang="de-DE" b="1" dirty="0"/>
              <a:t> </a:t>
            </a:r>
            <a:r>
              <a:rPr lang="de-DE" dirty="0" err="1"/>
              <a:t>or</a:t>
            </a:r>
            <a:r>
              <a:rPr lang="de-DE" dirty="0"/>
              <a:t> zero-</a:t>
            </a:r>
            <a:r>
              <a:rPr lang="de-DE" dirty="0" err="1"/>
              <a:t>sum</a:t>
            </a:r>
            <a:r>
              <a:rPr lang="de-DE" dirty="0"/>
              <a:t> </a:t>
            </a:r>
            <a:r>
              <a:rPr lang="de-DE" dirty="0" err="1"/>
              <a:t>multinomial</a:t>
            </a:r>
            <a:endParaRPr lang="de-DE" dirty="0"/>
          </a:p>
          <a:p>
            <a:r>
              <a:rPr lang="de-DE" dirty="0" err="1"/>
              <a:t>Complex</a:t>
            </a:r>
            <a:r>
              <a:rPr lang="de-DE" dirty="0"/>
              <a:t> = </a:t>
            </a:r>
            <a:r>
              <a:rPr lang="de-DE" b="1" dirty="0"/>
              <a:t>Lognormal</a:t>
            </a:r>
            <a:r>
              <a:rPr lang="de-DE" dirty="0"/>
              <a:t> </a:t>
            </a:r>
            <a:r>
              <a:rPr lang="de-DE" dirty="0" err="1"/>
              <a:t>or</a:t>
            </a:r>
            <a:r>
              <a:rPr lang="de-DE" dirty="0"/>
              <a:t> Zipf</a:t>
            </a:r>
          </a:p>
        </p:txBody>
      </p:sp>
    </p:spTree>
    <p:extLst>
      <p:ext uri="{BB962C8B-B14F-4D97-AF65-F5344CB8AC3E}">
        <p14:creationId xmlns:p14="http://schemas.microsoft.com/office/powerpoint/2010/main" val="69088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outboxdocuments.co.uk/wp-content/uploads/2015/07/Fotolia_72825611_Subscription_Monthly_M-672x3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4868" y="1832630"/>
            <a:ext cx="6400800" cy="3543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4943873" y="1124744"/>
            <a:ext cx="1368965" cy="707886"/>
          </a:xfrm>
          <a:prstGeom prst="rect">
            <a:avLst/>
          </a:prstGeom>
          <a:noFill/>
        </p:spPr>
        <p:txBody>
          <a:bodyPr wrap="none" rtlCol="0">
            <a:spAutoFit/>
          </a:bodyPr>
          <a:lstStyle/>
          <a:p>
            <a:r>
              <a:rPr lang="de-DE" sz="4000" dirty="0"/>
              <a:t>Break</a:t>
            </a:r>
          </a:p>
        </p:txBody>
      </p:sp>
    </p:spTree>
    <p:extLst>
      <p:ext uri="{BB962C8B-B14F-4D97-AF65-F5344CB8AC3E}">
        <p14:creationId xmlns:p14="http://schemas.microsoft.com/office/powerpoint/2010/main" val="822250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Structure</a:t>
            </a:r>
          </a:p>
        </p:txBody>
      </p:sp>
      <p:sp>
        <p:nvSpPr>
          <p:cNvPr id="3" name="Inhaltsplatzhalter 2"/>
          <p:cNvSpPr>
            <a:spLocks noGrp="1"/>
          </p:cNvSpPr>
          <p:nvPr>
            <p:ph idx="1"/>
          </p:nvPr>
        </p:nvSpPr>
        <p:spPr/>
        <p:txBody>
          <a:bodyPr/>
          <a:lstStyle/>
          <a:p>
            <a:r>
              <a:rPr lang="en-US" dirty="0"/>
              <a:t>Definitions</a:t>
            </a:r>
          </a:p>
          <a:p>
            <a:r>
              <a:rPr lang="en-US" dirty="0"/>
              <a:t>Alpha, Beta, Gamma diversity</a:t>
            </a:r>
          </a:p>
          <a:p>
            <a:r>
              <a:rPr lang="en-US" dirty="0"/>
              <a:t>Alpha diversity through time</a:t>
            </a:r>
          </a:p>
          <a:p>
            <a:r>
              <a:rPr lang="en-US" dirty="0"/>
              <a:t>Measuring alpha</a:t>
            </a:r>
          </a:p>
          <a:p>
            <a:r>
              <a:rPr lang="en-US" dirty="0"/>
              <a:t>Beta diversity </a:t>
            </a:r>
          </a:p>
          <a:p>
            <a:r>
              <a:rPr lang="en-US" dirty="0"/>
              <a:t>Community dissimilarity </a:t>
            </a:r>
          </a:p>
          <a:p>
            <a:r>
              <a:rPr lang="en-US" dirty="0"/>
              <a:t>Multivariate approaches</a:t>
            </a:r>
          </a:p>
          <a:p>
            <a:endParaRPr lang="en-US" dirty="0"/>
          </a:p>
          <a:p>
            <a:endParaRPr lang="en-US" dirty="0"/>
          </a:p>
          <a:p>
            <a:endParaRPr lang="en-US" dirty="0"/>
          </a:p>
        </p:txBody>
      </p:sp>
      <p:pic>
        <p:nvPicPr>
          <p:cNvPr id="5" name="Grafik 4"/>
          <p:cNvPicPr>
            <a:picLocks noChangeAspect="1"/>
          </p:cNvPicPr>
          <p:nvPr/>
        </p:nvPicPr>
        <p:blipFill>
          <a:blip r:embed="rId2"/>
          <a:stretch>
            <a:fillRect/>
          </a:stretch>
        </p:blipFill>
        <p:spPr>
          <a:xfrm>
            <a:off x="6159189" y="1626123"/>
            <a:ext cx="5634611" cy="3963971"/>
          </a:xfrm>
          <a:prstGeom prst="rect">
            <a:avLst/>
          </a:prstGeom>
        </p:spPr>
      </p:pic>
    </p:spTree>
    <p:extLst>
      <p:ext uri="{BB962C8B-B14F-4D97-AF65-F5344CB8AC3E}">
        <p14:creationId xmlns:p14="http://schemas.microsoft.com/office/powerpoint/2010/main" val="16825447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Beta diversity</a:t>
            </a: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604746"/>
            <a:ext cx="9144000" cy="2291390"/>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896136"/>
            <a:ext cx="9144000" cy="2291390"/>
          </a:xfrm>
          <a:prstGeom prst="rect">
            <a:avLst/>
          </a:prstGeom>
        </p:spPr>
      </p:pic>
      <p:sp>
        <p:nvSpPr>
          <p:cNvPr id="6" name="Rechteck 5"/>
          <p:cNvSpPr/>
          <p:nvPr/>
        </p:nvSpPr>
        <p:spPr>
          <a:xfrm>
            <a:off x="2701136" y="6225710"/>
            <a:ext cx="5931187" cy="369332"/>
          </a:xfrm>
          <a:prstGeom prst="rect">
            <a:avLst/>
          </a:prstGeom>
        </p:spPr>
        <p:txBody>
          <a:bodyPr wrap="square">
            <a:spAutoFit/>
          </a:bodyPr>
          <a:lstStyle/>
          <a:p>
            <a:r>
              <a:rPr lang="en-US" dirty="0">
                <a:hlinkClick r:id="rId4"/>
              </a:rPr>
              <a:t>https://methodsblog.com/2015/05/27/beta_diversity/</a:t>
            </a:r>
            <a:r>
              <a:rPr lang="en-US" dirty="0"/>
              <a:t> </a:t>
            </a:r>
          </a:p>
        </p:txBody>
      </p:sp>
    </p:spTree>
    <p:extLst>
      <p:ext uri="{BB962C8B-B14F-4D97-AF65-F5344CB8AC3E}">
        <p14:creationId xmlns:p14="http://schemas.microsoft.com/office/powerpoint/2010/main" val="4038291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p:cNvSpPr>
            <a:spLocks noGrp="1"/>
          </p:cNvSpPr>
          <p:nvPr>
            <p:ph type="title"/>
          </p:nvPr>
        </p:nvSpPr>
        <p:spPr/>
        <p:txBody>
          <a:bodyPr/>
          <a:lstStyle/>
          <a:p>
            <a:r>
              <a:rPr lang="de-DE" altLang="en-US"/>
              <a:t>Beta Diversity</a:t>
            </a:r>
          </a:p>
        </p:txBody>
      </p:sp>
      <p:sp>
        <p:nvSpPr>
          <p:cNvPr id="33795" name="Inhaltsplatzhalter 2"/>
          <p:cNvSpPr>
            <a:spLocks noGrp="1"/>
          </p:cNvSpPr>
          <p:nvPr>
            <p:ph idx="1"/>
          </p:nvPr>
        </p:nvSpPr>
        <p:spPr>
          <a:xfrm>
            <a:off x="838200" y="1829839"/>
            <a:ext cx="10515600" cy="4351338"/>
          </a:xfrm>
        </p:spPr>
        <p:txBody>
          <a:bodyPr/>
          <a:lstStyle/>
          <a:p>
            <a:r>
              <a:rPr lang="en-US" altLang="en-US"/>
              <a:t>Assessed indirectly</a:t>
            </a:r>
          </a:p>
          <a:p>
            <a:pPr lvl="1"/>
            <a:r>
              <a:rPr lang="en-US" altLang="en-US"/>
              <a:t>Beta = Gamma/mean(Alpha)</a:t>
            </a:r>
          </a:p>
          <a:p>
            <a:r>
              <a:rPr lang="en-US" altLang="en-US"/>
              <a:t>Assessed directly</a:t>
            </a:r>
          </a:p>
          <a:p>
            <a:pPr lvl="1"/>
            <a:r>
              <a:rPr lang="en-US" altLang="en-US"/>
              <a:t>By dissimilarities between communities</a:t>
            </a:r>
          </a:p>
          <a:p>
            <a:pPr lvl="1"/>
            <a:r>
              <a:rPr lang="en-US" altLang="en-US"/>
              <a:t>Use a suitable dissimilarity metric</a:t>
            </a:r>
          </a:p>
        </p:txBody>
      </p:sp>
    </p:spTree>
    <p:extLst>
      <p:ext uri="{BB962C8B-B14F-4D97-AF65-F5344CB8AC3E}">
        <p14:creationId xmlns:p14="http://schemas.microsoft.com/office/powerpoint/2010/main" val="12815211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Beta </a:t>
            </a:r>
            <a:r>
              <a:rPr lang="de-DE" dirty="0" err="1"/>
              <a:t>Diversity</a:t>
            </a:r>
            <a:r>
              <a:rPr lang="de-DE" dirty="0"/>
              <a:t> Through Time</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0244" y="1964655"/>
            <a:ext cx="5977085" cy="435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5562426" y="6483818"/>
            <a:ext cx="2156360" cy="307777"/>
          </a:xfrm>
          <a:prstGeom prst="rect">
            <a:avLst/>
          </a:prstGeom>
          <a:noFill/>
        </p:spPr>
        <p:txBody>
          <a:bodyPr wrap="none" rtlCol="0">
            <a:spAutoFit/>
          </a:bodyPr>
          <a:lstStyle/>
          <a:p>
            <a:r>
              <a:rPr lang="de-DE" sz="1400" dirty="0"/>
              <a:t>Aberhan &amp; Kiessling (2012)</a:t>
            </a:r>
          </a:p>
        </p:txBody>
      </p:sp>
      <p:sp>
        <p:nvSpPr>
          <p:cNvPr id="4" name="Textfeld 3"/>
          <p:cNvSpPr txBox="1"/>
          <p:nvPr/>
        </p:nvSpPr>
        <p:spPr>
          <a:xfrm>
            <a:off x="838200" y="3280915"/>
            <a:ext cx="3654527" cy="461665"/>
          </a:xfrm>
          <a:prstGeom prst="rect">
            <a:avLst/>
          </a:prstGeom>
          <a:noFill/>
        </p:spPr>
        <p:txBody>
          <a:bodyPr wrap="none" rtlCol="0">
            <a:spAutoFit/>
          </a:bodyPr>
          <a:lstStyle/>
          <a:p>
            <a:r>
              <a:rPr lang="de-DE" sz="2400" dirty="0"/>
              <a:t>Beta = Gamma/</a:t>
            </a:r>
            <a:r>
              <a:rPr lang="de-DE" sz="2400" dirty="0" err="1"/>
              <a:t>Mean</a:t>
            </a:r>
            <a:r>
              <a:rPr lang="de-DE" sz="2400" dirty="0"/>
              <a:t> Alpha</a:t>
            </a:r>
          </a:p>
        </p:txBody>
      </p:sp>
      <p:sp>
        <p:nvSpPr>
          <p:cNvPr id="5" name="Textfeld 4"/>
          <p:cNvSpPr txBox="1"/>
          <p:nvPr/>
        </p:nvSpPr>
        <p:spPr>
          <a:xfrm>
            <a:off x="838200" y="1881741"/>
            <a:ext cx="2904564" cy="1200329"/>
          </a:xfrm>
          <a:prstGeom prst="rect">
            <a:avLst/>
          </a:prstGeom>
          <a:noFill/>
        </p:spPr>
        <p:txBody>
          <a:bodyPr wrap="square" rtlCol="0">
            <a:spAutoFit/>
          </a:bodyPr>
          <a:lstStyle/>
          <a:p>
            <a:r>
              <a:rPr lang="en-US" sz="2400" dirty="0" err="1"/>
              <a:t>Unweigthed</a:t>
            </a:r>
            <a:r>
              <a:rPr lang="en-US" sz="2400" dirty="0"/>
              <a:t> by-list subsampling of PBDB data</a:t>
            </a:r>
          </a:p>
        </p:txBody>
      </p:sp>
    </p:spTree>
    <p:extLst>
      <p:ext uri="{BB962C8B-B14F-4D97-AF65-F5344CB8AC3E}">
        <p14:creationId xmlns:p14="http://schemas.microsoft.com/office/powerpoint/2010/main" val="20563576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2500FF-8B63-41E9-BEE7-97D025CF51C5}"/>
              </a:ext>
            </a:extLst>
          </p:cNvPr>
          <p:cNvSpPr>
            <a:spLocks noGrp="1"/>
          </p:cNvSpPr>
          <p:nvPr>
            <p:ph type="title"/>
          </p:nvPr>
        </p:nvSpPr>
        <p:spPr>
          <a:xfrm>
            <a:off x="838200" y="365125"/>
            <a:ext cx="10515600" cy="1039605"/>
          </a:xfrm>
        </p:spPr>
        <p:txBody>
          <a:bodyPr/>
          <a:lstStyle/>
          <a:p>
            <a:r>
              <a:rPr lang="en-US" dirty="0"/>
              <a:t>Alpha and Beta in the Cambrian Explosion</a:t>
            </a:r>
          </a:p>
        </p:txBody>
      </p:sp>
      <p:pic>
        <p:nvPicPr>
          <p:cNvPr id="4" name="Grafik 3">
            <a:extLst>
              <a:ext uri="{FF2B5EF4-FFF2-40B4-BE49-F238E27FC236}">
                <a16:creationId xmlns:a16="http://schemas.microsoft.com/office/drawing/2014/main" id="{95EF7FD3-88F1-4C96-85C9-A70F363E321D}"/>
              </a:ext>
            </a:extLst>
          </p:cNvPr>
          <p:cNvPicPr>
            <a:picLocks noChangeAspect="1"/>
          </p:cNvPicPr>
          <p:nvPr/>
        </p:nvPicPr>
        <p:blipFill>
          <a:blip r:embed="rId2"/>
          <a:stretch>
            <a:fillRect/>
          </a:stretch>
        </p:blipFill>
        <p:spPr>
          <a:xfrm>
            <a:off x="2014645" y="1491905"/>
            <a:ext cx="7328138" cy="5129696"/>
          </a:xfrm>
          <a:prstGeom prst="rect">
            <a:avLst/>
          </a:prstGeom>
        </p:spPr>
      </p:pic>
      <p:sp>
        <p:nvSpPr>
          <p:cNvPr id="5" name="Textfeld 4">
            <a:extLst>
              <a:ext uri="{FF2B5EF4-FFF2-40B4-BE49-F238E27FC236}">
                <a16:creationId xmlns:a16="http://schemas.microsoft.com/office/drawing/2014/main" id="{F883E788-E570-473B-9612-306C62E52174}"/>
              </a:ext>
            </a:extLst>
          </p:cNvPr>
          <p:cNvSpPr txBox="1"/>
          <p:nvPr/>
        </p:nvSpPr>
        <p:spPr>
          <a:xfrm rot="16200000">
            <a:off x="10420626" y="4607339"/>
            <a:ext cx="3001143" cy="369332"/>
          </a:xfrm>
          <a:prstGeom prst="rect">
            <a:avLst/>
          </a:prstGeom>
          <a:noFill/>
        </p:spPr>
        <p:txBody>
          <a:bodyPr wrap="none" rtlCol="0">
            <a:spAutoFit/>
          </a:bodyPr>
          <a:lstStyle/>
          <a:p>
            <a:r>
              <a:rPr lang="en-US" dirty="0"/>
              <a:t>Lin and Kiessling (2015, PNAS)</a:t>
            </a:r>
          </a:p>
        </p:txBody>
      </p:sp>
    </p:spTree>
    <p:extLst>
      <p:ext uri="{BB962C8B-B14F-4D97-AF65-F5344CB8AC3E}">
        <p14:creationId xmlns:p14="http://schemas.microsoft.com/office/powerpoint/2010/main" val="36202350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de-DE"/>
              <a:t>Similarity Indices to Approach  Beta Diversity</a:t>
            </a:r>
          </a:p>
        </p:txBody>
      </p:sp>
      <p:sp>
        <p:nvSpPr>
          <p:cNvPr id="34819" name="Rectangle 3"/>
          <p:cNvSpPr>
            <a:spLocks noGrp="1" noChangeArrowheads="1"/>
          </p:cNvSpPr>
          <p:nvPr>
            <p:ph idx="1"/>
          </p:nvPr>
        </p:nvSpPr>
        <p:spPr/>
        <p:txBody>
          <a:bodyPr/>
          <a:lstStyle/>
          <a:p>
            <a:r>
              <a:rPr lang="en-US" altLang="de-DE" sz="3100" dirty="0" err="1"/>
              <a:t>Jaccard</a:t>
            </a:r>
            <a:r>
              <a:rPr lang="en-US" altLang="de-DE" sz="3100" dirty="0"/>
              <a:t> Index:   </a:t>
            </a:r>
          </a:p>
          <a:p>
            <a:r>
              <a:rPr lang="en-US" altLang="de-DE" sz="3100" dirty="0" err="1"/>
              <a:t>S</a:t>
            </a:r>
            <a:r>
              <a:rPr lang="en-US" altLang="de-DE" sz="3100" baseline="-25000" dirty="0" err="1"/>
              <a:t>j</a:t>
            </a:r>
            <a:r>
              <a:rPr lang="en-US" altLang="de-DE" sz="3100" dirty="0"/>
              <a:t> = a/(</a:t>
            </a:r>
            <a:r>
              <a:rPr lang="en-US" altLang="de-DE" sz="3100" dirty="0" err="1"/>
              <a:t>a+b+c</a:t>
            </a:r>
            <a:r>
              <a:rPr lang="en-US" altLang="de-DE" sz="3100" dirty="0"/>
              <a:t>)</a:t>
            </a:r>
            <a:endParaRPr lang="en-US" altLang="de-DE" sz="2500" dirty="0"/>
          </a:p>
          <a:p>
            <a:pPr lvl="1">
              <a:buClr>
                <a:schemeClr val="tx1"/>
              </a:buClr>
              <a:buFontTx/>
              <a:buNone/>
            </a:pPr>
            <a:r>
              <a:rPr lang="en-US" altLang="de-DE" sz="2000" dirty="0"/>
              <a:t>a = Number of shared taxa between sampling sites</a:t>
            </a:r>
          </a:p>
          <a:p>
            <a:pPr lvl="1">
              <a:buClr>
                <a:schemeClr val="tx1"/>
              </a:buClr>
              <a:buFontTx/>
              <a:buNone/>
            </a:pPr>
            <a:r>
              <a:rPr lang="en-US" altLang="de-DE" sz="2000" dirty="0"/>
              <a:t>b = Number of taxa in site A not encountered in site B</a:t>
            </a:r>
          </a:p>
          <a:p>
            <a:pPr lvl="1">
              <a:buClr>
                <a:schemeClr val="tx1"/>
              </a:buClr>
              <a:buFontTx/>
              <a:buNone/>
            </a:pPr>
            <a:r>
              <a:rPr lang="en-US" altLang="de-DE" sz="2000" dirty="0"/>
              <a:t>c = Number of taxa in site B not encountered in site A</a:t>
            </a:r>
          </a:p>
          <a:p>
            <a:pPr>
              <a:buClr>
                <a:schemeClr val="tx1"/>
              </a:buClr>
            </a:pPr>
            <a:r>
              <a:rPr lang="en-US" altLang="de-DE" sz="2400" dirty="0" err="1"/>
              <a:t>Jaccard</a:t>
            </a:r>
            <a:r>
              <a:rPr lang="en-US" altLang="de-DE" sz="2400" dirty="0"/>
              <a:t> Dissimilarity = 1 - </a:t>
            </a:r>
            <a:r>
              <a:rPr lang="en-US" altLang="de-DE" sz="2400" dirty="0" err="1"/>
              <a:t>S</a:t>
            </a:r>
            <a:r>
              <a:rPr lang="en-US" altLang="de-DE" sz="2400" baseline="-25000" dirty="0" err="1"/>
              <a:t>j</a:t>
            </a:r>
            <a:endParaRPr lang="en-US" altLang="de-DE" sz="2400" baseline="-25000" dirty="0"/>
          </a:p>
        </p:txBody>
      </p:sp>
      <p:sp>
        <p:nvSpPr>
          <p:cNvPr id="34820" name="Text Box 4"/>
          <p:cNvSpPr txBox="1">
            <a:spLocks noChangeArrowheads="1"/>
          </p:cNvSpPr>
          <p:nvPr/>
        </p:nvSpPr>
        <p:spPr bwMode="auto">
          <a:xfrm>
            <a:off x="2299987" y="4994139"/>
            <a:ext cx="681455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de-DE" sz="2000" dirty="0">
                <a:latin typeface="+mn-lt"/>
              </a:rPr>
              <a:t>Good for binary data but very sensitive of different sample sizes</a:t>
            </a:r>
          </a:p>
        </p:txBody>
      </p:sp>
      <p:pic>
        <p:nvPicPr>
          <p:cNvPr id="3482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938" y="1825625"/>
            <a:ext cx="2016125"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91097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a:off x="2817038" y="1960727"/>
            <a:ext cx="5920740" cy="3697857"/>
          </a:xfrm>
          <a:prstGeom prst="rect">
            <a:avLst/>
          </a:prstGeom>
        </p:spPr>
      </p:pic>
      <p:sp>
        <p:nvSpPr>
          <p:cNvPr id="6" name="Titel 5"/>
          <p:cNvSpPr>
            <a:spLocks noGrp="1"/>
          </p:cNvSpPr>
          <p:nvPr>
            <p:ph type="title"/>
          </p:nvPr>
        </p:nvSpPr>
        <p:spPr/>
        <p:txBody>
          <a:bodyPr/>
          <a:lstStyle/>
          <a:p>
            <a:r>
              <a:rPr lang="en-US" dirty="0"/>
              <a:t>Nestedness and turnover components of beta diversity</a:t>
            </a:r>
          </a:p>
        </p:txBody>
      </p:sp>
      <p:sp>
        <p:nvSpPr>
          <p:cNvPr id="8" name="Textfeld 7"/>
          <p:cNvSpPr txBox="1"/>
          <p:nvPr/>
        </p:nvSpPr>
        <p:spPr>
          <a:xfrm>
            <a:off x="8450271" y="6119447"/>
            <a:ext cx="1253741" cy="307777"/>
          </a:xfrm>
          <a:prstGeom prst="rect">
            <a:avLst/>
          </a:prstGeom>
          <a:noFill/>
        </p:spPr>
        <p:txBody>
          <a:bodyPr wrap="none" rtlCol="0">
            <a:spAutoFit/>
          </a:bodyPr>
          <a:lstStyle/>
          <a:p>
            <a:r>
              <a:rPr lang="en-US" sz="1400" dirty="0"/>
              <a:t>Baselga (2010)</a:t>
            </a:r>
          </a:p>
        </p:txBody>
      </p:sp>
    </p:spTree>
    <p:extLst>
      <p:ext uri="{BB962C8B-B14F-4D97-AF65-F5344CB8AC3E}">
        <p14:creationId xmlns:p14="http://schemas.microsoft.com/office/powerpoint/2010/main" val="892077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Other binary metrics</a:t>
            </a:r>
          </a:p>
        </p:txBody>
      </p:sp>
      <p:sp>
        <p:nvSpPr>
          <p:cNvPr id="3" name="Inhaltsplatzhalter 2"/>
          <p:cNvSpPr>
            <a:spLocks noGrp="1"/>
          </p:cNvSpPr>
          <p:nvPr>
            <p:ph idx="1"/>
          </p:nvPr>
        </p:nvSpPr>
        <p:spPr/>
        <p:txBody>
          <a:bodyPr/>
          <a:lstStyle/>
          <a:p>
            <a:r>
              <a:rPr lang="en-US" dirty="0" err="1">
                <a:latin typeface="Arial" panose="020B0604020202020204" pitchFamily="34" charset="0"/>
                <a:cs typeface="Arial" panose="020B0604020202020204" pitchFamily="34" charset="0"/>
              </a:rPr>
              <a:t>Sørensen</a:t>
            </a:r>
            <a:r>
              <a:rPr lang="en-US" dirty="0">
                <a:latin typeface="Arial" panose="020B0604020202020204" pitchFamily="34" charset="0"/>
                <a:cs typeface="Arial" panose="020B0604020202020204" pitchFamily="34" charset="0"/>
              </a:rPr>
              <a:t> pairwise dissimilarity</a:t>
            </a:r>
          </a:p>
          <a:p>
            <a:pPr marL="457200" lvl="1" indent="0">
              <a:buNone/>
            </a:pPr>
            <a:r>
              <a:rPr lang="en-US" dirty="0">
                <a:latin typeface="Arial" panose="020B0604020202020204" pitchFamily="34" charset="0"/>
                <a:cs typeface="Arial" panose="020B0604020202020204" pitchFamily="34" charset="0"/>
              </a:rPr>
              <a:t>β</a:t>
            </a:r>
            <a:r>
              <a:rPr lang="en-US" baseline="-25000" dirty="0" err="1">
                <a:latin typeface="Arial" panose="020B0604020202020204" pitchFamily="34" charset="0"/>
                <a:cs typeface="Arial" panose="020B0604020202020204" pitchFamily="34" charset="0"/>
              </a:rPr>
              <a:t>Sor</a:t>
            </a:r>
            <a:r>
              <a:rPr lang="en-US" dirty="0">
                <a:latin typeface="Arial" panose="020B0604020202020204" pitchFamily="34" charset="0"/>
                <a:cs typeface="Arial" panose="020B0604020202020204" pitchFamily="34" charset="0"/>
              </a:rPr>
              <a:t> = (b + c)/(2a + b + c)</a:t>
            </a:r>
          </a:p>
          <a:p>
            <a:pPr lvl="1"/>
            <a:r>
              <a:rPr lang="en-US" dirty="0">
                <a:latin typeface="Arial" panose="020B0604020202020204" pitchFamily="34" charset="0"/>
                <a:cs typeface="Arial" panose="020B0604020202020204" pitchFamily="34" charset="0"/>
              </a:rPr>
              <a:t>Linear relationship with Whittaker’s beta</a:t>
            </a:r>
          </a:p>
          <a:p>
            <a:pPr lvl="1"/>
            <a:r>
              <a:rPr lang="en-US" dirty="0">
                <a:latin typeface="Arial" panose="020B0604020202020204" pitchFamily="34" charset="0"/>
                <a:cs typeface="Arial" panose="020B0604020202020204" pitchFamily="34" charset="0"/>
              </a:rPr>
              <a:t>True turnover</a:t>
            </a:r>
          </a:p>
          <a:p>
            <a:r>
              <a:rPr lang="en-US" dirty="0">
                <a:latin typeface="Arial" panose="020B0604020202020204" pitchFamily="34" charset="0"/>
                <a:cs typeface="Arial" panose="020B0604020202020204" pitchFamily="34" charset="0"/>
              </a:rPr>
              <a:t>Simpson pairwise dissimilarity</a:t>
            </a:r>
          </a:p>
          <a:p>
            <a:pPr marL="457200" lvl="1" indent="0">
              <a:buNone/>
            </a:pPr>
            <a:r>
              <a:rPr lang="en-US" dirty="0">
                <a:latin typeface="Arial" panose="020B0604020202020204" pitchFamily="34" charset="0"/>
                <a:cs typeface="Arial" panose="020B0604020202020204" pitchFamily="34" charset="0"/>
              </a:rPr>
              <a:t>β</a:t>
            </a:r>
            <a:r>
              <a:rPr lang="en-US" baseline="-25000" dirty="0">
                <a:latin typeface="Arial" panose="020B0604020202020204" pitchFamily="34" charset="0"/>
                <a:cs typeface="Arial" panose="020B0604020202020204" pitchFamily="34" charset="0"/>
              </a:rPr>
              <a:t>Sim</a:t>
            </a:r>
            <a:r>
              <a:rPr lang="en-US" dirty="0">
                <a:latin typeface="Arial" panose="020B0604020202020204" pitchFamily="34" charset="0"/>
                <a:cs typeface="Arial" panose="020B0604020202020204" pitchFamily="34" charset="0"/>
              </a:rPr>
              <a:t> = min(</a:t>
            </a:r>
            <a:r>
              <a:rPr lang="en-US" dirty="0" err="1">
                <a:latin typeface="Arial" panose="020B0604020202020204" pitchFamily="34" charset="0"/>
                <a:cs typeface="Arial" panose="020B0604020202020204" pitchFamily="34" charset="0"/>
              </a:rPr>
              <a:t>b,c</a:t>
            </a:r>
            <a:r>
              <a:rPr lang="en-US" dirty="0">
                <a:latin typeface="Arial" panose="020B0604020202020204" pitchFamily="34" charset="0"/>
                <a:cs typeface="Arial" panose="020B0604020202020204" pitchFamily="34" charset="0"/>
              </a:rPr>
              <a:t>)/(a + min(</a:t>
            </a:r>
            <a:r>
              <a:rPr lang="en-US" dirty="0" err="1">
                <a:latin typeface="Arial" panose="020B0604020202020204" pitchFamily="34" charset="0"/>
                <a:cs typeface="Arial" panose="020B0604020202020204" pitchFamily="34" charset="0"/>
              </a:rPr>
              <a:t>b,c</a:t>
            </a:r>
            <a:r>
              <a:rPr lang="en-US" dirty="0">
                <a:latin typeface="Arial" panose="020B0604020202020204" pitchFamily="34" charset="0"/>
                <a:cs typeface="Arial" panose="020B0604020202020204" pitchFamily="34" charset="0"/>
              </a:rPr>
              <a:t>))</a:t>
            </a:r>
          </a:p>
          <a:p>
            <a:pPr lvl="1"/>
            <a:r>
              <a:rPr lang="en-US" dirty="0">
                <a:latin typeface="Arial" panose="020B0604020202020204" pitchFamily="34" charset="0"/>
                <a:cs typeface="Arial" panose="020B0604020202020204" pitchFamily="34" charset="0"/>
              </a:rPr>
              <a:t>Turnover without richness component</a:t>
            </a:r>
          </a:p>
          <a:p>
            <a:r>
              <a:rPr lang="en-US" dirty="0"/>
              <a:t>Nestedness (Baselga 2010)</a:t>
            </a:r>
          </a:p>
          <a:p>
            <a:pPr marL="457200" lvl="1" indent="0">
              <a:buNone/>
            </a:pPr>
            <a:r>
              <a:rPr lang="en-US" dirty="0">
                <a:latin typeface="Arial" panose="020B0604020202020204" pitchFamily="34" charset="0"/>
                <a:cs typeface="Arial" panose="020B0604020202020204" pitchFamily="34" charset="0"/>
              </a:rPr>
              <a:t>β</a:t>
            </a:r>
            <a:r>
              <a:rPr lang="en-US" baseline="-25000" dirty="0" err="1">
                <a:latin typeface="Arial" panose="020B0604020202020204" pitchFamily="34" charset="0"/>
                <a:cs typeface="Arial" panose="020B0604020202020204" pitchFamily="34" charset="0"/>
              </a:rPr>
              <a:t>nes</a:t>
            </a:r>
            <a:r>
              <a:rPr lang="en-US" dirty="0">
                <a:latin typeface="Arial" panose="020B0604020202020204" pitchFamily="34" charset="0"/>
                <a:cs typeface="Arial" panose="020B0604020202020204" pitchFamily="34" charset="0"/>
              </a:rPr>
              <a:t> = β</a:t>
            </a:r>
            <a:r>
              <a:rPr lang="en-US" baseline="-25000" dirty="0" err="1">
                <a:latin typeface="Arial" panose="020B0604020202020204" pitchFamily="34" charset="0"/>
                <a:cs typeface="Arial" panose="020B0604020202020204" pitchFamily="34" charset="0"/>
              </a:rPr>
              <a:t>sor</a:t>
            </a:r>
            <a:r>
              <a:rPr lang="en-US" dirty="0">
                <a:latin typeface="Arial" panose="020B0604020202020204" pitchFamily="34" charset="0"/>
                <a:cs typeface="Arial" panose="020B0604020202020204" pitchFamily="34" charset="0"/>
              </a:rPr>
              <a:t> - β</a:t>
            </a:r>
            <a:r>
              <a:rPr lang="en-US" baseline="-25000" dirty="0">
                <a:latin typeface="Arial" panose="020B0604020202020204" pitchFamily="34" charset="0"/>
                <a:cs typeface="Arial" panose="020B0604020202020204" pitchFamily="34" charset="0"/>
              </a:rPr>
              <a:t>sim</a:t>
            </a:r>
            <a:endParaRPr lang="en-US" dirty="0"/>
          </a:p>
        </p:txBody>
      </p:sp>
    </p:spTree>
    <p:extLst>
      <p:ext uri="{BB962C8B-B14F-4D97-AF65-F5344CB8AC3E}">
        <p14:creationId xmlns:p14="http://schemas.microsoft.com/office/powerpoint/2010/main" val="15223916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Percent similarity</a:t>
            </a:r>
            <a:endParaRPr lang="en-US" dirty="0"/>
          </a:p>
        </p:txBody>
      </p:sp>
      <p:sp>
        <p:nvSpPr>
          <p:cNvPr id="3" name="Inhaltsplatzhalter 2"/>
          <p:cNvSpPr>
            <a:spLocks noGrp="1"/>
          </p:cNvSpPr>
          <p:nvPr>
            <p:ph idx="1"/>
          </p:nvPr>
        </p:nvSpPr>
        <p:spPr>
          <a:xfrm>
            <a:off x="2152650" y="3297633"/>
            <a:ext cx="7886700" cy="2879330"/>
          </a:xfrm>
        </p:spPr>
        <p:txBody>
          <a:bodyPr/>
          <a:lstStyle/>
          <a:p>
            <a:pPr marL="0" indent="0">
              <a:buNone/>
            </a:pPr>
            <a:r>
              <a:rPr lang="en-US" dirty="0"/>
              <a:t>    	I	J		min</a:t>
            </a:r>
          </a:p>
          <a:p>
            <a:pPr marL="0" indent="0">
              <a:buNone/>
            </a:pPr>
            <a:r>
              <a:rPr lang="en-US" dirty="0"/>
              <a:t>A	50	80		50</a:t>
            </a:r>
          </a:p>
          <a:p>
            <a:pPr marL="0" indent="0">
              <a:buNone/>
            </a:pPr>
            <a:r>
              <a:rPr lang="en-US" dirty="0"/>
              <a:t>B	20	0		0</a:t>
            </a:r>
          </a:p>
          <a:p>
            <a:pPr marL="0" indent="0">
              <a:buNone/>
            </a:pPr>
            <a:r>
              <a:rPr lang="en-US" dirty="0"/>
              <a:t>C	30	20		20		</a:t>
            </a:r>
          </a:p>
          <a:p>
            <a:pPr marL="0" indent="0">
              <a:buNone/>
            </a:pPr>
            <a:r>
              <a:rPr lang="en-US" dirty="0"/>
              <a:t>				</a:t>
            </a:r>
            <a:r>
              <a:rPr lang="en-US" b="1" dirty="0"/>
              <a:t>70%</a:t>
            </a:r>
          </a:p>
        </p:txBody>
      </p:sp>
      <p:sp>
        <p:nvSpPr>
          <p:cNvPr id="4" name="Textfeld 3"/>
          <p:cNvSpPr txBox="1"/>
          <p:nvPr/>
        </p:nvSpPr>
        <p:spPr>
          <a:xfrm>
            <a:off x="2289448" y="1580546"/>
            <a:ext cx="6069796" cy="1415772"/>
          </a:xfrm>
          <a:prstGeom prst="rect">
            <a:avLst/>
          </a:prstGeom>
          <a:noFill/>
        </p:spPr>
        <p:txBody>
          <a:bodyPr wrap="square" rtlCol="0">
            <a:spAutoFit/>
          </a:bodyPr>
          <a:lstStyle/>
          <a:p>
            <a:r>
              <a:rPr lang="en-US" altLang="de-DE" sz="2800" dirty="0"/>
              <a:t>Percent similarity: P = </a:t>
            </a:r>
            <a:r>
              <a:rPr lang="en-US" altLang="de-DE" sz="2800" dirty="0">
                <a:cs typeface="Times New Roman" panose="02020603050405020304" pitchFamily="18" charset="0"/>
              </a:rPr>
              <a:t>Σ min(p</a:t>
            </a:r>
            <a:r>
              <a:rPr lang="en-US" altLang="de-DE" sz="2800" baseline="-25000" dirty="0">
                <a:cs typeface="Times New Roman" panose="02020603050405020304" pitchFamily="18" charset="0"/>
              </a:rPr>
              <a:t>i1</a:t>
            </a:r>
            <a:r>
              <a:rPr lang="en-US" altLang="de-DE" sz="2800" dirty="0">
                <a:cs typeface="Times New Roman" panose="02020603050405020304" pitchFamily="18" charset="0"/>
              </a:rPr>
              <a:t>, p</a:t>
            </a:r>
            <a:r>
              <a:rPr lang="en-US" altLang="de-DE" sz="2800" baseline="-25000" dirty="0">
                <a:cs typeface="Times New Roman" panose="02020603050405020304" pitchFamily="18" charset="0"/>
              </a:rPr>
              <a:t>i2</a:t>
            </a:r>
            <a:r>
              <a:rPr lang="en-US" altLang="de-DE" sz="2800" dirty="0">
                <a:cs typeface="Times New Roman" panose="02020603050405020304" pitchFamily="18" charset="0"/>
              </a:rPr>
              <a:t>)</a:t>
            </a:r>
            <a:endParaRPr lang="en-US" altLang="de-DE" sz="2800" dirty="0"/>
          </a:p>
          <a:p>
            <a:r>
              <a:rPr lang="en-US" altLang="de-DE" sz="2000" dirty="0"/>
              <a:t>Simple and very efficient for </a:t>
            </a:r>
            <a:r>
              <a:rPr lang="en-US" altLang="de-DE" sz="2000" b="1" dirty="0"/>
              <a:t>quantitative</a:t>
            </a:r>
            <a:r>
              <a:rPr lang="en-US" altLang="de-DE" sz="2000" dirty="0"/>
              <a:t> data, same as </a:t>
            </a:r>
            <a:r>
              <a:rPr lang="en-US" altLang="de-DE" sz="2000" b="1" dirty="0"/>
              <a:t>Bray-Curtis</a:t>
            </a:r>
            <a:r>
              <a:rPr lang="en-US" altLang="de-DE" sz="2000" dirty="0"/>
              <a:t> for proportional data</a:t>
            </a:r>
          </a:p>
          <a:p>
            <a:endParaRPr lang="en-US" dirty="0"/>
          </a:p>
        </p:txBody>
      </p:sp>
    </p:spTree>
    <p:extLst>
      <p:ext uri="{BB962C8B-B14F-4D97-AF65-F5344CB8AC3E}">
        <p14:creationId xmlns:p14="http://schemas.microsoft.com/office/powerpoint/2010/main" val="11082255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de-DE"/>
              <a:t>Exercise</a:t>
            </a:r>
          </a:p>
        </p:txBody>
      </p:sp>
      <p:sp>
        <p:nvSpPr>
          <p:cNvPr id="35843" name="Rectangle 3"/>
          <p:cNvSpPr>
            <a:spLocks noGrp="1" noChangeArrowheads="1"/>
          </p:cNvSpPr>
          <p:nvPr>
            <p:ph idx="1"/>
          </p:nvPr>
        </p:nvSpPr>
        <p:spPr/>
        <p:txBody>
          <a:bodyPr/>
          <a:lstStyle/>
          <a:p>
            <a:r>
              <a:rPr lang="en-US" altLang="de-DE" dirty="0"/>
              <a:t>Calculate beta diversity of radiolarian faunas?</a:t>
            </a:r>
          </a:p>
          <a:p>
            <a:r>
              <a:rPr lang="en-US" altLang="de-DE" dirty="0"/>
              <a:t>Start with two samples and then go to entire matrix</a:t>
            </a:r>
          </a:p>
        </p:txBody>
      </p:sp>
      <p:sp>
        <p:nvSpPr>
          <p:cNvPr id="35844" name="Text Box 4"/>
          <p:cNvSpPr txBox="1">
            <a:spLocks noChangeArrowheads="1"/>
          </p:cNvSpPr>
          <p:nvPr/>
        </p:nvSpPr>
        <p:spPr bwMode="auto">
          <a:xfrm>
            <a:off x="2495550" y="4508501"/>
            <a:ext cx="281320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2400" b="1" dirty="0"/>
          </a:p>
          <a:p>
            <a:pPr eaLnBrk="1" hangingPunct="1">
              <a:spcBef>
                <a:spcPct val="0"/>
              </a:spcBef>
              <a:buClrTx/>
              <a:buSzTx/>
              <a:buFontTx/>
              <a:buNone/>
            </a:pPr>
            <a:r>
              <a:rPr lang="de-DE" altLang="de-DE" sz="2400" b="1" dirty="0"/>
              <a:t>Script: </a:t>
            </a:r>
            <a:r>
              <a:rPr lang="de-DE" altLang="de-DE" sz="2400" b="1" dirty="0" err="1"/>
              <a:t>Beta_div.R</a:t>
            </a:r>
            <a:endParaRPr lang="de-DE" altLang="de-DE" sz="2400" b="1" dirty="0"/>
          </a:p>
        </p:txBody>
      </p:sp>
    </p:spTree>
    <p:extLst>
      <p:ext uri="{BB962C8B-B14F-4D97-AF65-F5344CB8AC3E}">
        <p14:creationId xmlns:p14="http://schemas.microsoft.com/office/powerpoint/2010/main" val="10590873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What to do with a (dis)similarity matrix</a:t>
            </a:r>
          </a:p>
        </p:txBody>
      </p:sp>
      <p:sp>
        <p:nvSpPr>
          <p:cNvPr id="3" name="Inhaltsplatzhalter 2"/>
          <p:cNvSpPr>
            <a:spLocks noGrp="1"/>
          </p:cNvSpPr>
          <p:nvPr>
            <p:ph idx="1"/>
          </p:nvPr>
        </p:nvSpPr>
        <p:spPr/>
        <p:txBody>
          <a:bodyPr/>
          <a:lstStyle/>
          <a:p>
            <a:r>
              <a:rPr lang="en-US" dirty="0"/>
              <a:t>Structure detection</a:t>
            </a:r>
          </a:p>
          <a:p>
            <a:pPr lvl="1"/>
            <a:r>
              <a:rPr lang="en-US" dirty="0"/>
              <a:t>Explore groups versus gradients over space and time</a:t>
            </a:r>
          </a:p>
          <a:p>
            <a:r>
              <a:rPr lang="en-US" dirty="0"/>
              <a:t>Approaches</a:t>
            </a:r>
          </a:p>
          <a:p>
            <a:pPr lvl="1"/>
            <a:r>
              <a:rPr lang="en-US" dirty="0"/>
              <a:t>Cluster analysis</a:t>
            </a:r>
          </a:p>
          <a:p>
            <a:pPr lvl="1"/>
            <a:r>
              <a:rPr lang="en-US" dirty="0"/>
              <a:t>Non-metric multidimensional scaling</a:t>
            </a:r>
          </a:p>
          <a:p>
            <a:pPr lvl="1"/>
            <a:endParaRPr lang="en-US" dirty="0"/>
          </a:p>
        </p:txBody>
      </p:sp>
    </p:spTree>
    <p:extLst>
      <p:ext uri="{BB962C8B-B14F-4D97-AF65-F5344CB8AC3E}">
        <p14:creationId xmlns:p14="http://schemas.microsoft.com/office/powerpoint/2010/main" val="1194814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de-DE"/>
              <a:t>Components of biodiversity</a:t>
            </a:r>
          </a:p>
        </p:txBody>
      </p:sp>
      <p:graphicFrame>
        <p:nvGraphicFramePr>
          <p:cNvPr id="211971" name="Object 3"/>
          <p:cNvGraphicFramePr>
            <a:graphicFrameLocks noGrp="1" noChangeAspect="1"/>
          </p:cNvGraphicFramePr>
          <p:nvPr>
            <p:ph idx="1"/>
            <p:extLst>
              <p:ext uri="{D42A27DB-BD31-4B8C-83A1-F6EECF244321}">
                <p14:modId xmlns:p14="http://schemas.microsoft.com/office/powerpoint/2010/main" val="4601011"/>
              </p:ext>
            </p:extLst>
          </p:nvPr>
        </p:nvGraphicFramePr>
        <p:xfrm>
          <a:off x="7390614" y="1690688"/>
          <a:ext cx="4331616" cy="3759596"/>
        </p:xfrm>
        <a:graphic>
          <a:graphicData uri="http://schemas.openxmlformats.org/presentationml/2006/ole">
            <mc:AlternateContent xmlns:mc="http://schemas.openxmlformats.org/markup-compatibility/2006">
              <mc:Choice xmlns:v="urn:schemas-microsoft-com:vml" Requires="v">
                <p:oleObj spid="_x0000_s1087" name="CorelDRAW" r:id="rId4" imgW="3233928" imgH="2807208" progId="CorelDRAW.Graphic.13">
                  <p:embed/>
                </p:oleObj>
              </mc:Choice>
              <mc:Fallback>
                <p:oleObj name="CorelDRAW" r:id="rId4" imgW="3233928" imgH="2807208" progId="CorelDRAW.Graphic.13">
                  <p:embed/>
                  <p:pic>
                    <p:nvPicPr>
                      <p:cNvPr id="211971"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0614" y="1690688"/>
                        <a:ext cx="4331616" cy="3759596"/>
                      </a:xfrm>
                      <a:prstGeom prst="rect">
                        <a:avLst/>
                      </a:prstGeom>
                      <a:noFill/>
                      <a:ln>
                        <a:noFill/>
                      </a:ln>
                      <a:effectLst/>
                    </p:spPr>
                  </p:pic>
                </p:oleObj>
              </mc:Fallback>
            </mc:AlternateContent>
          </a:graphicData>
        </a:graphic>
      </p:graphicFrame>
      <p:sp>
        <p:nvSpPr>
          <p:cNvPr id="5124" name="Text Box 4"/>
          <p:cNvSpPr txBox="1">
            <a:spLocks noChangeArrowheads="1"/>
          </p:cNvSpPr>
          <p:nvPr/>
        </p:nvSpPr>
        <p:spPr bwMode="auto">
          <a:xfrm>
            <a:off x="593889" y="1628775"/>
            <a:ext cx="5573549"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de-DE" altLang="de-DE" sz="2400" dirty="0"/>
              <a:t>Point </a:t>
            </a:r>
            <a:r>
              <a:rPr lang="de-DE" altLang="de-DE" sz="2400" dirty="0" err="1"/>
              <a:t>diversity</a:t>
            </a:r>
            <a:r>
              <a:rPr lang="de-DE" altLang="de-DE" sz="2400" dirty="0"/>
              <a:t> (</a:t>
            </a:r>
            <a:r>
              <a:rPr lang="de-DE" altLang="de-DE" sz="2400" b="1" dirty="0"/>
              <a:t>Alpha</a:t>
            </a:r>
            <a:r>
              <a:rPr lang="de-DE" altLang="de-DE" sz="2400" dirty="0"/>
              <a:t>) = </a:t>
            </a:r>
            <a:r>
              <a:rPr lang="de-DE" altLang="de-DE" sz="2400" dirty="0" err="1"/>
              <a:t>Within</a:t>
            </a:r>
            <a:r>
              <a:rPr lang="de-DE" altLang="de-DE" sz="2400" dirty="0"/>
              <a:t> </a:t>
            </a:r>
            <a:r>
              <a:rPr lang="de-DE" altLang="de-DE" sz="2400" dirty="0" err="1"/>
              <a:t>community</a:t>
            </a:r>
            <a:r>
              <a:rPr lang="de-DE" altLang="de-DE" sz="2400" dirty="0"/>
              <a:t> </a:t>
            </a:r>
            <a:r>
              <a:rPr lang="de-DE" altLang="de-DE" sz="2400" dirty="0" err="1"/>
              <a:t>diversity</a:t>
            </a:r>
            <a:endParaRPr lang="de-DE" altLang="de-DE" sz="2400" dirty="0"/>
          </a:p>
          <a:p>
            <a:pPr eaLnBrk="1" hangingPunct="1">
              <a:spcBef>
                <a:spcPct val="0"/>
              </a:spcBef>
              <a:buClrTx/>
              <a:buSzTx/>
              <a:buFontTx/>
              <a:buNone/>
            </a:pPr>
            <a:endParaRPr lang="de-DE" altLang="de-DE" sz="2400" dirty="0"/>
          </a:p>
          <a:p>
            <a:pPr eaLnBrk="1" hangingPunct="1">
              <a:spcBef>
                <a:spcPct val="0"/>
              </a:spcBef>
              <a:buClrTx/>
              <a:buSzTx/>
              <a:buFontTx/>
              <a:buNone/>
            </a:pPr>
            <a:r>
              <a:rPr lang="de-DE" altLang="de-DE" sz="2400" dirty="0" err="1"/>
              <a:t>Between</a:t>
            </a:r>
            <a:r>
              <a:rPr lang="de-DE" altLang="de-DE" sz="2400" dirty="0"/>
              <a:t> </a:t>
            </a:r>
            <a:r>
              <a:rPr lang="de-DE" altLang="de-DE" sz="2400" dirty="0" err="1"/>
              <a:t>community</a:t>
            </a:r>
            <a:r>
              <a:rPr lang="de-DE" altLang="de-DE" sz="2400" dirty="0"/>
              <a:t> </a:t>
            </a:r>
            <a:r>
              <a:rPr lang="de-DE" altLang="de-DE" sz="2400" dirty="0" err="1"/>
              <a:t>diversity</a:t>
            </a:r>
            <a:r>
              <a:rPr lang="de-DE" altLang="de-DE" sz="2400" dirty="0"/>
              <a:t> (</a:t>
            </a:r>
            <a:r>
              <a:rPr lang="de-DE" altLang="de-DE" sz="2400" b="1" dirty="0"/>
              <a:t>Beta</a:t>
            </a:r>
            <a:r>
              <a:rPr lang="de-DE" altLang="de-DE" sz="2400" dirty="0"/>
              <a:t>)</a:t>
            </a:r>
          </a:p>
          <a:p>
            <a:pPr eaLnBrk="1" hangingPunct="1">
              <a:spcBef>
                <a:spcPct val="0"/>
              </a:spcBef>
              <a:buClrTx/>
              <a:buSzTx/>
              <a:buFontTx/>
              <a:buNone/>
            </a:pPr>
            <a:endParaRPr lang="de-DE" altLang="de-DE" sz="2400" dirty="0"/>
          </a:p>
          <a:p>
            <a:pPr eaLnBrk="1" hangingPunct="1">
              <a:spcBef>
                <a:spcPct val="0"/>
              </a:spcBef>
              <a:buClrTx/>
              <a:buSzTx/>
              <a:buFontTx/>
              <a:buNone/>
            </a:pPr>
            <a:r>
              <a:rPr lang="de-DE" altLang="de-DE" sz="2400" dirty="0"/>
              <a:t>Total </a:t>
            </a:r>
            <a:r>
              <a:rPr lang="de-DE" altLang="de-DE" sz="2400" dirty="0" err="1"/>
              <a:t>diversity</a:t>
            </a:r>
            <a:r>
              <a:rPr lang="de-DE" altLang="de-DE" sz="2400" dirty="0"/>
              <a:t> (</a:t>
            </a:r>
            <a:r>
              <a:rPr lang="de-DE" altLang="de-DE" sz="2400" b="1" dirty="0"/>
              <a:t>Gamma</a:t>
            </a:r>
            <a:r>
              <a:rPr lang="de-DE" altLang="de-DE" sz="2400" dirty="0"/>
              <a:t>): Area, </a:t>
            </a:r>
            <a:r>
              <a:rPr lang="de-DE" altLang="de-DE" sz="2400" dirty="0" err="1"/>
              <a:t>region</a:t>
            </a:r>
            <a:r>
              <a:rPr lang="de-DE" altLang="de-DE" sz="2400" dirty="0"/>
              <a:t>, </a:t>
            </a:r>
            <a:r>
              <a:rPr lang="de-DE" altLang="de-DE" sz="2400" dirty="0" err="1"/>
              <a:t>or</a:t>
            </a:r>
            <a:r>
              <a:rPr lang="de-DE" altLang="de-DE" sz="2400" dirty="0"/>
              <a:t> </a:t>
            </a:r>
            <a:r>
              <a:rPr lang="de-DE" altLang="de-DE" sz="2400" dirty="0" err="1"/>
              <a:t>globe</a:t>
            </a:r>
            <a:endParaRPr lang="en-US" altLang="de-DE" sz="2400" dirty="0"/>
          </a:p>
          <a:p>
            <a:pPr eaLnBrk="1" hangingPunct="1">
              <a:spcBef>
                <a:spcPct val="50000"/>
              </a:spcBef>
              <a:buClrTx/>
              <a:buSzTx/>
              <a:buFontTx/>
              <a:buNone/>
            </a:pPr>
            <a:endParaRPr lang="en-US" altLang="de-DE" sz="2400" dirty="0"/>
          </a:p>
        </p:txBody>
      </p:sp>
      <p:sp>
        <p:nvSpPr>
          <p:cNvPr id="5126" name="Text Box 6"/>
          <p:cNvSpPr txBox="1">
            <a:spLocks noChangeArrowheads="1"/>
          </p:cNvSpPr>
          <p:nvPr/>
        </p:nvSpPr>
        <p:spPr bwMode="auto">
          <a:xfrm>
            <a:off x="1702512" y="5433718"/>
            <a:ext cx="435087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de-DE" sz="2400" dirty="0"/>
              <a:t>Mean(Alpha) x Beta = Gamma</a:t>
            </a:r>
          </a:p>
        </p:txBody>
      </p:sp>
    </p:spTree>
    <p:extLst>
      <p:ext uri="{BB962C8B-B14F-4D97-AF65-F5344CB8AC3E}">
        <p14:creationId xmlns:p14="http://schemas.microsoft.com/office/powerpoint/2010/main" val="35966496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19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Hierarchical Cluster Analysis</a:t>
            </a:r>
          </a:p>
        </p:txBody>
      </p:sp>
      <p:sp>
        <p:nvSpPr>
          <p:cNvPr id="3" name="Inhaltsplatzhalter 2"/>
          <p:cNvSpPr>
            <a:spLocks noGrp="1"/>
          </p:cNvSpPr>
          <p:nvPr>
            <p:ph idx="1"/>
          </p:nvPr>
        </p:nvSpPr>
        <p:spPr/>
        <p:txBody>
          <a:bodyPr>
            <a:normAutofit/>
          </a:bodyPr>
          <a:lstStyle/>
          <a:p>
            <a:r>
              <a:rPr lang="en-US" dirty="0"/>
              <a:t>Hierarchical (nested) grouping of data</a:t>
            </a:r>
          </a:p>
          <a:p>
            <a:pPr lvl="1"/>
            <a:r>
              <a:rPr lang="en-US" dirty="0"/>
              <a:t>Between variables (Q-Mode)</a:t>
            </a:r>
          </a:p>
          <a:p>
            <a:pPr lvl="1"/>
            <a:r>
              <a:rPr lang="en-US" dirty="0"/>
              <a:t>Between cases (R-Mode)</a:t>
            </a:r>
          </a:p>
          <a:p>
            <a:r>
              <a:rPr lang="en-US" dirty="0"/>
              <a:t>Paleobiological</a:t>
            </a:r>
          </a:p>
          <a:p>
            <a:pPr lvl="1"/>
            <a:r>
              <a:rPr lang="en-US" dirty="0"/>
              <a:t>Q-Mode: Groups of samples</a:t>
            </a:r>
          </a:p>
          <a:p>
            <a:pPr lvl="1"/>
            <a:r>
              <a:rPr lang="en-US" dirty="0"/>
              <a:t>R-Mode: Groups of species or higher taxa</a:t>
            </a:r>
          </a:p>
          <a:p>
            <a:r>
              <a:rPr lang="en-US" dirty="0"/>
              <a:t>Divisive or agglomerative</a:t>
            </a:r>
          </a:p>
          <a:p>
            <a:r>
              <a:rPr lang="en-US" dirty="0"/>
              <a:t>Fully reproducible</a:t>
            </a:r>
          </a:p>
          <a:p>
            <a:r>
              <a:rPr lang="en-US" dirty="0"/>
              <a:t>Works with any similarity or distance metric</a:t>
            </a:r>
          </a:p>
        </p:txBody>
      </p:sp>
    </p:spTree>
    <p:extLst>
      <p:ext uri="{BB962C8B-B14F-4D97-AF65-F5344CB8AC3E}">
        <p14:creationId xmlns:p14="http://schemas.microsoft.com/office/powerpoint/2010/main" val="42847186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Steps in Cluster Analysis</a:t>
            </a:r>
          </a:p>
        </p:txBody>
      </p:sp>
      <p:sp>
        <p:nvSpPr>
          <p:cNvPr id="3" name="Inhaltsplatzhalter 2"/>
          <p:cNvSpPr>
            <a:spLocks noGrp="1"/>
          </p:cNvSpPr>
          <p:nvPr>
            <p:ph idx="1"/>
          </p:nvPr>
        </p:nvSpPr>
        <p:spPr>
          <a:xfrm>
            <a:off x="2152650" y="1527721"/>
            <a:ext cx="7886700" cy="4351338"/>
          </a:xfrm>
        </p:spPr>
        <p:txBody>
          <a:bodyPr/>
          <a:lstStyle/>
          <a:p>
            <a:r>
              <a:rPr lang="en-US" dirty="0"/>
              <a:t>Similarity/Dissimilarity (or distance) matrix</a:t>
            </a:r>
          </a:p>
          <a:p>
            <a:r>
              <a:rPr lang="en-US" dirty="0"/>
              <a:t>Agglomeration: Link pairs of objects to form small clusters</a:t>
            </a:r>
          </a:p>
          <a:p>
            <a:r>
              <a:rPr lang="en-US" dirty="0"/>
              <a:t>Treat small clusters as new objects and repeat procedure until all objects are related</a:t>
            </a:r>
          </a:p>
        </p:txBody>
      </p:sp>
      <p:pic>
        <p:nvPicPr>
          <p:cNvPr id="4" name="Picture 2" descr="https://media3.bournemouth.ac.uk/spss/image%20bank/dendrosimpps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3705" y="3856203"/>
            <a:ext cx="3669540" cy="2508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561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Agglomeration Methods (Selection)</a:t>
            </a:r>
          </a:p>
        </p:txBody>
      </p:sp>
      <p:sp>
        <p:nvSpPr>
          <p:cNvPr id="3" name="Inhaltsplatzhalter 2"/>
          <p:cNvSpPr>
            <a:spLocks noGrp="1"/>
          </p:cNvSpPr>
          <p:nvPr>
            <p:ph idx="1"/>
          </p:nvPr>
        </p:nvSpPr>
        <p:spPr/>
        <p:txBody>
          <a:bodyPr>
            <a:normAutofit fontScale="62500" lnSpcReduction="20000"/>
          </a:bodyPr>
          <a:lstStyle/>
          <a:p>
            <a:r>
              <a:rPr lang="en-US" i="1" dirty="0"/>
              <a:t>Nearest Neighbor or </a:t>
            </a:r>
            <a:r>
              <a:rPr lang="en-US" b="1" i="1" dirty="0"/>
              <a:t>Single</a:t>
            </a:r>
            <a:r>
              <a:rPr lang="en-US" i="1" dirty="0"/>
              <a:t> Linkage Clustering: </a:t>
            </a:r>
            <a:r>
              <a:rPr lang="en-US" dirty="0"/>
              <a:t>Similarity between two clusters equals the maximum similarity between any two members of the clusters</a:t>
            </a:r>
          </a:p>
          <a:p>
            <a:pPr lvl="1"/>
            <a:r>
              <a:rPr lang="en-US" dirty="0"/>
              <a:t>Tends to produce chaining (friends of friends)</a:t>
            </a:r>
          </a:p>
          <a:p>
            <a:r>
              <a:rPr lang="en-US" i="1" dirty="0"/>
              <a:t>Farthest Neighbor or </a:t>
            </a:r>
            <a:r>
              <a:rPr lang="en-US" b="1" i="1" dirty="0"/>
              <a:t>Complete</a:t>
            </a:r>
            <a:r>
              <a:rPr lang="en-US" i="1" dirty="0"/>
              <a:t> Linkage Clustering</a:t>
            </a:r>
            <a:r>
              <a:rPr lang="en-US" dirty="0"/>
              <a:t>: Similarity between two clusters equals the minimum similarity between any two members of the clusters</a:t>
            </a:r>
          </a:p>
          <a:p>
            <a:pPr lvl="1"/>
            <a:r>
              <a:rPr lang="en-US" dirty="0"/>
              <a:t>Tends to produce clear groups, even if similarity between members is great</a:t>
            </a:r>
          </a:p>
          <a:p>
            <a:pPr lvl="1"/>
            <a:r>
              <a:rPr lang="en-US" dirty="0"/>
              <a:t>Default method in R function </a:t>
            </a:r>
            <a:r>
              <a:rPr lang="en-US" dirty="0" err="1"/>
              <a:t>hclust</a:t>
            </a:r>
            <a:r>
              <a:rPr lang="en-US" dirty="0"/>
              <a:t>()</a:t>
            </a:r>
          </a:p>
          <a:p>
            <a:r>
              <a:rPr lang="en-US" i="1" dirty="0"/>
              <a:t>Unweighted Group </a:t>
            </a:r>
            <a:r>
              <a:rPr lang="en-US" b="1" i="1" dirty="0"/>
              <a:t>Average</a:t>
            </a:r>
            <a:r>
              <a:rPr lang="en-US" i="1" dirty="0"/>
              <a:t> or Unweighted Pair Group Method with Arithmetic Averaging: </a:t>
            </a:r>
            <a:r>
              <a:rPr lang="en-US" dirty="0"/>
              <a:t>Similarity between two clusters equals the mean similarity between all possible pair-group combinations</a:t>
            </a:r>
          </a:p>
          <a:p>
            <a:pPr lvl="1"/>
            <a:r>
              <a:rPr lang="en-US" dirty="0"/>
              <a:t>Intermediate between single and complete. Most commonly used in paleoecology</a:t>
            </a:r>
          </a:p>
          <a:p>
            <a:r>
              <a:rPr lang="en-US" i="1" dirty="0"/>
              <a:t>Centroid Clustering or Unweighted Pair Group Method with Centroid Averaging: </a:t>
            </a:r>
            <a:r>
              <a:rPr lang="en-US" dirty="0"/>
              <a:t>Similarity between two clusters equals their similarities as composite objects</a:t>
            </a:r>
          </a:p>
          <a:p>
            <a:r>
              <a:rPr lang="en-US" sz="2900" b="1" i="1" dirty="0"/>
              <a:t>Ward</a:t>
            </a:r>
            <a:r>
              <a:rPr lang="en-US" sz="2900" i="1" dirty="0"/>
              <a:t>’s Method: </a:t>
            </a:r>
            <a:r>
              <a:rPr lang="en-US" sz="2900" dirty="0"/>
              <a:t>Objects are grouped that minimize the variance of the similarities between all member objects within a cluster</a:t>
            </a:r>
          </a:p>
          <a:p>
            <a:pPr lvl="1"/>
            <a:r>
              <a:rPr lang="en-US" sz="2500" dirty="0"/>
              <a:t>Recommended method</a:t>
            </a:r>
          </a:p>
          <a:p>
            <a:pPr lvl="1"/>
            <a:r>
              <a:rPr lang="en-US" sz="2500" dirty="0"/>
              <a:t>ward.D2 in R</a:t>
            </a:r>
          </a:p>
          <a:p>
            <a:pPr lvl="1"/>
            <a:endParaRPr lang="en-US" sz="2500" dirty="0"/>
          </a:p>
        </p:txBody>
      </p:sp>
    </p:spTree>
    <p:extLst>
      <p:ext uri="{BB962C8B-B14F-4D97-AF65-F5344CB8AC3E}">
        <p14:creationId xmlns:p14="http://schemas.microsoft.com/office/powerpoint/2010/main" val="35320821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Exercise </a:t>
            </a:r>
          </a:p>
        </p:txBody>
      </p:sp>
      <p:sp>
        <p:nvSpPr>
          <p:cNvPr id="3" name="Inhaltsplatzhalter 2"/>
          <p:cNvSpPr>
            <a:spLocks noGrp="1"/>
          </p:cNvSpPr>
          <p:nvPr>
            <p:ph idx="1"/>
          </p:nvPr>
        </p:nvSpPr>
        <p:spPr/>
        <p:txBody>
          <a:bodyPr>
            <a:normAutofit/>
          </a:bodyPr>
          <a:lstStyle/>
          <a:p>
            <a:r>
              <a:rPr lang="en-US" dirty="0"/>
              <a:t>Find the biogeographic structure in Late Jurassic-earliest Cretaceous radiolarian samples collected from</a:t>
            </a:r>
          </a:p>
          <a:p>
            <a:pPr lvl="1"/>
            <a:r>
              <a:rPr lang="en-US" dirty="0"/>
              <a:t>Antarctica (K, GD, LG)</a:t>
            </a:r>
          </a:p>
          <a:p>
            <a:pPr lvl="1"/>
            <a:r>
              <a:rPr lang="en-US" dirty="0"/>
              <a:t>The Alps (AM, Bu, PS, </a:t>
            </a:r>
            <a:r>
              <a:rPr lang="en-US" dirty="0" err="1"/>
              <a:t>Sc</a:t>
            </a:r>
            <a:r>
              <a:rPr lang="en-US" dirty="0"/>
              <a:t>, </a:t>
            </a:r>
            <a:r>
              <a:rPr lang="en-US" dirty="0" err="1"/>
              <a:t>Sg</a:t>
            </a:r>
            <a:r>
              <a:rPr lang="en-US" dirty="0"/>
              <a:t>, Stg)</a:t>
            </a:r>
          </a:p>
          <a:p>
            <a:pPr lvl="1"/>
            <a:r>
              <a:rPr lang="en-US" dirty="0"/>
              <a:t>Oman (JB, JH, Na)</a:t>
            </a:r>
          </a:p>
          <a:p>
            <a:pPr lvl="1"/>
            <a:r>
              <a:rPr lang="en-US" dirty="0"/>
              <a:t>Philippines (R)</a:t>
            </a:r>
          </a:p>
          <a:p>
            <a:r>
              <a:rPr lang="en-US" dirty="0"/>
              <a:t>Biogeographic vs. stratigraphic signal?</a:t>
            </a:r>
          </a:p>
          <a:p>
            <a:pPr lvl="1"/>
            <a:r>
              <a:rPr lang="en-US" dirty="0"/>
              <a:t>Alps: Callovian to early Tithonian</a:t>
            </a:r>
          </a:p>
          <a:p>
            <a:pPr lvl="1"/>
            <a:r>
              <a:rPr lang="en-US" dirty="0"/>
              <a:t>Oman: Berriasian-Valanginian</a:t>
            </a:r>
          </a:p>
          <a:p>
            <a:pPr lvl="1"/>
            <a:r>
              <a:rPr lang="en-US" dirty="0"/>
              <a:t>Antarctica: Kimmeridgian-Berriasian</a:t>
            </a:r>
          </a:p>
          <a:p>
            <a:pPr lvl="1"/>
            <a:endParaRPr lang="en-US" dirty="0"/>
          </a:p>
        </p:txBody>
      </p:sp>
    </p:spTree>
    <p:extLst>
      <p:ext uri="{BB962C8B-B14F-4D97-AF65-F5344CB8AC3E}">
        <p14:creationId xmlns:p14="http://schemas.microsoft.com/office/powerpoint/2010/main" val="2904324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576" y="1362075"/>
            <a:ext cx="7432616" cy="4443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2540675" y="729652"/>
            <a:ext cx="7197548" cy="461665"/>
          </a:xfrm>
          <a:prstGeom prst="rect">
            <a:avLst/>
          </a:prstGeom>
          <a:noFill/>
        </p:spPr>
        <p:txBody>
          <a:bodyPr wrap="none" rtlCol="0">
            <a:spAutoFit/>
          </a:bodyPr>
          <a:lstStyle/>
          <a:p>
            <a:r>
              <a:rPr lang="en-US" sz="2400" b="1" dirty="0"/>
              <a:t>Reconstructed Radiolarian Provinces in the Tithonian</a:t>
            </a:r>
          </a:p>
        </p:txBody>
      </p:sp>
      <p:sp>
        <p:nvSpPr>
          <p:cNvPr id="3" name="Textfeld 2"/>
          <p:cNvSpPr txBox="1"/>
          <p:nvPr/>
        </p:nvSpPr>
        <p:spPr>
          <a:xfrm>
            <a:off x="3935761" y="6381329"/>
            <a:ext cx="2794483" cy="307777"/>
          </a:xfrm>
          <a:prstGeom prst="rect">
            <a:avLst/>
          </a:prstGeom>
          <a:noFill/>
        </p:spPr>
        <p:txBody>
          <a:bodyPr wrap="none" rtlCol="0">
            <a:spAutoFit/>
          </a:bodyPr>
          <a:lstStyle/>
          <a:p>
            <a:r>
              <a:rPr lang="en-US" sz="1400" dirty="0"/>
              <a:t>Kiessling (1999, Micropaleontology)</a:t>
            </a:r>
          </a:p>
        </p:txBody>
      </p:sp>
    </p:spTree>
    <p:extLst>
      <p:ext uri="{BB962C8B-B14F-4D97-AF65-F5344CB8AC3E}">
        <p14:creationId xmlns:p14="http://schemas.microsoft.com/office/powerpoint/2010/main" val="38266306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a:srcRect r="36812" b="32149"/>
          <a:stretch/>
        </p:blipFill>
        <p:spPr>
          <a:xfrm>
            <a:off x="2739624" y="573720"/>
            <a:ext cx="6343693" cy="5822943"/>
          </a:xfrm>
          <a:prstGeom prst="rect">
            <a:avLst/>
          </a:prstGeom>
        </p:spPr>
      </p:pic>
    </p:spTree>
    <p:extLst>
      <p:ext uri="{BB962C8B-B14F-4D97-AF65-F5344CB8AC3E}">
        <p14:creationId xmlns:p14="http://schemas.microsoft.com/office/powerpoint/2010/main" val="11321314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Ordination</a:t>
            </a:r>
          </a:p>
        </p:txBody>
      </p:sp>
      <p:sp>
        <p:nvSpPr>
          <p:cNvPr id="3" name="Inhaltsplatzhalter 2"/>
          <p:cNvSpPr>
            <a:spLocks noGrp="1"/>
          </p:cNvSpPr>
          <p:nvPr>
            <p:ph idx="1"/>
          </p:nvPr>
        </p:nvSpPr>
        <p:spPr/>
        <p:txBody>
          <a:bodyPr>
            <a:normAutofit/>
          </a:bodyPr>
          <a:lstStyle/>
          <a:p>
            <a:r>
              <a:rPr lang="en-US" dirty="0"/>
              <a:t>Complementary to clustering but</a:t>
            </a:r>
          </a:p>
          <a:p>
            <a:pPr lvl="1"/>
            <a:r>
              <a:rPr lang="en-US" dirty="0"/>
              <a:t>Allows better representation of larger distances</a:t>
            </a:r>
          </a:p>
          <a:p>
            <a:pPr lvl="1"/>
            <a:r>
              <a:rPr lang="en-US" dirty="0"/>
              <a:t>Objects arranged on continuous axes</a:t>
            </a:r>
          </a:p>
          <a:p>
            <a:pPr lvl="1"/>
            <a:r>
              <a:rPr lang="en-US" dirty="0"/>
              <a:t>No forced hierarchical structure</a:t>
            </a:r>
          </a:p>
          <a:p>
            <a:pPr lvl="1"/>
            <a:r>
              <a:rPr lang="en-US" dirty="0"/>
              <a:t>Shapes of clusters can be seen (if real)</a:t>
            </a:r>
          </a:p>
          <a:p>
            <a:pPr lvl="1"/>
            <a:r>
              <a:rPr lang="en-US" dirty="0"/>
              <a:t>Gradients can be seen (if real)</a:t>
            </a:r>
          </a:p>
          <a:p>
            <a:r>
              <a:rPr lang="en-US" dirty="0"/>
              <a:t>Explorative rather than for hypothesis testing</a:t>
            </a:r>
          </a:p>
          <a:p>
            <a:pPr lvl="1"/>
            <a:r>
              <a:rPr lang="en-US" dirty="0"/>
              <a:t>Principal Component and Factor Analysis</a:t>
            </a:r>
          </a:p>
          <a:p>
            <a:pPr lvl="1"/>
            <a:r>
              <a:rPr lang="en-US" dirty="0"/>
              <a:t>(Detrended) Correspondence Analysis</a:t>
            </a:r>
          </a:p>
          <a:p>
            <a:pPr lvl="1"/>
            <a:r>
              <a:rPr lang="en-US" b="1" dirty="0"/>
              <a:t>Multidimensional Scaling</a:t>
            </a:r>
          </a:p>
          <a:p>
            <a:endParaRPr lang="en-US" dirty="0"/>
          </a:p>
        </p:txBody>
      </p:sp>
    </p:spTree>
    <p:extLst>
      <p:ext uri="{BB962C8B-B14F-4D97-AF65-F5344CB8AC3E}">
        <p14:creationId xmlns:p14="http://schemas.microsoft.com/office/powerpoint/2010/main" val="11415185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Principal Component Analysis (PCA)</a:t>
            </a:r>
          </a:p>
        </p:txBody>
      </p:sp>
      <p:sp>
        <p:nvSpPr>
          <p:cNvPr id="3" name="Inhaltsplatzhalter 2"/>
          <p:cNvSpPr>
            <a:spLocks noGrp="1"/>
          </p:cNvSpPr>
          <p:nvPr>
            <p:ph idx="1"/>
          </p:nvPr>
        </p:nvSpPr>
        <p:spPr/>
        <p:txBody>
          <a:bodyPr>
            <a:normAutofit/>
          </a:bodyPr>
          <a:lstStyle/>
          <a:p>
            <a:r>
              <a:rPr lang="en-US" dirty="0"/>
              <a:t>Orthogonal transformation of several potentially correlated variables into a (reduced) set of uncorrelated variables, the principal components (PCs)</a:t>
            </a:r>
          </a:p>
          <a:p>
            <a:r>
              <a:rPr lang="en-US" dirty="0"/>
              <a:t>Number of PCs is ideally much less than original set of variables</a:t>
            </a:r>
          </a:p>
          <a:p>
            <a:r>
              <a:rPr lang="en-US" dirty="0"/>
              <a:t>PCs extracted in successive form such that each explains the maximum (remaining) variance of the whole dataset</a:t>
            </a:r>
          </a:p>
          <a:p>
            <a:r>
              <a:rPr lang="en-US" b="1" dirty="0"/>
              <a:t>Factor analysis </a:t>
            </a:r>
            <a:r>
              <a:rPr lang="en-US" dirty="0"/>
              <a:t>is a specific case of PCA</a:t>
            </a:r>
          </a:p>
          <a:p>
            <a:r>
              <a:rPr lang="en-US" dirty="0"/>
              <a:t>PCA most commonly applied in morphometrics</a:t>
            </a:r>
          </a:p>
          <a:p>
            <a:endParaRPr lang="en-US" dirty="0"/>
          </a:p>
        </p:txBody>
      </p:sp>
    </p:spTree>
    <p:extLst>
      <p:ext uri="{BB962C8B-B14F-4D97-AF65-F5344CB8AC3E}">
        <p14:creationId xmlns:p14="http://schemas.microsoft.com/office/powerpoint/2010/main" val="30593167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tLang="de-DE" dirty="0"/>
              <a:t>Example</a:t>
            </a:r>
          </a:p>
        </p:txBody>
      </p:sp>
      <p:sp>
        <p:nvSpPr>
          <p:cNvPr id="38915" name="Rectangle 3"/>
          <p:cNvSpPr>
            <a:spLocks noGrp="1" noChangeArrowheads="1"/>
          </p:cNvSpPr>
          <p:nvPr>
            <p:ph idx="1"/>
          </p:nvPr>
        </p:nvSpPr>
        <p:spPr>
          <a:xfrm>
            <a:off x="1981200" y="1600200"/>
            <a:ext cx="8229600" cy="604838"/>
          </a:xfrm>
        </p:spPr>
        <p:txBody>
          <a:bodyPr>
            <a:normAutofit/>
          </a:bodyPr>
          <a:lstStyle/>
          <a:p>
            <a:r>
              <a:rPr lang="en-US" altLang="de-DE" dirty="0"/>
              <a:t>Length and width of shark teeth in a species</a:t>
            </a:r>
          </a:p>
        </p:txBody>
      </p:sp>
      <p:pic>
        <p:nvPicPr>
          <p:cNvPr id="389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9" y="2492375"/>
            <a:ext cx="5248275" cy="372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7" name="Text Box 5"/>
          <p:cNvSpPr txBox="1">
            <a:spLocks noChangeArrowheads="1"/>
          </p:cNvSpPr>
          <p:nvPr/>
        </p:nvSpPr>
        <p:spPr bwMode="auto">
          <a:xfrm>
            <a:off x="7104063" y="2492375"/>
            <a:ext cx="3313112"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dirty="0"/>
              <a:t>Values well correlated but high variance</a:t>
            </a:r>
          </a:p>
          <a:p>
            <a:pPr>
              <a:spcBef>
                <a:spcPct val="50000"/>
              </a:spcBef>
            </a:pPr>
            <a:r>
              <a:rPr lang="en-US" altLang="de-DE" dirty="0"/>
              <a:t>Rotate coordinate system to achieve the minimum variance</a:t>
            </a:r>
          </a:p>
          <a:p>
            <a:pPr>
              <a:spcBef>
                <a:spcPct val="50000"/>
              </a:spcBef>
            </a:pPr>
            <a:r>
              <a:rPr lang="en-US" altLang="de-DE" dirty="0"/>
              <a:t>Interpretation of new axes (PCs): </a:t>
            </a:r>
          </a:p>
          <a:p>
            <a:pPr>
              <a:spcBef>
                <a:spcPct val="50000"/>
              </a:spcBef>
            </a:pPr>
            <a:r>
              <a:rPr lang="en-US" altLang="de-DE" dirty="0"/>
              <a:t>Axis 1: Size, Axis 2: Width-Length ratio</a:t>
            </a:r>
          </a:p>
        </p:txBody>
      </p:sp>
      <p:sp>
        <p:nvSpPr>
          <p:cNvPr id="3" name="Rechteck 2"/>
          <p:cNvSpPr/>
          <p:nvPr/>
        </p:nvSpPr>
        <p:spPr>
          <a:xfrm>
            <a:off x="7101994" y="4295637"/>
            <a:ext cx="3313112" cy="7920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77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65000"/>
          </a:schemeClr>
        </a:solidFill>
        <a:effectLst/>
      </p:bgPr>
    </p:bg>
    <p:spTree>
      <p:nvGrpSpPr>
        <p:cNvPr id="1" name=""/>
        <p:cNvGrpSpPr/>
        <p:nvPr/>
      </p:nvGrpSpPr>
      <p:grpSpPr>
        <a:xfrm>
          <a:off x="0" y="0"/>
          <a:ext cx="0" cy="0"/>
          <a:chOff x="0" y="0"/>
          <a:chExt cx="0" cy="0"/>
        </a:xfrm>
      </p:grpSpPr>
      <p:sp>
        <p:nvSpPr>
          <p:cNvPr id="3" name="object 3"/>
          <p:cNvSpPr/>
          <p:nvPr/>
        </p:nvSpPr>
        <p:spPr>
          <a:xfrm>
            <a:off x="2337489" y="854830"/>
            <a:ext cx="5210175" cy="5078730"/>
          </a:xfrm>
          <a:custGeom>
            <a:avLst/>
            <a:gdLst/>
            <a:ahLst/>
            <a:cxnLst/>
            <a:rect l="l" t="t" r="r" b="b"/>
            <a:pathLst>
              <a:path w="5210175" h="5078730">
                <a:moveTo>
                  <a:pt x="0" y="5078199"/>
                </a:moveTo>
                <a:lnTo>
                  <a:pt x="5209758" y="5078199"/>
                </a:lnTo>
                <a:lnTo>
                  <a:pt x="5209758" y="0"/>
                </a:lnTo>
                <a:lnTo>
                  <a:pt x="0" y="0"/>
                </a:lnTo>
                <a:lnTo>
                  <a:pt x="0" y="5078199"/>
                </a:lnTo>
                <a:close/>
              </a:path>
            </a:pathLst>
          </a:custGeom>
          <a:solidFill>
            <a:srgbClr val="FFFFCC"/>
          </a:solidFill>
        </p:spPr>
        <p:txBody>
          <a:bodyPr wrap="square" lIns="0" tIns="0" rIns="0" bIns="0" rtlCol="0"/>
          <a:lstStyle/>
          <a:p>
            <a:endParaRPr/>
          </a:p>
        </p:txBody>
      </p:sp>
      <p:sp>
        <p:nvSpPr>
          <p:cNvPr id="4" name="object 4"/>
          <p:cNvSpPr/>
          <p:nvPr/>
        </p:nvSpPr>
        <p:spPr>
          <a:xfrm>
            <a:off x="2279596" y="5296280"/>
            <a:ext cx="5267960" cy="0"/>
          </a:xfrm>
          <a:custGeom>
            <a:avLst/>
            <a:gdLst/>
            <a:ahLst/>
            <a:cxnLst/>
            <a:rect l="l" t="t" r="r" b="b"/>
            <a:pathLst>
              <a:path w="5267960">
                <a:moveTo>
                  <a:pt x="0" y="0"/>
                </a:moveTo>
                <a:lnTo>
                  <a:pt x="5267642" y="0"/>
                </a:lnTo>
              </a:path>
            </a:pathLst>
          </a:custGeom>
          <a:ln w="3175">
            <a:solidFill>
              <a:srgbClr val="000000"/>
            </a:solidFill>
          </a:ln>
        </p:spPr>
        <p:txBody>
          <a:bodyPr wrap="square" lIns="0" tIns="0" rIns="0" bIns="0" rtlCol="0"/>
          <a:lstStyle/>
          <a:p>
            <a:endParaRPr/>
          </a:p>
        </p:txBody>
      </p:sp>
      <p:sp>
        <p:nvSpPr>
          <p:cNvPr id="5" name="object 5"/>
          <p:cNvSpPr/>
          <p:nvPr/>
        </p:nvSpPr>
        <p:spPr>
          <a:xfrm>
            <a:off x="2279596" y="4664793"/>
            <a:ext cx="5267960" cy="0"/>
          </a:xfrm>
          <a:custGeom>
            <a:avLst/>
            <a:gdLst/>
            <a:ahLst/>
            <a:cxnLst/>
            <a:rect l="l" t="t" r="r" b="b"/>
            <a:pathLst>
              <a:path w="5267960">
                <a:moveTo>
                  <a:pt x="0" y="0"/>
                </a:moveTo>
                <a:lnTo>
                  <a:pt x="5267642" y="0"/>
                </a:lnTo>
              </a:path>
            </a:pathLst>
          </a:custGeom>
          <a:ln w="3175">
            <a:solidFill>
              <a:srgbClr val="000000"/>
            </a:solidFill>
          </a:ln>
        </p:spPr>
        <p:txBody>
          <a:bodyPr wrap="square" lIns="0" tIns="0" rIns="0" bIns="0" rtlCol="0"/>
          <a:lstStyle/>
          <a:p>
            <a:endParaRPr/>
          </a:p>
        </p:txBody>
      </p:sp>
      <p:sp>
        <p:nvSpPr>
          <p:cNvPr id="6" name="object 6"/>
          <p:cNvSpPr/>
          <p:nvPr/>
        </p:nvSpPr>
        <p:spPr>
          <a:xfrm>
            <a:off x="2279596" y="4028043"/>
            <a:ext cx="5267960" cy="0"/>
          </a:xfrm>
          <a:custGeom>
            <a:avLst/>
            <a:gdLst/>
            <a:ahLst/>
            <a:cxnLst/>
            <a:rect l="l" t="t" r="r" b="b"/>
            <a:pathLst>
              <a:path w="5267960">
                <a:moveTo>
                  <a:pt x="0" y="0"/>
                </a:moveTo>
                <a:lnTo>
                  <a:pt x="5267642" y="0"/>
                </a:lnTo>
              </a:path>
            </a:pathLst>
          </a:custGeom>
          <a:ln w="3175">
            <a:solidFill>
              <a:srgbClr val="000000"/>
            </a:solidFill>
          </a:ln>
        </p:spPr>
        <p:txBody>
          <a:bodyPr wrap="square" lIns="0" tIns="0" rIns="0" bIns="0" rtlCol="0"/>
          <a:lstStyle/>
          <a:p>
            <a:endParaRPr/>
          </a:p>
        </p:txBody>
      </p:sp>
      <p:sp>
        <p:nvSpPr>
          <p:cNvPr id="7" name="object 7"/>
          <p:cNvSpPr/>
          <p:nvPr/>
        </p:nvSpPr>
        <p:spPr>
          <a:xfrm>
            <a:off x="2279596" y="3396564"/>
            <a:ext cx="5267960" cy="0"/>
          </a:xfrm>
          <a:custGeom>
            <a:avLst/>
            <a:gdLst/>
            <a:ahLst/>
            <a:cxnLst/>
            <a:rect l="l" t="t" r="r" b="b"/>
            <a:pathLst>
              <a:path w="5267960">
                <a:moveTo>
                  <a:pt x="0" y="0"/>
                </a:moveTo>
                <a:lnTo>
                  <a:pt x="5267642" y="0"/>
                </a:lnTo>
              </a:path>
            </a:pathLst>
          </a:custGeom>
          <a:ln w="3175">
            <a:solidFill>
              <a:srgbClr val="000000"/>
            </a:solidFill>
          </a:ln>
        </p:spPr>
        <p:txBody>
          <a:bodyPr wrap="square" lIns="0" tIns="0" rIns="0" bIns="0" rtlCol="0"/>
          <a:lstStyle/>
          <a:p>
            <a:endParaRPr/>
          </a:p>
        </p:txBody>
      </p:sp>
      <p:sp>
        <p:nvSpPr>
          <p:cNvPr id="8" name="object 8"/>
          <p:cNvSpPr/>
          <p:nvPr/>
        </p:nvSpPr>
        <p:spPr>
          <a:xfrm>
            <a:off x="2279596" y="2759810"/>
            <a:ext cx="5267960" cy="0"/>
          </a:xfrm>
          <a:custGeom>
            <a:avLst/>
            <a:gdLst/>
            <a:ahLst/>
            <a:cxnLst/>
            <a:rect l="l" t="t" r="r" b="b"/>
            <a:pathLst>
              <a:path w="5267960">
                <a:moveTo>
                  <a:pt x="0" y="0"/>
                </a:moveTo>
                <a:lnTo>
                  <a:pt x="5267642" y="0"/>
                </a:lnTo>
              </a:path>
            </a:pathLst>
          </a:custGeom>
          <a:ln w="3175">
            <a:solidFill>
              <a:srgbClr val="000000"/>
            </a:solidFill>
          </a:ln>
        </p:spPr>
        <p:txBody>
          <a:bodyPr wrap="square" lIns="0" tIns="0" rIns="0" bIns="0" rtlCol="0"/>
          <a:lstStyle/>
          <a:p>
            <a:endParaRPr/>
          </a:p>
        </p:txBody>
      </p:sp>
      <p:sp>
        <p:nvSpPr>
          <p:cNvPr id="9" name="object 9"/>
          <p:cNvSpPr/>
          <p:nvPr/>
        </p:nvSpPr>
        <p:spPr>
          <a:xfrm>
            <a:off x="2279596" y="2123067"/>
            <a:ext cx="5267960" cy="0"/>
          </a:xfrm>
          <a:custGeom>
            <a:avLst/>
            <a:gdLst/>
            <a:ahLst/>
            <a:cxnLst/>
            <a:rect l="l" t="t" r="r" b="b"/>
            <a:pathLst>
              <a:path w="5267960">
                <a:moveTo>
                  <a:pt x="0" y="0"/>
                </a:moveTo>
                <a:lnTo>
                  <a:pt x="5267642" y="0"/>
                </a:lnTo>
              </a:path>
            </a:pathLst>
          </a:custGeom>
          <a:ln w="3175">
            <a:solidFill>
              <a:srgbClr val="000000"/>
            </a:solidFill>
          </a:ln>
        </p:spPr>
        <p:txBody>
          <a:bodyPr wrap="square" lIns="0" tIns="0" rIns="0" bIns="0" rtlCol="0"/>
          <a:lstStyle/>
          <a:p>
            <a:endParaRPr/>
          </a:p>
        </p:txBody>
      </p:sp>
      <p:sp>
        <p:nvSpPr>
          <p:cNvPr id="10" name="object 10"/>
          <p:cNvSpPr/>
          <p:nvPr/>
        </p:nvSpPr>
        <p:spPr>
          <a:xfrm>
            <a:off x="2279596" y="1491580"/>
            <a:ext cx="5267960" cy="0"/>
          </a:xfrm>
          <a:custGeom>
            <a:avLst/>
            <a:gdLst/>
            <a:ahLst/>
            <a:cxnLst/>
            <a:rect l="l" t="t" r="r" b="b"/>
            <a:pathLst>
              <a:path w="5267960">
                <a:moveTo>
                  <a:pt x="0" y="0"/>
                </a:moveTo>
                <a:lnTo>
                  <a:pt x="5267642" y="0"/>
                </a:lnTo>
              </a:path>
            </a:pathLst>
          </a:custGeom>
          <a:ln w="3175">
            <a:solidFill>
              <a:srgbClr val="000000"/>
            </a:solidFill>
          </a:ln>
        </p:spPr>
        <p:txBody>
          <a:bodyPr wrap="square" lIns="0" tIns="0" rIns="0" bIns="0" rtlCol="0"/>
          <a:lstStyle/>
          <a:p>
            <a:endParaRPr/>
          </a:p>
        </p:txBody>
      </p:sp>
      <p:sp>
        <p:nvSpPr>
          <p:cNvPr id="11" name="object 11"/>
          <p:cNvSpPr/>
          <p:nvPr/>
        </p:nvSpPr>
        <p:spPr>
          <a:xfrm>
            <a:off x="2279596" y="854830"/>
            <a:ext cx="5267960" cy="0"/>
          </a:xfrm>
          <a:custGeom>
            <a:avLst/>
            <a:gdLst/>
            <a:ahLst/>
            <a:cxnLst/>
            <a:rect l="l" t="t" r="r" b="b"/>
            <a:pathLst>
              <a:path w="5267960">
                <a:moveTo>
                  <a:pt x="0" y="0"/>
                </a:moveTo>
                <a:lnTo>
                  <a:pt x="5267642" y="0"/>
                </a:lnTo>
              </a:path>
            </a:pathLst>
          </a:custGeom>
          <a:ln w="3175">
            <a:solidFill>
              <a:srgbClr val="000000"/>
            </a:solidFill>
          </a:ln>
        </p:spPr>
        <p:txBody>
          <a:bodyPr wrap="square" lIns="0" tIns="0" rIns="0" bIns="0" rtlCol="0"/>
          <a:lstStyle/>
          <a:p>
            <a:endParaRPr/>
          </a:p>
        </p:txBody>
      </p:sp>
      <p:sp>
        <p:nvSpPr>
          <p:cNvPr id="12" name="object 12"/>
          <p:cNvSpPr/>
          <p:nvPr/>
        </p:nvSpPr>
        <p:spPr>
          <a:xfrm>
            <a:off x="3205775" y="854831"/>
            <a:ext cx="0" cy="5136515"/>
          </a:xfrm>
          <a:custGeom>
            <a:avLst/>
            <a:gdLst/>
            <a:ahLst/>
            <a:cxnLst/>
            <a:rect l="l" t="t" r="r" b="b"/>
            <a:pathLst>
              <a:path h="5136515">
                <a:moveTo>
                  <a:pt x="0" y="0"/>
                </a:moveTo>
                <a:lnTo>
                  <a:pt x="0" y="5136084"/>
                </a:lnTo>
              </a:path>
            </a:pathLst>
          </a:custGeom>
          <a:ln w="3175">
            <a:solidFill>
              <a:srgbClr val="000000"/>
            </a:solidFill>
          </a:ln>
        </p:spPr>
        <p:txBody>
          <a:bodyPr wrap="square" lIns="0" tIns="0" rIns="0" bIns="0" rtlCol="0"/>
          <a:lstStyle/>
          <a:p>
            <a:endParaRPr/>
          </a:p>
        </p:txBody>
      </p:sp>
      <p:sp>
        <p:nvSpPr>
          <p:cNvPr id="13" name="object 13"/>
          <p:cNvSpPr/>
          <p:nvPr/>
        </p:nvSpPr>
        <p:spPr>
          <a:xfrm>
            <a:off x="4074071" y="854831"/>
            <a:ext cx="0" cy="5136515"/>
          </a:xfrm>
          <a:custGeom>
            <a:avLst/>
            <a:gdLst/>
            <a:ahLst/>
            <a:cxnLst/>
            <a:rect l="l" t="t" r="r" b="b"/>
            <a:pathLst>
              <a:path h="5136515">
                <a:moveTo>
                  <a:pt x="0" y="0"/>
                </a:moveTo>
                <a:lnTo>
                  <a:pt x="0" y="5136084"/>
                </a:lnTo>
              </a:path>
            </a:pathLst>
          </a:custGeom>
          <a:ln w="3175">
            <a:solidFill>
              <a:srgbClr val="000000"/>
            </a:solidFill>
          </a:ln>
        </p:spPr>
        <p:txBody>
          <a:bodyPr wrap="square" lIns="0" tIns="0" rIns="0" bIns="0" rtlCol="0"/>
          <a:lstStyle/>
          <a:p>
            <a:endParaRPr/>
          </a:p>
        </p:txBody>
      </p:sp>
      <p:sp>
        <p:nvSpPr>
          <p:cNvPr id="14" name="object 14"/>
          <p:cNvSpPr/>
          <p:nvPr/>
        </p:nvSpPr>
        <p:spPr>
          <a:xfrm>
            <a:off x="4942364" y="854831"/>
            <a:ext cx="0" cy="5136515"/>
          </a:xfrm>
          <a:custGeom>
            <a:avLst/>
            <a:gdLst/>
            <a:ahLst/>
            <a:cxnLst/>
            <a:rect l="l" t="t" r="r" b="b"/>
            <a:pathLst>
              <a:path h="5136515">
                <a:moveTo>
                  <a:pt x="0" y="0"/>
                </a:moveTo>
                <a:lnTo>
                  <a:pt x="0" y="5136084"/>
                </a:lnTo>
              </a:path>
            </a:pathLst>
          </a:custGeom>
          <a:ln w="3175">
            <a:solidFill>
              <a:srgbClr val="000000"/>
            </a:solidFill>
          </a:ln>
        </p:spPr>
        <p:txBody>
          <a:bodyPr wrap="square" lIns="0" tIns="0" rIns="0" bIns="0" rtlCol="0"/>
          <a:lstStyle/>
          <a:p>
            <a:endParaRPr/>
          </a:p>
        </p:txBody>
      </p:sp>
      <p:sp>
        <p:nvSpPr>
          <p:cNvPr id="15" name="object 15"/>
          <p:cNvSpPr/>
          <p:nvPr/>
        </p:nvSpPr>
        <p:spPr>
          <a:xfrm>
            <a:off x="5810652" y="854831"/>
            <a:ext cx="0" cy="5136515"/>
          </a:xfrm>
          <a:custGeom>
            <a:avLst/>
            <a:gdLst/>
            <a:ahLst/>
            <a:cxnLst/>
            <a:rect l="l" t="t" r="r" b="b"/>
            <a:pathLst>
              <a:path h="5136515">
                <a:moveTo>
                  <a:pt x="0" y="0"/>
                </a:moveTo>
                <a:lnTo>
                  <a:pt x="0" y="5136084"/>
                </a:lnTo>
              </a:path>
            </a:pathLst>
          </a:custGeom>
          <a:ln w="3175">
            <a:solidFill>
              <a:srgbClr val="000000"/>
            </a:solidFill>
          </a:ln>
        </p:spPr>
        <p:txBody>
          <a:bodyPr wrap="square" lIns="0" tIns="0" rIns="0" bIns="0" rtlCol="0"/>
          <a:lstStyle/>
          <a:p>
            <a:endParaRPr/>
          </a:p>
        </p:txBody>
      </p:sp>
      <p:sp>
        <p:nvSpPr>
          <p:cNvPr id="16" name="object 16"/>
          <p:cNvSpPr/>
          <p:nvPr/>
        </p:nvSpPr>
        <p:spPr>
          <a:xfrm>
            <a:off x="6678943" y="854831"/>
            <a:ext cx="0" cy="5136515"/>
          </a:xfrm>
          <a:custGeom>
            <a:avLst/>
            <a:gdLst/>
            <a:ahLst/>
            <a:cxnLst/>
            <a:rect l="l" t="t" r="r" b="b"/>
            <a:pathLst>
              <a:path h="5136515">
                <a:moveTo>
                  <a:pt x="0" y="0"/>
                </a:moveTo>
                <a:lnTo>
                  <a:pt x="0" y="5136084"/>
                </a:lnTo>
              </a:path>
            </a:pathLst>
          </a:custGeom>
          <a:ln w="3175">
            <a:solidFill>
              <a:srgbClr val="000000"/>
            </a:solidFill>
          </a:ln>
        </p:spPr>
        <p:txBody>
          <a:bodyPr wrap="square" lIns="0" tIns="0" rIns="0" bIns="0" rtlCol="0"/>
          <a:lstStyle/>
          <a:p>
            <a:endParaRPr/>
          </a:p>
        </p:txBody>
      </p:sp>
      <p:sp>
        <p:nvSpPr>
          <p:cNvPr id="17" name="object 17"/>
          <p:cNvSpPr/>
          <p:nvPr/>
        </p:nvSpPr>
        <p:spPr>
          <a:xfrm>
            <a:off x="7547239" y="854831"/>
            <a:ext cx="0" cy="5136515"/>
          </a:xfrm>
          <a:custGeom>
            <a:avLst/>
            <a:gdLst/>
            <a:ahLst/>
            <a:cxnLst/>
            <a:rect l="l" t="t" r="r" b="b"/>
            <a:pathLst>
              <a:path h="5136515">
                <a:moveTo>
                  <a:pt x="0" y="0"/>
                </a:moveTo>
                <a:lnTo>
                  <a:pt x="0" y="5136084"/>
                </a:lnTo>
              </a:path>
            </a:pathLst>
          </a:custGeom>
          <a:ln w="3175">
            <a:solidFill>
              <a:srgbClr val="000000"/>
            </a:solidFill>
          </a:ln>
        </p:spPr>
        <p:txBody>
          <a:bodyPr wrap="square" lIns="0" tIns="0" rIns="0" bIns="0" rtlCol="0"/>
          <a:lstStyle/>
          <a:p>
            <a:endParaRPr/>
          </a:p>
        </p:txBody>
      </p:sp>
      <p:sp>
        <p:nvSpPr>
          <p:cNvPr id="18" name="object 18"/>
          <p:cNvSpPr/>
          <p:nvPr/>
        </p:nvSpPr>
        <p:spPr>
          <a:xfrm>
            <a:off x="2337480" y="854831"/>
            <a:ext cx="0" cy="5136515"/>
          </a:xfrm>
          <a:custGeom>
            <a:avLst/>
            <a:gdLst/>
            <a:ahLst/>
            <a:cxnLst/>
            <a:rect l="l" t="t" r="r" b="b"/>
            <a:pathLst>
              <a:path h="5136515">
                <a:moveTo>
                  <a:pt x="0" y="0"/>
                </a:moveTo>
                <a:lnTo>
                  <a:pt x="0" y="5136084"/>
                </a:lnTo>
              </a:path>
            </a:pathLst>
          </a:custGeom>
          <a:ln w="3175">
            <a:solidFill>
              <a:srgbClr val="000000"/>
            </a:solidFill>
          </a:ln>
        </p:spPr>
        <p:txBody>
          <a:bodyPr wrap="square" lIns="0" tIns="0" rIns="0" bIns="0" rtlCol="0"/>
          <a:lstStyle/>
          <a:p>
            <a:endParaRPr/>
          </a:p>
        </p:txBody>
      </p:sp>
      <p:sp>
        <p:nvSpPr>
          <p:cNvPr id="19" name="object 19"/>
          <p:cNvSpPr/>
          <p:nvPr/>
        </p:nvSpPr>
        <p:spPr>
          <a:xfrm>
            <a:off x="2279596" y="5933029"/>
            <a:ext cx="5267960" cy="0"/>
          </a:xfrm>
          <a:custGeom>
            <a:avLst/>
            <a:gdLst/>
            <a:ahLst/>
            <a:cxnLst/>
            <a:rect l="l" t="t" r="r" b="b"/>
            <a:pathLst>
              <a:path w="5267960">
                <a:moveTo>
                  <a:pt x="0" y="0"/>
                </a:moveTo>
                <a:lnTo>
                  <a:pt x="5267642" y="0"/>
                </a:lnTo>
              </a:path>
            </a:pathLst>
          </a:custGeom>
          <a:ln w="3175">
            <a:solidFill>
              <a:srgbClr val="000000"/>
            </a:solidFill>
          </a:ln>
        </p:spPr>
        <p:txBody>
          <a:bodyPr wrap="square" lIns="0" tIns="0" rIns="0" bIns="0" rtlCol="0"/>
          <a:lstStyle/>
          <a:p>
            <a:endParaRPr/>
          </a:p>
        </p:txBody>
      </p:sp>
      <p:sp>
        <p:nvSpPr>
          <p:cNvPr id="20" name="object 20"/>
          <p:cNvSpPr/>
          <p:nvPr/>
        </p:nvSpPr>
        <p:spPr>
          <a:xfrm>
            <a:off x="6742282" y="5654218"/>
            <a:ext cx="73660" cy="73660"/>
          </a:xfrm>
          <a:custGeom>
            <a:avLst/>
            <a:gdLst/>
            <a:ahLst/>
            <a:cxnLst/>
            <a:rect l="l" t="t" r="r" b="b"/>
            <a:pathLst>
              <a:path w="73660" h="73660">
                <a:moveTo>
                  <a:pt x="39353" y="0"/>
                </a:moveTo>
                <a:lnTo>
                  <a:pt x="24358" y="2515"/>
                </a:lnTo>
                <a:lnTo>
                  <a:pt x="12279" y="9532"/>
                </a:lnTo>
                <a:lnTo>
                  <a:pt x="3898" y="20049"/>
                </a:lnTo>
                <a:lnTo>
                  <a:pt x="0" y="33064"/>
                </a:lnTo>
                <a:lnTo>
                  <a:pt x="2400" y="48395"/>
                </a:lnTo>
                <a:lnTo>
                  <a:pt x="9211" y="60665"/>
                </a:lnTo>
                <a:lnTo>
                  <a:pt x="19467" y="69192"/>
                </a:lnTo>
                <a:lnTo>
                  <a:pt x="32202" y="73299"/>
                </a:lnTo>
                <a:lnTo>
                  <a:pt x="36652" y="73569"/>
                </a:lnTo>
                <a:lnTo>
                  <a:pt x="50637" y="70804"/>
                </a:lnTo>
                <a:lnTo>
                  <a:pt x="62174" y="63251"/>
                </a:lnTo>
                <a:lnTo>
                  <a:pt x="70151" y="52023"/>
                </a:lnTo>
                <a:lnTo>
                  <a:pt x="73453" y="38234"/>
                </a:lnTo>
                <a:lnTo>
                  <a:pt x="70814" y="23676"/>
                </a:lnTo>
                <a:lnTo>
                  <a:pt x="63551" y="11835"/>
                </a:lnTo>
                <a:lnTo>
                  <a:pt x="52715" y="3635"/>
                </a:lnTo>
                <a:lnTo>
                  <a:pt x="39353" y="0"/>
                </a:lnTo>
                <a:close/>
              </a:path>
            </a:pathLst>
          </a:custGeom>
          <a:solidFill>
            <a:srgbClr val="808080"/>
          </a:solidFill>
        </p:spPr>
        <p:txBody>
          <a:bodyPr wrap="square" lIns="0" tIns="0" rIns="0" bIns="0" rtlCol="0"/>
          <a:lstStyle/>
          <a:p>
            <a:endParaRPr/>
          </a:p>
        </p:txBody>
      </p:sp>
      <p:sp>
        <p:nvSpPr>
          <p:cNvPr id="21" name="object 21"/>
          <p:cNvSpPr/>
          <p:nvPr/>
        </p:nvSpPr>
        <p:spPr>
          <a:xfrm>
            <a:off x="2875395" y="2801294"/>
            <a:ext cx="3708484" cy="2995737"/>
          </a:xfrm>
          <a:prstGeom prst="rect">
            <a:avLst/>
          </a:prstGeom>
          <a:blipFill>
            <a:blip r:embed="rId3" cstate="print"/>
            <a:stretch>
              <a:fillRect/>
            </a:stretch>
          </a:blipFill>
        </p:spPr>
        <p:txBody>
          <a:bodyPr wrap="square" lIns="0" tIns="0" rIns="0" bIns="0" rtlCol="0"/>
          <a:lstStyle/>
          <a:p>
            <a:endParaRPr/>
          </a:p>
        </p:txBody>
      </p:sp>
      <p:sp>
        <p:nvSpPr>
          <p:cNvPr id="22" name="object 22"/>
          <p:cNvSpPr/>
          <p:nvPr/>
        </p:nvSpPr>
        <p:spPr>
          <a:xfrm>
            <a:off x="6758070" y="5822612"/>
            <a:ext cx="73660" cy="73660"/>
          </a:xfrm>
          <a:custGeom>
            <a:avLst/>
            <a:gdLst/>
            <a:ahLst/>
            <a:cxnLst/>
            <a:rect l="l" t="t" r="r" b="b"/>
            <a:pathLst>
              <a:path w="73660" h="73660">
                <a:moveTo>
                  <a:pt x="39349" y="0"/>
                </a:moveTo>
                <a:lnTo>
                  <a:pt x="24357" y="2515"/>
                </a:lnTo>
                <a:lnTo>
                  <a:pt x="12278" y="9532"/>
                </a:lnTo>
                <a:lnTo>
                  <a:pt x="3898" y="20050"/>
                </a:lnTo>
                <a:lnTo>
                  <a:pt x="0" y="33067"/>
                </a:lnTo>
                <a:lnTo>
                  <a:pt x="2400" y="48397"/>
                </a:lnTo>
                <a:lnTo>
                  <a:pt x="9213" y="60666"/>
                </a:lnTo>
                <a:lnTo>
                  <a:pt x="19470" y="69193"/>
                </a:lnTo>
                <a:lnTo>
                  <a:pt x="32205" y="73298"/>
                </a:lnTo>
                <a:lnTo>
                  <a:pt x="36650" y="73567"/>
                </a:lnTo>
                <a:lnTo>
                  <a:pt x="50635" y="70802"/>
                </a:lnTo>
                <a:lnTo>
                  <a:pt x="62173" y="63249"/>
                </a:lnTo>
                <a:lnTo>
                  <a:pt x="70149" y="52021"/>
                </a:lnTo>
                <a:lnTo>
                  <a:pt x="73451" y="38233"/>
                </a:lnTo>
                <a:lnTo>
                  <a:pt x="70811" y="23675"/>
                </a:lnTo>
                <a:lnTo>
                  <a:pt x="63548" y="11834"/>
                </a:lnTo>
                <a:lnTo>
                  <a:pt x="52712" y="3635"/>
                </a:lnTo>
                <a:lnTo>
                  <a:pt x="39349" y="0"/>
                </a:lnTo>
                <a:close/>
              </a:path>
            </a:pathLst>
          </a:custGeom>
          <a:solidFill>
            <a:srgbClr val="808080"/>
          </a:solidFill>
        </p:spPr>
        <p:txBody>
          <a:bodyPr wrap="square" lIns="0" tIns="0" rIns="0" bIns="0" rtlCol="0"/>
          <a:lstStyle/>
          <a:p>
            <a:endParaRPr/>
          </a:p>
        </p:txBody>
      </p:sp>
      <p:sp>
        <p:nvSpPr>
          <p:cNvPr id="23" name="object 23"/>
          <p:cNvSpPr/>
          <p:nvPr/>
        </p:nvSpPr>
        <p:spPr>
          <a:xfrm>
            <a:off x="6095008" y="2160005"/>
            <a:ext cx="73660" cy="73660"/>
          </a:xfrm>
          <a:custGeom>
            <a:avLst/>
            <a:gdLst/>
            <a:ahLst/>
            <a:cxnLst/>
            <a:rect l="l" t="t" r="r" b="b"/>
            <a:pathLst>
              <a:path w="73660" h="73660">
                <a:moveTo>
                  <a:pt x="39351" y="0"/>
                </a:moveTo>
                <a:lnTo>
                  <a:pt x="24357" y="2515"/>
                </a:lnTo>
                <a:lnTo>
                  <a:pt x="12278" y="9532"/>
                </a:lnTo>
                <a:lnTo>
                  <a:pt x="3897" y="20049"/>
                </a:lnTo>
                <a:lnTo>
                  <a:pt x="0" y="33065"/>
                </a:lnTo>
                <a:lnTo>
                  <a:pt x="2401" y="48395"/>
                </a:lnTo>
                <a:lnTo>
                  <a:pt x="9213" y="60663"/>
                </a:lnTo>
                <a:lnTo>
                  <a:pt x="19471" y="69190"/>
                </a:lnTo>
                <a:lnTo>
                  <a:pt x="32207" y="73295"/>
                </a:lnTo>
                <a:lnTo>
                  <a:pt x="36648" y="73563"/>
                </a:lnTo>
                <a:lnTo>
                  <a:pt x="50636" y="70799"/>
                </a:lnTo>
                <a:lnTo>
                  <a:pt x="62174" y="63246"/>
                </a:lnTo>
                <a:lnTo>
                  <a:pt x="70151" y="52019"/>
                </a:lnTo>
                <a:lnTo>
                  <a:pt x="73453" y="38232"/>
                </a:lnTo>
                <a:lnTo>
                  <a:pt x="70814" y="23675"/>
                </a:lnTo>
                <a:lnTo>
                  <a:pt x="63551" y="11835"/>
                </a:lnTo>
                <a:lnTo>
                  <a:pt x="52714" y="3635"/>
                </a:lnTo>
                <a:lnTo>
                  <a:pt x="39351" y="0"/>
                </a:lnTo>
                <a:close/>
              </a:path>
            </a:pathLst>
          </a:custGeom>
          <a:solidFill>
            <a:srgbClr val="808080"/>
          </a:solidFill>
        </p:spPr>
        <p:txBody>
          <a:bodyPr wrap="square" lIns="0" tIns="0" rIns="0" bIns="0" rtlCol="0"/>
          <a:lstStyle/>
          <a:p>
            <a:endParaRPr/>
          </a:p>
        </p:txBody>
      </p:sp>
      <p:sp>
        <p:nvSpPr>
          <p:cNvPr id="24" name="object 24"/>
          <p:cNvSpPr/>
          <p:nvPr/>
        </p:nvSpPr>
        <p:spPr>
          <a:xfrm>
            <a:off x="6463378" y="2665193"/>
            <a:ext cx="73660" cy="73660"/>
          </a:xfrm>
          <a:custGeom>
            <a:avLst/>
            <a:gdLst/>
            <a:ahLst/>
            <a:cxnLst/>
            <a:rect l="l" t="t" r="r" b="b"/>
            <a:pathLst>
              <a:path w="73660" h="73660">
                <a:moveTo>
                  <a:pt x="39350" y="0"/>
                </a:moveTo>
                <a:lnTo>
                  <a:pt x="24357" y="2515"/>
                </a:lnTo>
                <a:lnTo>
                  <a:pt x="12277" y="9532"/>
                </a:lnTo>
                <a:lnTo>
                  <a:pt x="3897" y="20050"/>
                </a:lnTo>
                <a:lnTo>
                  <a:pt x="0" y="33066"/>
                </a:lnTo>
                <a:lnTo>
                  <a:pt x="2401" y="48397"/>
                </a:lnTo>
                <a:lnTo>
                  <a:pt x="9213" y="60666"/>
                </a:lnTo>
                <a:lnTo>
                  <a:pt x="19470" y="69193"/>
                </a:lnTo>
                <a:lnTo>
                  <a:pt x="32205" y="73298"/>
                </a:lnTo>
                <a:lnTo>
                  <a:pt x="36649" y="73567"/>
                </a:lnTo>
                <a:lnTo>
                  <a:pt x="50634" y="70802"/>
                </a:lnTo>
                <a:lnTo>
                  <a:pt x="62172" y="63250"/>
                </a:lnTo>
                <a:lnTo>
                  <a:pt x="70148" y="52022"/>
                </a:lnTo>
                <a:lnTo>
                  <a:pt x="73451" y="38234"/>
                </a:lnTo>
                <a:lnTo>
                  <a:pt x="70811" y="23676"/>
                </a:lnTo>
                <a:lnTo>
                  <a:pt x="63549" y="11835"/>
                </a:lnTo>
                <a:lnTo>
                  <a:pt x="52712" y="3635"/>
                </a:lnTo>
                <a:lnTo>
                  <a:pt x="39350" y="0"/>
                </a:lnTo>
                <a:close/>
              </a:path>
            </a:pathLst>
          </a:custGeom>
          <a:solidFill>
            <a:srgbClr val="808080"/>
          </a:solidFill>
        </p:spPr>
        <p:txBody>
          <a:bodyPr wrap="square" lIns="0" tIns="0" rIns="0" bIns="0" rtlCol="0"/>
          <a:lstStyle/>
          <a:p>
            <a:endParaRPr/>
          </a:p>
        </p:txBody>
      </p:sp>
      <p:sp>
        <p:nvSpPr>
          <p:cNvPr id="25" name="object 25"/>
          <p:cNvSpPr/>
          <p:nvPr/>
        </p:nvSpPr>
        <p:spPr>
          <a:xfrm>
            <a:off x="5438169" y="2359254"/>
            <a:ext cx="677360" cy="359291"/>
          </a:xfrm>
          <a:prstGeom prst="rect">
            <a:avLst/>
          </a:prstGeom>
          <a:blipFill>
            <a:blip r:embed="rId4" cstate="print"/>
            <a:stretch>
              <a:fillRect/>
            </a:stretch>
          </a:blipFill>
        </p:spPr>
        <p:txBody>
          <a:bodyPr wrap="square" lIns="0" tIns="0" rIns="0" bIns="0" rtlCol="0"/>
          <a:lstStyle/>
          <a:p>
            <a:endParaRPr/>
          </a:p>
        </p:txBody>
      </p:sp>
      <p:sp>
        <p:nvSpPr>
          <p:cNvPr id="26" name="object 26"/>
          <p:cNvSpPr/>
          <p:nvPr/>
        </p:nvSpPr>
        <p:spPr>
          <a:xfrm>
            <a:off x="5926615" y="1870571"/>
            <a:ext cx="73660" cy="73660"/>
          </a:xfrm>
          <a:custGeom>
            <a:avLst/>
            <a:gdLst/>
            <a:ahLst/>
            <a:cxnLst/>
            <a:rect l="l" t="t" r="r" b="b"/>
            <a:pathLst>
              <a:path w="73660" h="73660">
                <a:moveTo>
                  <a:pt x="39346" y="0"/>
                </a:moveTo>
                <a:lnTo>
                  <a:pt x="24354" y="2515"/>
                </a:lnTo>
                <a:lnTo>
                  <a:pt x="12276" y="9534"/>
                </a:lnTo>
                <a:lnTo>
                  <a:pt x="3896" y="20052"/>
                </a:lnTo>
                <a:lnTo>
                  <a:pt x="0" y="33070"/>
                </a:lnTo>
                <a:lnTo>
                  <a:pt x="2401" y="48398"/>
                </a:lnTo>
                <a:lnTo>
                  <a:pt x="9215" y="60665"/>
                </a:lnTo>
                <a:lnTo>
                  <a:pt x="19474" y="69191"/>
                </a:lnTo>
                <a:lnTo>
                  <a:pt x="32211" y="73296"/>
                </a:lnTo>
                <a:lnTo>
                  <a:pt x="36649" y="73564"/>
                </a:lnTo>
                <a:lnTo>
                  <a:pt x="50636" y="70799"/>
                </a:lnTo>
                <a:lnTo>
                  <a:pt x="62174" y="63245"/>
                </a:lnTo>
                <a:lnTo>
                  <a:pt x="70149" y="52018"/>
                </a:lnTo>
                <a:lnTo>
                  <a:pt x="73450" y="38230"/>
                </a:lnTo>
                <a:lnTo>
                  <a:pt x="70811" y="23673"/>
                </a:lnTo>
                <a:lnTo>
                  <a:pt x="63548" y="11833"/>
                </a:lnTo>
                <a:lnTo>
                  <a:pt x="52711" y="3634"/>
                </a:lnTo>
                <a:lnTo>
                  <a:pt x="39346" y="0"/>
                </a:lnTo>
                <a:close/>
              </a:path>
            </a:pathLst>
          </a:custGeom>
          <a:solidFill>
            <a:srgbClr val="808080"/>
          </a:solidFill>
        </p:spPr>
        <p:txBody>
          <a:bodyPr wrap="square" lIns="0" tIns="0" rIns="0" bIns="0" rtlCol="0"/>
          <a:lstStyle/>
          <a:p>
            <a:endParaRPr/>
          </a:p>
        </p:txBody>
      </p:sp>
      <p:sp>
        <p:nvSpPr>
          <p:cNvPr id="27" name="object 27"/>
          <p:cNvSpPr/>
          <p:nvPr/>
        </p:nvSpPr>
        <p:spPr>
          <a:xfrm>
            <a:off x="5174089" y="2423121"/>
            <a:ext cx="73660" cy="73660"/>
          </a:xfrm>
          <a:custGeom>
            <a:avLst/>
            <a:gdLst/>
            <a:ahLst/>
            <a:cxnLst/>
            <a:rect l="l" t="t" r="r" b="b"/>
            <a:pathLst>
              <a:path w="73660" h="73660">
                <a:moveTo>
                  <a:pt x="39356" y="0"/>
                </a:moveTo>
                <a:lnTo>
                  <a:pt x="24360" y="2514"/>
                </a:lnTo>
                <a:lnTo>
                  <a:pt x="12280" y="9530"/>
                </a:lnTo>
                <a:lnTo>
                  <a:pt x="3898" y="20046"/>
                </a:lnTo>
                <a:lnTo>
                  <a:pt x="0" y="33061"/>
                </a:lnTo>
                <a:lnTo>
                  <a:pt x="2400" y="48394"/>
                </a:lnTo>
                <a:lnTo>
                  <a:pt x="9211" y="60664"/>
                </a:lnTo>
                <a:lnTo>
                  <a:pt x="19466" y="69192"/>
                </a:lnTo>
                <a:lnTo>
                  <a:pt x="32200" y="73299"/>
                </a:lnTo>
                <a:lnTo>
                  <a:pt x="36649" y="73568"/>
                </a:lnTo>
                <a:lnTo>
                  <a:pt x="50636" y="70804"/>
                </a:lnTo>
                <a:lnTo>
                  <a:pt x="62174" y="63251"/>
                </a:lnTo>
                <a:lnTo>
                  <a:pt x="70151" y="52025"/>
                </a:lnTo>
                <a:lnTo>
                  <a:pt x="73454" y="38237"/>
                </a:lnTo>
                <a:lnTo>
                  <a:pt x="70815" y="23678"/>
                </a:lnTo>
                <a:lnTo>
                  <a:pt x="63553" y="11837"/>
                </a:lnTo>
                <a:lnTo>
                  <a:pt x="52718" y="3636"/>
                </a:lnTo>
                <a:lnTo>
                  <a:pt x="39356" y="0"/>
                </a:lnTo>
                <a:close/>
              </a:path>
            </a:pathLst>
          </a:custGeom>
          <a:solidFill>
            <a:srgbClr val="808080"/>
          </a:solidFill>
        </p:spPr>
        <p:txBody>
          <a:bodyPr wrap="square" lIns="0" tIns="0" rIns="0" bIns="0" rtlCol="0"/>
          <a:lstStyle/>
          <a:p>
            <a:endParaRPr/>
          </a:p>
        </p:txBody>
      </p:sp>
      <p:sp>
        <p:nvSpPr>
          <p:cNvPr id="28" name="object 28"/>
          <p:cNvSpPr/>
          <p:nvPr/>
        </p:nvSpPr>
        <p:spPr>
          <a:xfrm>
            <a:off x="5968713" y="2044228"/>
            <a:ext cx="73660" cy="73660"/>
          </a:xfrm>
          <a:custGeom>
            <a:avLst/>
            <a:gdLst/>
            <a:ahLst/>
            <a:cxnLst/>
            <a:rect l="l" t="t" r="r" b="b"/>
            <a:pathLst>
              <a:path w="73660" h="73660">
                <a:moveTo>
                  <a:pt x="39349" y="0"/>
                </a:moveTo>
                <a:lnTo>
                  <a:pt x="24357" y="2515"/>
                </a:lnTo>
                <a:lnTo>
                  <a:pt x="12278" y="9532"/>
                </a:lnTo>
                <a:lnTo>
                  <a:pt x="3898" y="20050"/>
                </a:lnTo>
                <a:lnTo>
                  <a:pt x="0" y="33068"/>
                </a:lnTo>
                <a:lnTo>
                  <a:pt x="2400" y="48398"/>
                </a:lnTo>
                <a:lnTo>
                  <a:pt x="9213" y="60667"/>
                </a:lnTo>
                <a:lnTo>
                  <a:pt x="19469" y="69194"/>
                </a:lnTo>
                <a:lnTo>
                  <a:pt x="32204" y="73300"/>
                </a:lnTo>
                <a:lnTo>
                  <a:pt x="36648" y="73569"/>
                </a:lnTo>
                <a:lnTo>
                  <a:pt x="50634" y="70803"/>
                </a:lnTo>
                <a:lnTo>
                  <a:pt x="62172" y="63250"/>
                </a:lnTo>
                <a:lnTo>
                  <a:pt x="70148" y="52023"/>
                </a:lnTo>
                <a:lnTo>
                  <a:pt x="73449" y="38234"/>
                </a:lnTo>
                <a:lnTo>
                  <a:pt x="70810" y="23676"/>
                </a:lnTo>
                <a:lnTo>
                  <a:pt x="63547" y="11835"/>
                </a:lnTo>
                <a:lnTo>
                  <a:pt x="52711" y="3635"/>
                </a:lnTo>
                <a:lnTo>
                  <a:pt x="39349" y="0"/>
                </a:lnTo>
                <a:close/>
              </a:path>
            </a:pathLst>
          </a:custGeom>
          <a:solidFill>
            <a:srgbClr val="808080"/>
          </a:solidFill>
        </p:spPr>
        <p:txBody>
          <a:bodyPr wrap="square" lIns="0" tIns="0" rIns="0" bIns="0" rtlCol="0"/>
          <a:lstStyle/>
          <a:p>
            <a:endParaRPr/>
          </a:p>
        </p:txBody>
      </p:sp>
      <p:sp>
        <p:nvSpPr>
          <p:cNvPr id="29" name="object 29"/>
          <p:cNvSpPr/>
          <p:nvPr/>
        </p:nvSpPr>
        <p:spPr>
          <a:xfrm>
            <a:off x="6179208" y="2086335"/>
            <a:ext cx="73660" cy="73660"/>
          </a:xfrm>
          <a:custGeom>
            <a:avLst/>
            <a:gdLst/>
            <a:ahLst/>
            <a:cxnLst/>
            <a:rect l="l" t="t" r="r" b="b"/>
            <a:pathLst>
              <a:path w="73660" h="73660">
                <a:moveTo>
                  <a:pt x="39352" y="0"/>
                </a:moveTo>
                <a:lnTo>
                  <a:pt x="24358" y="2515"/>
                </a:lnTo>
                <a:lnTo>
                  <a:pt x="12278" y="9532"/>
                </a:lnTo>
                <a:lnTo>
                  <a:pt x="3897" y="20049"/>
                </a:lnTo>
                <a:lnTo>
                  <a:pt x="0" y="33064"/>
                </a:lnTo>
                <a:lnTo>
                  <a:pt x="2401" y="48394"/>
                </a:lnTo>
                <a:lnTo>
                  <a:pt x="9213" y="60662"/>
                </a:lnTo>
                <a:lnTo>
                  <a:pt x="19470" y="69189"/>
                </a:lnTo>
                <a:lnTo>
                  <a:pt x="32206" y="73295"/>
                </a:lnTo>
                <a:lnTo>
                  <a:pt x="36650" y="73563"/>
                </a:lnTo>
                <a:lnTo>
                  <a:pt x="50637" y="70799"/>
                </a:lnTo>
                <a:lnTo>
                  <a:pt x="62175" y="63246"/>
                </a:lnTo>
                <a:lnTo>
                  <a:pt x="70152" y="52019"/>
                </a:lnTo>
                <a:lnTo>
                  <a:pt x="73454" y="38232"/>
                </a:lnTo>
                <a:lnTo>
                  <a:pt x="70815" y="23675"/>
                </a:lnTo>
                <a:lnTo>
                  <a:pt x="63553" y="11835"/>
                </a:lnTo>
                <a:lnTo>
                  <a:pt x="52716" y="3635"/>
                </a:lnTo>
                <a:lnTo>
                  <a:pt x="39352" y="0"/>
                </a:lnTo>
                <a:close/>
              </a:path>
            </a:pathLst>
          </a:custGeom>
          <a:solidFill>
            <a:srgbClr val="808080"/>
          </a:solidFill>
        </p:spPr>
        <p:txBody>
          <a:bodyPr wrap="square" lIns="0" tIns="0" rIns="0" bIns="0" rtlCol="0"/>
          <a:lstStyle/>
          <a:p>
            <a:endParaRPr/>
          </a:p>
        </p:txBody>
      </p:sp>
      <p:sp>
        <p:nvSpPr>
          <p:cNvPr id="30" name="object 30"/>
          <p:cNvSpPr/>
          <p:nvPr/>
        </p:nvSpPr>
        <p:spPr>
          <a:xfrm>
            <a:off x="5526673" y="1991610"/>
            <a:ext cx="73660" cy="73660"/>
          </a:xfrm>
          <a:custGeom>
            <a:avLst/>
            <a:gdLst/>
            <a:ahLst/>
            <a:cxnLst/>
            <a:rect l="l" t="t" r="r" b="b"/>
            <a:pathLst>
              <a:path w="73660" h="73660">
                <a:moveTo>
                  <a:pt x="39347" y="0"/>
                </a:moveTo>
                <a:lnTo>
                  <a:pt x="24353" y="2515"/>
                </a:lnTo>
                <a:lnTo>
                  <a:pt x="12275" y="9533"/>
                </a:lnTo>
                <a:lnTo>
                  <a:pt x="3896" y="20052"/>
                </a:lnTo>
                <a:lnTo>
                  <a:pt x="0" y="33070"/>
                </a:lnTo>
                <a:lnTo>
                  <a:pt x="2401" y="48398"/>
                </a:lnTo>
                <a:lnTo>
                  <a:pt x="9213" y="60666"/>
                </a:lnTo>
                <a:lnTo>
                  <a:pt x="19471" y="69192"/>
                </a:lnTo>
                <a:lnTo>
                  <a:pt x="32209" y="73297"/>
                </a:lnTo>
                <a:lnTo>
                  <a:pt x="36649" y="73565"/>
                </a:lnTo>
                <a:lnTo>
                  <a:pt x="50634" y="70800"/>
                </a:lnTo>
                <a:lnTo>
                  <a:pt x="62172" y="63247"/>
                </a:lnTo>
                <a:lnTo>
                  <a:pt x="70149" y="52019"/>
                </a:lnTo>
                <a:lnTo>
                  <a:pt x="73450" y="38231"/>
                </a:lnTo>
                <a:lnTo>
                  <a:pt x="70810" y="23674"/>
                </a:lnTo>
                <a:lnTo>
                  <a:pt x="63547" y="11833"/>
                </a:lnTo>
                <a:lnTo>
                  <a:pt x="52710" y="3634"/>
                </a:lnTo>
                <a:lnTo>
                  <a:pt x="39347" y="0"/>
                </a:lnTo>
                <a:close/>
              </a:path>
            </a:pathLst>
          </a:custGeom>
          <a:solidFill>
            <a:srgbClr val="808080"/>
          </a:solidFill>
        </p:spPr>
        <p:txBody>
          <a:bodyPr wrap="square" lIns="0" tIns="0" rIns="0" bIns="0" rtlCol="0"/>
          <a:lstStyle/>
          <a:p>
            <a:endParaRPr/>
          </a:p>
        </p:txBody>
      </p:sp>
      <p:sp>
        <p:nvSpPr>
          <p:cNvPr id="31" name="object 31"/>
          <p:cNvSpPr/>
          <p:nvPr/>
        </p:nvSpPr>
        <p:spPr>
          <a:xfrm>
            <a:off x="6273933" y="1517995"/>
            <a:ext cx="73660" cy="73660"/>
          </a:xfrm>
          <a:custGeom>
            <a:avLst/>
            <a:gdLst/>
            <a:ahLst/>
            <a:cxnLst/>
            <a:rect l="l" t="t" r="r" b="b"/>
            <a:pathLst>
              <a:path w="73660" h="73659">
                <a:moveTo>
                  <a:pt x="39354" y="0"/>
                </a:moveTo>
                <a:lnTo>
                  <a:pt x="24359" y="2514"/>
                </a:lnTo>
                <a:lnTo>
                  <a:pt x="12279" y="9531"/>
                </a:lnTo>
                <a:lnTo>
                  <a:pt x="3898" y="20047"/>
                </a:lnTo>
                <a:lnTo>
                  <a:pt x="0" y="33062"/>
                </a:lnTo>
                <a:lnTo>
                  <a:pt x="2400" y="48395"/>
                </a:lnTo>
                <a:lnTo>
                  <a:pt x="9211" y="60664"/>
                </a:lnTo>
                <a:lnTo>
                  <a:pt x="19467" y="69192"/>
                </a:lnTo>
                <a:lnTo>
                  <a:pt x="32200" y="73299"/>
                </a:lnTo>
                <a:lnTo>
                  <a:pt x="36648" y="73568"/>
                </a:lnTo>
                <a:lnTo>
                  <a:pt x="50634" y="70804"/>
                </a:lnTo>
                <a:lnTo>
                  <a:pt x="62173" y="63251"/>
                </a:lnTo>
                <a:lnTo>
                  <a:pt x="70150" y="52025"/>
                </a:lnTo>
                <a:lnTo>
                  <a:pt x="73453" y="38237"/>
                </a:lnTo>
                <a:lnTo>
                  <a:pt x="70814" y="23678"/>
                </a:lnTo>
                <a:lnTo>
                  <a:pt x="63552" y="11837"/>
                </a:lnTo>
                <a:lnTo>
                  <a:pt x="52716" y="3636"/>
                </a:lnTo>
                <a:lnTo>
                  <a:pt x="39354" y="0"/>
                </a:lnTo>
                <a:close/>
              </a:path>
            </a:pathLst>
          </a:custGeom>
          <a:solidFill>
            <a:srgbClr val="808080"/>
          </a:solidFill>
        </p:spPr>
        <p:txBody>
          <a:bodyPr wrap="square" lIns="0" tIns="0" rIns="0" bIns="0" rtlCol="0"/>
          <a:lstStyle/>
          <a:p>
            <a:endParaRPr/>
          </a:p>
        </p:txBody>
      </p:sp>
      <p:sp>
        <p:nvSpPr>
          <p:cNvPr id="32" name="object 32"/>
          <p:cNvSpPr/>
          <p:nvPr/>
        </p:nvSpPr>
        <p:spPr>
          <a:xfrm>
            <a:off x="5968713" y="1696911"/>
            <a:ext cx="73660" cy="73660"/>
          </a:xfrm>
          <a:custGeom>
            <a:avLst/>
            <a:gdLst/>
            <a:ahLst/>
            <a:cxnLst/>
            <a:rect l="l" t="t" r="r" b="b"/>
            <a:pathLst>
              <a:path w="73660" h="73660">
                <a:moveTo>
                  <a:pt x="39349" y="0"/>
                </a:moveTo>
                <a:lnTo>
                  <a:pt x="24356" y="2515"/>
                </a:lnTo>
                <a:lnTo>
                  <a:pt x="12277" y="9533"/>
                </a:lnTo>
                <a:lnTo>
                  <a:pt x="3897" y="20050"/>
                </a:lnTo>
                <a:lnTo>
                  <a:pt x="0" y="33067"/>
                </a:lnTo>
                <a:lnTo>
                  <a:pt x="2401" y="48398"/>
                </a:lnTo>
                <a:lnTo>
                  <a:pt x="9213" y="60667"/>
                </a:lnTo>
                <a:lnTo>
                  <a:pt x="19470" y="69194"/>
                </a:lnTo>
                <a:lnTo>
                  <a:pt x="32205" y="73300"/>
                </a:lnTo>
                <a:lnTo>
                  <a:pt x="36649" y="73569"/>
                </a:lnTo>
                <a:lnTo>
                  <a:pt x="50633" y="70804"/>
                </a:lnTo>
                <a:lnTo>
                  <a:pt x="62171" y="63251"/>
                </a:lnTo>
                <a:lnTo>
                  <a:pt x="70147" y="52023"/>
                </a:lnTo>
                <a:lnTo>
                  <a:pt x="73450" y="38234"/>
                </a:lnTo>
                <a:lnTo>
                  <a:pt x="70810" y="23676"/>
                </a:lnTo>
                <a:lnTo>
                  <a:pt x="63548" y="11835"/>
                </a:lnTo>
                <a:lnTo>
                  <a:pt x="52711" y="3635"/>
                </a:lnTo>
                <a:lnTo>
                  <a:pt x="39349" y="0"/>
                </a:lnTo>
                <a:close/>
              </a:path>
            </a:pathLst>
          </a:custGeom>
          <a:solidFill>
            <a:srgbClr val="808080"/>
          </a:solidFill>
        </p:spPr>
        <p:txBody>
          <a:bodyPr wrap="square" lIns="0" tIns="0" rIns="0" bIns="0" rtlCol="0"/>
          <a:lstStyle/>
          <a:p>
            <a:endParaRPr/>
          </a:p>
        </p:txBody>
      </p:sp>
      <p:sp>
        <p:nvSpPr>
          <p:cNvPr id="33" name="object 33"/>
          <p:cNvSpPr/>
          <p:nvPr/>
        </p:nvSpPr>
        <p:spPr>
          <a:xfrm>
            <a:off x="6268668" y="2007396"/>
            <a:ext cx="73660" cy="73660"/>
          </a:xfrm>
          <a:custGeom>
            <a:avLst/>
            <a:gdLst/>
            <a:ahLst/>
            <a:cxnLst/>
            <a:rect l="l" t="t" r="r" b="b"/>
            <a:pathLst>
              <a:path w="73660" h="73660">
                <a:moveTo>
                  <a:pt x="39350" y="0"/>
                </a:moveTo>
                <a:lnTo>
                  <a:pt x="24357" y="2515"/>
                </a:lnTo>
                <a:lnTo>
                  <a:pt x="12277" y="9532"/>
                </a:lnTo>
                <a:lnTo>
                  <a:pt x="3897" y="20050"/>
                </a:lnTo>
                <a:lnTo>
                  <a:pt x="0" y="33066"/>
                </a:lnTo>
                <a:lnTo>
                  <a:pt x="2400" y="48397"/>
                </a:lnTo>
                <a:lnTo>
                  <a:pt x="9212" y="60666"/>
                </a:lnTo>
                <a:lnTo>
                  <a:pt x="19469" y="69193"/>
                </a:lnTo>
                <a:lnTo>
                  <a:pt x="32204" y="73299"/>
                </a:lnTo>
                <a:lnTo>
                  <a:pt x="36650" y="73569"/>
                </a:lnTo>
                <a:lnTo>
                  <a:pt x="50635" y="70804"/>
                </a:lnTo>
                <a:lnTo>
                  <a:pt x="62172" y="63251"/>
                </a:lnTo>
                <a:lnTo>
                  <a:pt x="70148" y="52023"/>
                </a:lnTo>
                <a:lnTo>
                  <a:pt x="73451" y="38234"/>
                </a:lnTo>
                <a:lnTo>
                  <a:pt x="70811" y="23676"/>
                </a:lnTo>
                <a:lnTo>
                  <a:pt x="63549" y="11835"/>
                </a:lnTo>
                <a:lnTo>
                  <a:pt x="52712" y="3635"/>
                </a:lnTo>
                <a:lnTo>
                  <a:pt x="39350" y="0"/>
                </a:lnTo>
                <a:close/>
              </a:path>
            </a:pathLst>
          </a:custGeom>
          <a:solidFill>
            <a:srgbClr val="808080"/>
          </a:solidFill>
        </p:spPr>
        <p:txBody>
          <a:bodyPr wrap="square" lIns="0" tIns="0" rIns="0" bIns="0" rtlCol="0"/>
          <a:lstStyle/>
          <a:p>
            <a:endParaRPr/>
          </a:p>
        </p:txBody>
      </p:sp>
      <p:sp>
        <p:nvSpPr>
          <p:cNvPr id="34" name="object 34"/>
          <p:cNvSpPr/>
          <p:nvPr/>
        </p:nvSpPr>
        <p:spPr>
          <a:xfrm>
            <a:off x="6068699" y="2002133"/>
            <a:ext cx="73660" cy="73660"/>
          </a:xfrm>
          <a:custGeom>
            <a:avLst/>
            <a:gdLst/>
            <a:ahLst/>
            <a:cxnLst/>
            <a:rect l="l" t="t" r="r" b="b"/>
            <a:pathLst>
              <a:path w="73660" h="73660">
                <a:moveTo>
                  <a:pt x="39348" y="0"/>
                </a:moveTo>
                <a:lnTo>
                  <a:pt x="24355" y="2515"/>
                </a:lnTo>
                <a:lnTo>
                  <a:pt x="12276" y="9533"/>
                </a:lnTo>
                <a:lnTo>
                  <a:pt x="3896" y="20052"/>
                </a:lnTo>
                <a:lnTo>
                  <a:pt x="0" y="33069"/>
                </a:lnTo>
                <a:lnTo>
                  <a:pt x="2401" y="48397"/>
                </a:lnTo>
                <a:lnTo>
                  <a:pt x="9214" y="60665"/>
                </a:lnTo>
                <a:lnTo>
                  <a:pt x="19472" y="69191"/>
                </a:lnTo>
                <a:lnTo>
                  <a:pt x="32209" y="73296"/>
                </a:lnTo>
                <a:lnTo>
                  <a:pt x="36650" y="73565"/>
                </a:lnTo>
                <a:lnTo>
                  <a:pt x="50635" y="70800"/>
                </a:lnTo>
                <a:lnTo>
                  <a:pt x="62173" y="63246"/>
                </a:lnTo>
                <a:lnTo>
                  <a:pt x="70150" y="52019"/>
                </a:lnTo>
                <a:lnTo>
                  <a:pt x="73451" y="38231"/>
                </a:lnTo>
                <a:lnTo>
                  <a:pt x="70811" y="23674"/>
                </a:lnTo>
                <a:lnTo>
                  <a:pt x="63548" y="11833"/>
                </a:lnTo>
                <a:lnTo>
                  <a:pt x="52711" y="3634"/>
                </a:lnTo>
                <a:lnTo>
                  <a:pt x="39348" y="0"/>
                </a:lnTo>
                <a:close/>
              </a:path>
            </a:pathLst>
          </a:custGeom>
          <a:solidFill>
            <a:srgbClr val="808080"/>
          </a:solidFill>
        </p:spPr>
        <p:txBody>
          <a:bodyPr wrap="square" lIns="0" tIns="0" rIns="0" bIns="0" rtlCol="0"/>
          <a:lstStyle/>
          <a:p>
            <a:endParaRPr/>
          </a:p>
        </p:txBody>
      </p:sp>
      <p:sp>
        <p:nvSpPr>
          <p:cNvPr id="35" name="object 35"/>
          <p:cNvSpPr/>
          <p:nvPr/>
        </p:nvSpPr>
        <p:spPr>
          <a:xfrm>
            <a:off x="6084486" y="1344335"/>
            <a:ext cx="73660" cy="73660"/>
          </a:xfrm>
          <a:custGeom>
            <a:avLst/>
            <a:gdLst/>
            <a:ahLst/>
            <a:cxnLst/>
            <a:rect l="l" t="t" r="r" b="b"/>
            <a:pathLst>
              <a:path w="73660" h="73659">
                <a:moveTo>
                  <a:pt x="39355" y="0"/>
                </a:moveTo>
                <a:lnTo>
                  <a:pt x="24360" y="2514"/>
                </a:lnTo>
                <a:lnTo>
                  <a:pt x="12280" y="9530"/>
                </a:lnTo>
                <a:lnTo>
                  <a:pt x="3899" y="20046"/>
                </a:lnTo>
                <a:lnTo>
                  <a:pt x="0" y="33061"/>
                </a:lnTo>
                <a:lnTo>
                  <a:pt x="2400" y="48394"/>
                </a:lnTo>
                <a:lnTo>
                  <a:pt x="9211" y="60663"/>
                </a:lnTo>
                <a:lnTo>
                  <a:pt x="19467" y="69191"/>
                </a:lnTo>
                <a:lnTo>
                  <a:pt x="32200" y="73298"/>
                </a:lnTo>
                <a:lnTo>
                  <a:pt x="36648" y="73567"/>
                </a:lnTo>
                <a:lnTo>
                  <a:pt x="50635" y="70802"/>
                </a:lnTo>
                <a:lnTo>
                  <a:pt x="62174" y="63250"/>
                </a:lnTo>
                <a:lnTo>
                  <a:pt x="70151" y="52023"/>
                </a:lnTo>
                <a:lnTo>
                  <a:pt x="73454" y="38237"/>
                </a:lnTo>
                <a:lnTo>
                  <a:pt x="70815" y="23678"/>
                </a:lnTo>
                <a:lnTo>
                  <a:pt x="63553" y="11837"/>
                </a:lnTo>
                <a:lnTo>
                  <a:pt x="52718" y="3636"/>
                </a:lnTo>
                <a:lnTo>
                  <a:pt x="39355" y="0"/>
                </a:lnTo>
                <a:close/>
              </a:path>
            </a:pathLst>
          </a:custGeom>
          <a:solidFill>
            <a:srgbClr val="808080"/>
          </a:solidFill>
        </p:spPr>
        <p:txBody>
          <a:bodyPr wrap="square" lIns="0" tIns="0" rIns="0" bIns="0" rtlCol="0"/>
          <a:lstStyle/>
          <a:p>
            <a:endParaRPr/>
          </a:p>
        </p:txBody>
      </p:sp>
      <p:sp>
        <p:nvSpPr>
          <p:cNvPr id="36" name="object 36"/>
          <p:cNvSpPr/>
          <p:nvPr/>
        </p:nvSpPr>
        <p:spPr>
          <a:xfrm>
            <a:off x="6331817" y="1933719"/>
            <a:ext cx="73660" cy="73660"/>
          </a:xfrm>
          <a:custGeom>
            <a:avLst/>
            <a:gdLst/>
            <a:ahLst/>
            <a:cxnLst/>
            <a:rect l="l" t="t" r="r" b="b"/>
            <a:pathLst>
              <a:path w="73660" h="73660">
                <a:moveTo>
                  <a:pt x="39354" y="0"/>
                </a:moveTo>
                <a:lnTo>
                  <a:pt x="24359" y="2514"/>
                </a:lnTo>
                <a:lnTo>
                  <a:pt x="12279" y="9531"/>
                </a:lnTo>
                <a:lnTo>
                  <a:pt x="3898" y="20047"/>
                </a:lnTo>
                <a:lnTo>
                  <a:pt x="0" y="33062"/>
                </a:lnTo>
                <a:lnTo>
                  <a:pt x="2400" y="48395"/>
                </a:lnTo>
                <a:lnTo>
                  <a:pt x="9211" y="60664"/>
                </a:lnTo>
                <a:lnTo>
                  <a:pt x="19467" y="69192"/>
                </a:lnTo>
                <a:lnTo>
                  <a:pt x="32200" y="73299"/>
                </a:lnTo>
                <a:lnTo>
                  <a:pt x="36648" y="73568"/>
                </a:lnTo>
                <a:lnTo>
                  <a:pt x="50634" y="70804"/>
                </a:lnTo>
                <a:lnTo>
                  <a:pt x="62173" y="63251"/>
                </a:lnTo>
                <a:lnTo>
                  <a:pt x="70150" y="52025"/>
                </a:lnTo>
                <a:lnTo>
                  <a:pt x="73453" y="38237"/>
                </a:lnTo>
                <a:lnTo>
                  <a:pt x="70814" y="23678"/>
                </a:lnTo>
                <a:lnTo>
                  <a:pt x="63552" y="11837"/>
                </a:lnTo>
                <a:lnTo>
                  <a:pt x="52716" y="3636"/>
                </a:lnTo>
                <a:lnTo>
                  <a:pt x="39354" y="0"/>
                </a:lnTo>
                <a:close/>
              </a:path>
            </a:pathLst>
          </a:custGeom>
          <a:solidFill>
            <a:srgbClr val="808080"/>
          </a:solidFill>
        </p:spPr>
        <p:txBody>
          <a:bodyPr wrap="square" lIns="0" tIns="0" rIns="0" bIns="0" rtlCol="0"/>
          <a:lstStyle/>
          <a:p>
            <a:endParaRPr/>
          </a:p>
        </p:txBody>
      </p:sp>
      <p:sp>
        <p:nvSpPr>
          <p:cNvPr id="37" name="object 37"/>
          <p:cNvSpPr/>
          <p:nvPr/>
        </p:nvSpPr>
        <p:spPr>
          <a:xfrm>
            <a:off x="6273933" y="1517995"/>
            <a:ext cx="73660" cy="73660"/>
          </a:xfrm>
          <a:custGeom>
            <a:avLst/>
            <a:gdLst/>
            <a:ahLst/>
            <a:cxnLst/>
            <a:rect l="l" t="t" r="r" b="b"/>
            <a:pathLst>
              <a:path w="73660" h="73659">
                <a:moveTo>
                  <a:pt x="39354" y="0"/>
                </a:moveTo>
                <a:lnTo>
                  <a:pt x="24359" y="2514"/>
                </a:lnTo>
                <a:lnTo>
                  <a:pt x="12279" y="9531"/>
                </a:lnTo>
                <a:lnTo>
                  <a:pt x="3898" y="20047"/>
                </a:lnTo>
                <a:lnTo>
                  <a:pt x="0" y="33062"/>
                </a:lnTo>
                <a:lnTo>
                  <a:pt x="2400" y="48395"/>
                </a:lnTo>
                <a:lnTo>
                  <a:pt x="9211" y="60664"/>
                </a:lnTo>
                <a:lnTo>
                  <a:pt x="19467" y="69192"/>
                </a:lnTo>
                <a:lnTo>
                  <a:pt x="32200" y="73299"/>
                </a:lnTo>
                <a:lnTo>
                  <a:pt x="36648" y="73568"/>
                </a:lnTo>
                <a:lnTo>
                  <a:pt x="50634" y="70804"/>
                </a:lnTo>
                <a:lnTo>
                  <a:pt x="62173" y="63251"/>
                </a:lnTo>
                <a:lnTo>
                  <a:pt x="70150" y="52025"/>
                </a:lnTo>
                <a:lnTo>
                  <a:pt x="73453" y="38237"/>
                </a:lnTo>
                <a:lnTo>
                  <a:pt x="70814" y="23678"/>
                </a:lnTo>
                <a:lnTo>
                  <a:pt x="63552" y="11837"/>
                </a:lnTo>
                <a:lnTo>
                  <a:pt x="52716" y="3636"/>
                </a:lnTo>
                <a:lnTo>
                  <a:pt x="39354" y="0"/>
                </a:lnTo>
                <a:close/>
              </a:path>
            </a:pathLst>
          </a:custGeom>
          <a:solidFill>
            <a:srgbClr val="808080"/>
          </a:solidFill>
        </p:spPr>
        <p:txBody>
          <a:bodyPr wrap="square" lIns="0" tIns="0" rIns="0" bIns="0" rtlCol="0"/>
          <a:lstStyle/>
          <a:p>
            <a:endParaRPr/>
          </a:p>
        </p:txBody>
      </p:sp>
      <p:sp>
        <p:nvSpPr>
          <p:cNvPr id="38" name="object 38"/>
          <p:cNvSpPr/>
          <p:nvPr/>
        </p:nvSpPr>
        <p:spPr>
          <a:xfrm>
            <a:off x="5721382" y="2086334"/>
            <a:ext cx="73660" cy="73660"/>
          </a:xfrm>
          <a:custGeom>
            <a:avLst/>
            <a:gdLst/>
            <a:ahLst/>
            <a:cxnLst/>
            <a:rect l="l" t="t" r="r" b="b"/>
            <a:pathLst>
              <a:path w="73660" h="73660">
                <a:moveTo>
                  <a:pt x="39348" y="0"/>
                </a:moveTo>
                <a:lnTo>
                  <a:pt x="24355" y="2515"/>
                </a:lnTo>
                <a:lnTo>
                  <a:pt x="12276" y="9533"/>
                </a:lnTo>
                <a:lnTo>
                  <a:pt x="3896" y="20052"/>
                </a:lnTo>
                <a:lnTo>
                  <a:pt x="0" y="33069"/>
                </a:lnTo>
                <a:lnTo>
                  <a:pt x="2401" y="48397"/>
                </a:lnTo>
                <a:lnTo>
                  <a:pt x="9214" y="60665"/>
                </a:lnTo>
                <a:lnTo>
                  <a:pt x="19473" y="69191"/>
                </a:lnTo>
                <a:lnTo>
                  <a:pt x="32210" y="73295"/>
                </a:lnTo>
                <a:lnTo>
                  <a:pt x="36649" y="73564"/>
                </a:lnTo>
                <a:lnTo>
                  <a:pt x="50635" y="70799"/>
                </a:lnTo>
                <a:lnTo>
                  <a:pt x="62173" y="63246"/>
                </a:lnTo>
                <a:lnTo>
                  <a:pt x="70150" y="52018"/>
                </a:lnTo>
                <a:lnTo>
                  <a:pt x="73451" y="38230"/>
                </a:lnTo>
                <a:lnTo>
                  <a:pt x="70811" y="23674"/>
                </a:lnTo>
                <a:lnTo>
                  <a:pt x="63548" y="11834"/>
                </a:lnTo>
                <a:lnTo>
                  <a:pt x="52711" y="3634"/>
                </a:lnTo>
                <a:lnTo>
                  <a:pt x="39348" y="0"/>
                </a:lnTo>
                <a:close/>
              </a:path>
            </a:pathLst>
          </a:custGeom>
          <a:solidFill>
            <a:srgbClr val="808080"/>
          </a:solidFill>
        </p:spPr>
        <p:txBody>
          <a:bodyPr wrap="square" lIns="0" tIns="0" rIns="0" bIns="0" rtlCol="0"/>
          <a:lstStyle/>
          <a:p>
            <a:endParaRPr/>
          </a:p>
        </p:txBody>
      </p:sp>
      <p:sp>
        <p:nvSpPr>
          <p:cNvPr id="39" name="object 39"/>
          <p:cNvSpPr/>
          <p:nvPr/>
        </p:nvSpPr>
        <p:spPr>
          <a:xfrm>
            <a:off x="6121317" y="1607454"/>
            <a:ext cx="73660" cy="73660"/>
          </a:xfrm>
          <a:custGeom>
            <a:avLst/>
            <a:gdLst/>
            <a:ahLst/>
            <a:cxnLst/>
            <a:rect l="l" t="t" r="r" b="b"/>
            <a:pathLst>
              <a:path w="73660" h="73660">
                <a:moveTo>
                  <a:pt x="39351" y="0"/>
                </a:moveTo>
                <a:lnTo>
                  <a:pt x="24358" y="2515"/>
                </a:lnTo>
                <a:lnTo>
                  <a:pt x="12279" y="9532"/>
                </a:lnTo>
                <a:lnTo>
                  <a:pt x="3898" y="20050"/>
                </a:lnTo>
                <a:lnTo>
                  <a:pt x="0" y="33066"/>
                </a:lnTo>
                <a:lnTo>
                  <a:pt x="2401" y="48395"/>
                </a:lnTo>
                <a:lnTo>
                  <a:pt x="9213" y="60663"/>
                </a:lnTo>
                <a:lnTo>
                  <a:pt x="19470" y="69190"/>
                </a:lnTo>
                <a:lnTo>
                  <a:pt x="32207" y="73296"/>
                </a:lnTo>
                <a:lnTo>
                  <a:pt x="36653" y="73565"/>
                </a:lnTo>
                <a:lnTo>
                  <a:pt x="50639" y="70800"/>
                </a:lnTo>
                <a:lnTo>
                  <a:pt x="62177" y="63247"/>
                </a:lnTo>
                <a:lnTo>
                  <a:pt x="70153" y="52019"/>
                </a:lnTo>
                <a:lnTo>
                  <a:pt x="73455" y="38231"/>
                </a:lnTo>
                <a:lnTo>
                  <a:pt x="70815" y="23674"/>
                </a:lnTo>
                <a:lnTo>
                  <a:pt x="63552" y="11833"/>
                </a:lnTo>
                <a:lnTo>
                  <a:pt x="52714" y="3634"/>
                </a:lnTo>
                <a:lnTo>
                  <a:pt x="39351" y="0"/>
                </a:lnTo>
                <a:close/>
              </a:path>
            </a:pathLst>
          </a:custGeom>
          <a:solidFill>
            <a:srgbClr val="808080"/>
          </a:solidFill>
        </p:spPr>
        <p:txBody>
          <a:bodyPr wrap="square" lIns="0" tIns="0" rIns="0" bIns="0" rtlCol="0"/>
          <a:lstStyle/>
          <a:p>
            <a:endParaRPr/>
          </a:p>
        </p:txBody>
      </p:sp>
      <p:sp>
        <p:nvSpPr>
          <p:cNvPr id="40" name="object 40"/>
          <p:cNvSpPr/>
          <p:nvPr/>
        </p:nvSpPr>
        <p:spPr>
          <a:xfrm>
            <a:off x="5689807" y="2154741"/>
            <a:ext cx="73660" cy="73660"/>
          </a:xfrm>
          <a:custGeom>
            <a:avLst/>
            <a:gdLst/>
            <a:ahLst/>
            <a:cxnLst/>
            <a:rect l="l" t="t" r="r" b="b"/>
            <a:pathLst>
              <a:path w="73660" h="73660">
                <a:moveTo>
                  <a:pt x="39352" y="0"/>
                </a:moveTo>
                <a:lnTo>
                  <a:pt x="24358" y="2515"/>
                </a:lnTo>
                <a:lnTo>
                  <a:pt x="12278" y="9532"/>
                </a:lnTo>
                <a:lnTo>
                  <a:pt x="3898" y="20049"/>
                </a:lnTo>
                <a:lnTo>
                  <a:pt x="0" y="33065"/>
                </a:lnTo>
                <a:lnTo>
                  <a:pt x="2401" y="48395"/>
                </a:lnTo>
                <a:lnTo>
                  <a:pt x="9213" y="60663"/>
                </a:lnTo>
                <a:lnTo>
                  <a:pt x="19470" y="69190"/>
                </a:lnTo>
                <a:lnTo>
                  <a:pt x="32205" y="73296"/>
                </a:lnTo>
                <a:lnTo>
                  <a:pt x="36648" y="73565"/>
                </a:lnTo>
                <a:lnTo>
                  <a:pt x="50635" y="70800"/>
                </a:lnTo>
                <a:lnTo>
                  <a:pt x="62174" y="63247"/>
                </a:lnTo>
                <a:lnTo>
                  <a:pt x="70151" y="52021"/>
                </a:lnTo>
                <a:lnTo>
                  <a:pt x="73453" y="38233"/>
                </a:lnTo>
                <a:lnTo>
                  <a:pt x="70814" y="23676"/>
                </a:lnTo>
                <a:lnTo>
                  <a:pt x="63552" y="11835"/>
                </a:lnTo>
                <a:lnTo>
                  <a:pt x="52715" y="3635"/>
                </a:lnTo>
                <a:lnTo>
                  <a:pt x="39352" y="0"/>
                </a:lnTo>
                <a:close/>
              </a:path>
            </a:pathLst>
          </a:custGeom>
          <a:solidFill>
            <a:srgbClr val="808080"/>
          </a:solidFill>
        </p:spPr>
        <p:txBody>
          <a:bodyPr wrap="square" lIns="0" tIns="0" rIns="0" bIns="0" rtlCol="0"/>
          <a:lstStyle/>
          <a:p>
            <a:endParaRPr/>
          </a:p>
        </p:txBody>
      </p:sp>
      <p:sp>
        <p:nvSpPr>
          <p:cNvPr id="41" name="object 41"/>
          <p:cNvSpPr/>
          <p:nvPr/>
        </p:nvSpPr>
        <p:spPr>
          <a:xfrm>
            <a:off x="5721382" y="2086334"/>
            <a:ext cx="73660" cy="73660"/>
          </a:xfrm>
          <a:custGeom>
            <a:avLst/>
            <a:gdLst/>
            <a:ahLst/>
            <a:cxnLst/>
            <a:rect l="l" t="t" r="r" b="b"/>
            <a:pathLst>
              <a:path w="73660" h="73660">
                <a:moveTo>
                  <a:pt x="39348" y="0"/>
                </a:moveTo>
                <a:lnTo>
                  <a:pt x="24355" y="2515"/>
                </a:lnTo>
                <a:lnTo>
                  <a:pt x="12276" y="9533"/>
                </a:lnTo>
                <a:lnTo>
                  <a:pt x="3896" y="20052"/>
                </a:lnTo>
                <a:lnTo>
                  <a:pt x="0" y="33069"/>
                </a:lnTo>
                <a:lnTo>
                  <a:pt x="2401" y="48397"/>
                </a:lnTo>
                <a:lnTo>
                  <a:pt x="9214" y="60665"/>
                </a:lnTo>
                <a:lnTo>
                  <a:pt x="19473" y="69191"/>
                </a:lnTo>
                <a:lnTo>
                  <a:pt x="32210" y="73295"/>
                </a:lnTo>
                <a:lnTo>
                  <a:pt x="36649" y="73564"/>
                </a:lnTo>
                <a:lnTo>
                  <a:pt x="50635" y="70799"/>
                </a:lnTo>
                <a:lnTo>
                  <a:pt x="62173" y="63246"/>
                </a:lnTo>
                <a:lnTo>
                  <a:pt x="70150" y="52018"/>
                </a:lnTo>
                <a:lnTo>
                  <a:pt x="73451" y="38230"/>
                </a:lnTo>
                <a:lnTo>
                  <a:pt x="70811" y="23674"/>
                </a:lnTo>
                <a:lnTo>
                  <a:pt x="63548" y="11834"/>
                </a:lnTo>
                <a:lnTo>
                  <a:pt x="52711" y="3634"/>
                </a:lnTo>
                <a:lnTo>
                  <a:pt x="39348" y="0"/>
                </a:lnTo>
                <a:close/>
              </a:path>
            </a:pathLst>
          </a:custGeom>
          <a:solidFill>
            <a:srgbClr val="808080"/>
          </a:solidFill>
        </p:spPr>
        <p:txBody>
          <a:bodyPr wrap="square" lIns="0" tIns="0" rIns="0" bIns="0" rtlCol="0"/>
          <a:lstStyle/>
          <a:p>
            <a:endParaRPr/>
          </a:p>
        </p:txBody>
      </p:sp>
      <p:sp>
        <p:nvSpPr>
          <p:cNvPr id="42" name="object 42"/>
          <p:cNvSpPr/>
          <p:nvPr/>
        </p:nvSpPr>
        <p:spPr>
          <a:xfrm>
            <a:off x="5547722" y="2075804"/>
            <a:ext cx="73660" cy="73660"/>
          </a:xfrm>
          <a:custGeom>
            <a:avLst/>
            <a:gdLst/>
            <a:ahLst/>
            <a:cxnLst/>
            <a:rect l="l" t="t" r="r" b="b"/>
            <a:pathLst>
              <a:path w="73660" h="73660">
                <a:moveTo>
                  <a:pt x="39352" y="0"/>
                </a:moveTo>
                <a:lnTo>
                  <a:pt x="24358" y="2515"/>
                </a:lnTo>
                <a:lnTo>
                  <a:pt x="12278" y="9532"/>
                </a:lnTo>
                <a:lnTo>
                  <a:pt x="3897" y="20049"/>
                </a:lnTo>
                <a:lnTo>
                  <a:pt x="0" y="33064"/>
                </a:lnTo>
                <a:lnTo>
                  <a:pt x="2401" y="48396"/>
                </a:lnTo>
                <a:lnTo>
                  <a:pt x="9213" y="60664"/>
                </a:lnTo>
                <a:lnTo>
                  <a:pt x="19470" y="69191"/>
                </a:lnTo>
                <a:lnTo>
                  <a:pt x="32205" y="73296"/>
                </a:lnTo>
                <a:lnTo>
                  <a:pt x="36648" y="73565"/>
                </a:lnTo>
                <a:lnTo>
                  <a:pt x="50635" y="70800"/>
                </a:lnTo>
                <a:lnTo>
                  <a:pt x="62174" y="63248"/>
                </a:lnTo>
                <a:lnTo>
                  <a:pt x="70151" y="52022"/>
                </a:lnTo>
                <a:lnTo>
                  <a:pt x="73453" y="38233"/>
                </a:lnTo>
                <a:lnTo>
                  <a:pt x="70814" y="23676"/>
                </a:lnTo>
                <a:lnTo>
                  <a:pt x="63552" y="11835"/>
                </a:lnTo>
                <a:lnTo>
                  <a:pt x="52715" y="3635"/>
                </a:lnTo>
                <a:lnTo>
                  <a:pt x="39352" y="0"/>
                </a:lnTo>
                <a:close/>
              </a:path>
            </a:pathLst>
          </a:custGeom>
          <a:solidFill>
            <a:srgbClr val="808080"/>
          </a:solidFill>
        </p:spPr>
        <p:txBody>
          <a:bodyPr wrap="square" lIns="0" tIns="0" rIns="0" bIns="0" rtlCol="0"/>
          <a:lstStyle/>
          <a:p>
            <a:endParaRPr/>
          </a:p>
        </p:txBody>
      </p:sp>
      <p:sp>
        <p:nvSpPr>
          <p:cNvPr id="43" name="object 43"/>
          <p:cNvSpPr/>
          <p:nvPr/>
        </p:nvSpPr>
        <p:spPr>
          <a:xfrm>
            <a:off x="4996130" y="2590799"/>
            <a:ext cx="93235" cy="96175"/>
          </a:xfrm>
          <a:prstGeom prst="rect">
            <a:avLst/>
          </a:prstGeom>
          <a:blipFill>
            <a:blip r:embed="rId5" cstate="print"/>
            <a:stretch>
              <a:fillRect/>
            </a:stretch>
          </a:blipFill>
        </p:spPr>
        <p:txBody>
          <a:bodyPr wrap="square" lIns="0" tIns="0" rIns="0" bIns="0" rtlCol="0"/>
          <a:lstStyle/>
          <a:p>
            <a:endParaRPr/>
          </a:p>
        </p:txBody>
      </p:sp>
      <p:sp>
        <p:nvSpPr>
          <p:cNvPr id="44" name="object 44"/>
          <p:cNvSpPr/>
          <p:nvPr/>
        </p:nvSpPr>
        <p:spPr>
          <a:xfrm>
            <a:off x="2658685" y="4496491"/>
            <a:ext cx="73660" cy="73660"/>
          </a:xfrm>
          <a:custGeom>
            <a:avLst/>
            <a:gdLst/>
            <a:ahLst/>
            <a:cxnLst/>
            <a:rect l="l" t="t" r="r" b="b"/>
            <a:pathLst>
              <a:path w="73659" h="73660">
                <a:moveTo>
                  <a:pt x="39350" y="0"/>
                </a:moveTo>
                <a:lnTo>
                  <a:pt x="24357" y="2515"/>
                </a:lnTo>
                <a:lnTo>
                  <a:pt x="12277" y="9532"/>
                </a:lnTo>
                <a:lnTo>
                  <a:pt x="3897" y="20050"/>
                </a:lnTo>
                <a:lnTo>
                  <a:pt x="0" y="33066"/>
                </a:lnTo>
                <a:lnTo>
                  <a:pt x="2401" y="48397"/>
                </a:lnTo>
                <a:lnTo>
                  <a:pt x="9213" y="60666"/>
                </a:lnTo>
                <a:lnTo>
                  <a:pt x="19470" y="69193"/>
                </a:lnTo>
                <a:lnTo>
                  <a:pt x="32205" y="73298"/>
                </a:lnTo>
                <a:lnTo>
                  <a:pt x="36649" y="73567"/>
                </a:lnTo>
                <a:lnTo>
                  <a:pt x="50634" y="70802"/>
                </a:lnTo>
                <a:lnTo>
                  <a:pt x="62172" y="63250"/>
                </a:lnTo>
                <a:lnTo>
                  <a:pt x="70148" y="52022"/>
                </a:lnTo>
                <a:lnTo>
                  <a:pt x="73451" y="38234"/>
                </a:lnTo>
                <a:lnTo>
                  <a:pt x="70811" y="23676"/>
                </a:lnTo>
                <a:lnTo>
                  <a:pt x="63549" y="11835"/>
                </a:lnTo>
                <a:lnTo>
                  <a:pt x="52712" y="3635"/>
                </a:lnTo>
                <a:lnTo>
                  <a:pt x="39350" y="0"/>
                </a:lnTo>
                <a:close/>
              </a:path>
            </a:pathLst>
          </a:custGeom>
          <a:solidFill>
            <a:srgbClr val="808080"/>
          </a:solidFill>
        </p:spPr>
        <p:txBody>
          <a:bodyPr wrap="square" lIns="0" tIns="0" rIns="0" bIns="0" rtlCol="0"/>
          <a:lstStyle/>
          <a:p>
            <a:endParaRPr/>
          </a:p>
        </p:txBody>
      </p:sp>
      <p:sp>
        <p:nvSpPr>
          <p:cNvPr id="45" name="object 45"/>
          <p:cNvSpPr/>
          <p:nvPr/>
        </p:nvSpPr>
        <p:spPr>
          <a:xfrm>
            <a:off x="2658685" y="4496491"/>
            <a:ext cx="73660" cy="73660"/>
          </a:xfrm>
          <a:custGeom>
            <a:avLst/>
            <a:gdLst/>
            <a:ahLst/>
            <a:cxnLst/>
            <a:rect l="l" t="t" r="r" b="b"/>
            <a:pathLst>
              <a:path w="73659" h="73660">
                <a:moveTo>
                  <a:pt x="39350" y="0"/>
                </a:moveTo>
                <a:lnTo>
                  <a:pt x="24357" y="2515"/>
                </a:lnTo>
                <a:lnTo>
                  <a:pt x="12277" y="9532"/>
                </a:lnTo>
                <a:lnTo>
                  <a:pt x="3897" y="20050"/>
                </a:lnTo>
                <a:lnTo>
                  <a:pt x="0" y="33066"/>
                </a:lnTo>
                <a:lnTo>
                  <a:pt x="2401" y="48397"/>
                </a:lnTo>
                <a:lnTo>
                  <a:pt x="9213" y="60666"/>
                </a:lnTo>
                <a:lnTo>
                  <a:pt x="19470" y="69193"/>
                </a:lnTo>
                <a:lnTo>
                  <a:pt x="32205" y="73298"/>
                </a:lnTo>
                <a:lnTo>
                  <a:pt x="36649" y="73567"/>
                </a:lnTo>
                <a:lnTo>
                  <a:pt x="50634" y="70802"/>
                </a:lnTo>
                <a:lnTo>
                  <a:pt x="62172" y="63250"/>
                </a:lnTo>
                <a:lnTo>
                  <a:pt x="70148" y="52022"/>
                </a:lnTo>
                <a:lnTo>
                  <a:pt x="73451" y="38234"/>
                </a:lnTo>
                <a:lnTo>
                  <a:pt x="70811" y="23676"/>
                </a:lnTo>
                <a:lnTo>
                  <a:pt x="63549" y="11835"/>
                </a:lnTo>
                <a:lnTo>
                  <a:pt x="52712" y="3635"/>
                </a:lnTo>
                <a:lnTo>
                  <a:pt x="39350" y="0"/>
                </a:lnTo>
                <a:close/>
              </a:path>
            </a:pathLst>
          </a:custGeom>
          <a:solidFill>
            <a:srgbClr val="808080"/>
          </a:solidFill>
        </p:spPr>
        <p:txBody>
          <a:bodyPr wrap="square" lIns="0" tIns="0" rIns="0" bIns="0" rtlCol="0"/>
          <a:lstStyle/>
          <a:p>
            <a:endParaRPr/>
          </a:p>
        </p:txBody>
      </p:sp>
      <p:sp>
        <p:nvSpPr>
          <p:cNvPr id="46" name="object 46"/>
          <p:cNvSpPr/>
          <p:nvPr/>
        </p:nvSpPr>
        <p:spPr>
          <a:xfrm>
            <a:off x="2658685" y="4496491"/>
            <a:ext cx="73660" cy="73660"/>
          </a:xfrm>
          <a:custGeom>
            <a:avLst/>
            <a:gdLst/>
            <a:ahLst/>
            <a:cxnLst/>
            <a:rect l="l" t="t" r="r" b="b"/>
            <a:pathLst>
              <a:path w="73659" h="73660">
                <a:moveTo>
                  <a:pt x="39350" y="0"/>
                </a:moveTo>
                <a:lnTo>
                  <a:pt x="24357" y="2515"/>
                </a:lnTo>
                <a:lnTo>
                  <a:pt x="12277" y="9532"/>
                </a:lnTo>
                <a:lnTo>
                  <a:pt x="3897" y="20050"/>
                </a:lnTo>
                <a:lnTo>
                  <a:pt x="0" y="33066"/>
                </a:lnTo>
                <a:lnTo>
                  <a:pt x="2401" y="48397"/>
                </a:lnTo>
                <a:lnTo>
                  <a:pt x="9213" y="60666"/>
                </a:lnTo>
                <a:lnTo>
                  <a:pt x="19470" y="69193"/>
                </a:lnTo>
                <a:lnTo>
                  <a:pt x="32205" y="73298"/>
                </a:lnTo>
                <a:lnTo>
                  <a:pt x="36649" y="73567"/>
                </a:lnTo>
                <a:lnTo>
                  <a:pt x="50634" y="70802"/>
                </a:lnTo>
                <a:lnTo>
                  <a:pt x="62172" y="63250"/>
                </a:lnTo>
                <a:lnTo>
                  <a:pt x="70148" y="52022"/>
                </a:lnTo>
                <a:lnTo>
                  <a:pt x="73451" y="38234"/>
                </a:lnTo>
                <a:lnTo>
                  <a:pt x="70811" y="23676"/>
                </a:lnTo>
                <a:lnTo>
                  <a:pt x="63549" y="11835"/>
                </a:lnTo>
                <a:lnTo>
                  <a:pt x="52712" y="3635"/>
                </a:lnTo>
                <a:lnTo>
                  <a:pt x="39350" y="0"/>
                </a:lnTo>
                <a:close/>
              </a:path>
            </a:pathLst>
          </a:custGeom>
          <a:solidFill>
            <a:srgbClr val="808080"/>
          </a:solidFill>
        </p:spPr>
        <p:txBody>
          <a:bodyPr wrap="square" lIns="0" tIns="0" rIns="0" bIns="0" rtlCol="0"/>
          <a:lstStyle/>
          <a:p>
            <a:endParaRPr/>
          </a:p>
        </p:txBody>
      </p:sp>
      <p:sp>
        <p:nvSpPr>
          <p:cNvPr id="47" name="object 47"/>
          <p:cNvSpPr/>
          <p:nvPr/>
        </p:nvSpPr>
        <p:spPr>
          <a:xfrm>
            <a:off x="2716571" y="4564905"/>
            <a:ext cx="73660" cy="73660"/>
          </a:xfrm>
          <a:custGeom>
            <a:avLst/>
            <a:gdLst/>
            <a:ahLst/>
            <a:cxnLst/>
            <a:rect l="l" t="t" r="r" b="b"/>
            <a:pathLst>
              <a:path w="73659" h="73660">
                <a:moveTo>
                  <a:pt x="39347" y="0"/>
                </a:moveTo>
                <a:lnTo>
                  <a:pt x="24355" y="2515"/>
                </a:lnTo>
                <a:lnTo>
                  <a:pt x="12276" y="9533"/>
                </a:lnTo>
                <a:lnTo>
                  <a:pt x="3896" y="20052"/>
                </a:lnTo>
                <a:lnTo>
                  <a:pt x="0" y="33070"/>
                </a:lnTo>
                <a:lnTo>
                  <a:pt x="2401" y="48398"/>
                </a:lnTo>
                <a:lnTo>
                  <a:pt x="9214" y="60666"/>
                </a:lnTo>
                <a:lnTo>
                  <a:pt x="19473" y="69192"/>
                </a:lnTo>
                <a:lnTo>
                  <a:pt x="32209" y="73297"/>
                </a:lnTo>
                <a:lnTo>
                  <a:pt x="36649" y="73565"/>
                </a:lnTo>
                <a:lnTo>
                  <a:pt x="50634" y="70800"/>
                </a:lnTo>
                <a:lnTo>
                  <a:pt x="62172" y="63247"/>
                </a:lnTo>
                <a:lnTo>
                  <a:pt x="70149" y="52019"/>
                </a:lnTo>
                <a:lnTo>
                  <a:pt x="73450" y="38231"/>
                </a:lnTo>
                <a:lnTo>
                  <a:pt x="70810" y="23674"/>
                </a:lnTo>
                <a:lnTo>
                  <a:pt x="63547" y="11833"/>
                </a:lnTo>
                <a:lnTo>
                  <a:pt x="52710" y="3634"/>
                </a:lnTo>
                <a:lnTo>
                  <a:pt x="39347" y="0"/>
                </a:lnTo>
                <a:close/>
              </a:path>
            </a:pathLst>
          </a:custGeom>
          <a:solidFill>
            <a:srgbClr val="808080"/>
          </a:solidFill>
        </p:spPr>
        <p:txBody>
          <a:bodyPr wrap="square" lIns="0" tIns="0" rIns="0" bIns="0" rtlCol="0"/>
          <a:lstStyle/>
          <a:p>
            <a:endParaRPr/>
          </a:p>
        </p:txBody>
      </p:sp>
      <p:sp>
        <p:nvSpPr>
          <p:cNvPr id="48" name="object 48"/>
          <p:cNvSpPr/>
          <p:nvPr/>
        </p:nvSpPr>
        <p:spPr>
          <a:xfrm>
            <a:off x="2716571" y="4564905"/>
            <a:ext cx="73660" cy="73660"/>
          </a:xfrm>
          <a:custGeom>
            <a:avLst/>
            <a:gdLst/>
            <a:ahLst/>
            <a:cxnLst/>
            <a:rect l="l" t="t" r="r" b="b"/>
            <a:pathLst>
              <a:path w="73659" h="73660">
                <a:moveTo>
                  <a:pt x="39347" y="0"/>
                </a:moveTo>
                <a:lnTo>
                  <a:pt x="24355" y="2515"/>
                </a:lnTo>
                <a:lnTo>
                  <a:pt x="12276" y="9533"/>
                </a:lnTo>
                <a:lnTo>
                  <a:pt x="3896" y="20052"/>
                </a:lnTo>
                <a:lnTo>
                  <a:pt x="0" y="33070"/>
                </a:lnTo>
                <a:lnTo>
                  <a:pt x="2401" y="48398"/>
                </a:lnTo>
                <a:lnTo>
                  <a:pt x="9214" y="60666"/>
                </a:lnTo>
                <a:lnTo>
                  <a:pt x="19473" y="69192"/>
                </a:lnTo>
                <a:lnTo>
                  <a:pt x="32209" y="73297"/>
                </a:lnTo>
                <a:lnTo>
                  <a:pt x="36649" y="73565"/>
                </a:lnTo>
                <a:lnTo>
                  <a:pt x="50634" y="70800"/>
                </a:lnTo>
                <a:lnTo>
                  <a:pt x="62172" y="63247"/>
                </a:lnTo>
                <a:lnTo>
                  <a:pt x="70149" y="52019"/>
                </a:lnTo>
                <a:lnTo>
                  <a:pt x="73450" y="38231"/>
                </a:lnTo>
                <a:lnTo>
                  <a:pt x="70810" y="23674"/>
                </a:lnTo>
                <a:lnTo>
                  <a:pt x="63547" y="11833"/>
                </a:lnTo>
                <a:lnTo>
                  <a:pt x="52710" y="3634"/>
                </a:lnTo>
                <a:lnTo>
                  <a:pt x="39347" y="0"/>
                </a:lnTo>
                <a:close/>
              </a:path>
            </a:pathLst>
          </a:custGeom>
          <a:solidFill>
            <a:srgbClr val="808080"/>
          </a:solidFill>
        </p:spPr>
        <p:txBody>
          <a:bodyPr wrap="square" lIns="0" tIns="0" rIns="0" bIns="0" rtlCol="0"/>
          <a:lstStyle/>
          <a:p>
            <a:endParaRPr/>
          </a:p>
        </p:txBody>
      </p:sp>
      <p:sp>
        <p:nvSpPr>
          <p:cNvPr id="49" name="object 49"/>
          <p:cNvSpPr/>
          <p:nvPr/>
        </p:nvSpPr>
        <p:spPr>
          <a:xfrm>
            <a:off x="2716571" y="4564905"/>
            <a:ext cx="73660" cy="73660"/>
          </a:xfrm>
          <a:custGeom>
            <a:avLst/>
            <a:gdLst/>
            <a:ahLst/>
            <a:cxnLst/>
            <a:rect l="l" t="t" r="r" b="b"/>
            <a:pathLst>
              <a:path w="73659" h="73660">
                <a:moveTo>
                  <a:pt x="39347" y="0"/>
                </a:moveTo>
                <a:lnTo>
                  <a:pt x="24355" y="2515"/>
                </a:lnTo>
                <a:lnTo>
                  <a:pt x="12276" y="9533"/>
                </a:lnTo>
                <a:lnTo>
                  <a:pt x="3896" y="20052"/>
                </a:lnTo>
                <a:lnTo>
                  <a:pt x="0" y="33070"/>
                </a:lnTo>
                <a:lnTo>
                  <a:pt x="2401" y="48398"/>
                </a:lnTo>
                <a:lnTo>
                  <a:pt x="9214" y="60666"/>
                </a:lnTo>
                <a:lnTo>
                  <a:pt x="19473" y="69192"/>
                </a:lnTo>
                <a:lnTo>
                  <a:pt x="32209" y="73297"/>
                </a:lnTo>
                <a:lnTo>
                  <a:pt x="36649" y="73565"/>
                </a:lnTo>
                <a:lnTo>
                  <a:pt x="50634" y="70800"/>
                </a:lnTo>
                <a:lnTo>
                  <a:pt x="62172" y="63247"/>
                </a:lnTo>
                <a:lnTo>
                  <a:pt x="70149" y="52019"/>
                </a:lnTo>
                <a:lnTo>
                  <a:pt x="73450" y="38231"/>
                </a:lnTo>
                <a:lnTo>
                  <a:pt x="70810" y="23674"/>
                </a:lnTo>
                <a:lnTo>
                  <a:pt x="63547" y="11833"/>
                </a:lnTo>
                <a:lnTo>
                  <a:pt x="52710" y="3634"/>
                </a:lnTo>
                <a:lnTo>
                  <a:pt x="39347" y="0"/>
                </a:lnTo>
                <a:close/>
              </a:path>
            </a:pathLst>
          </a:custGeom>
          <a:solidFill>
            <a:srgbClr val="808080"/>
          </a:solidFill>
        </p:spPr>
        <p:txBody>
          <a:bodyPr wrap="square" lIns="0" tIns="0" rIns="0" bIns="0" rtlCol="0"/>
          <a:lstStyle/>
          <a:p>
            <a:endParaRPr/>
          </a:p>
        </p:txBody>
      </p:sp>
      <p:sp>
        <p:nvSpPr>
          <p:cNvPr id="50" name="object 50"/>
          <p:cNvSpPr/>
          <p:nvPr/>
        </p:nvSpPr>
        <p:spPr>
          <a:xfrm>
            <a:off x="6738811" y="5649068"/>
            <a:ext cx="81280" cy="84455"/>
          </a:xfrm>
          <a:custGeom>
            <a:avLst/>
            <a:gdLst/>
            <a:ahLst/>
            <a:cxnLst/>
            <a:rect l="l" t="t" r="r" b="b"/>
            <a:pathLst>
              <a:path w="81279" h="84454">
                <a:moveTo>
                  <a:pt x="44317" y="0"/>
                </a:moveTo>
                <a:lnTo>
                  <a:pt x="28812" y="2101"/>
                </a:lnTo>
                <a:lnTo>
                  <a:pt x="15910" y="8167"/>
                </a:lnTo>
                <a:lnTo>
                  <a:pt x="6132" y="17459"/>
                </a:lnTo>
                <a:lnTo>
                  <a:pt x="0" y="29236"/>
                </a:lnTo>
                <a:lnTo>
                  <a:pt x="877" y="46992"/>
                </a:lnTo>
                <a:lnTo>
                  <a:pt x="22180" y="79665"/>
                </a:lnTo>
                <a:lnTo>
                  <a:pt x="40123" y="83982"/>
                </a:lnTo>
                <a:lnTo>
                  <a:pt x="54233" y="81542"/>
                </a:lnTo>
                <a:lnTo>
                  <a:pt x="66325" y="74791"/>
                </a:lnTo>
                <a:lnTo>
                  <a:pt x="75546" y="64581"/>
                </a:lnTo>
                <a:lnTo>
                  <a:pt x="81042" y="51765"/>
                </a:lnTo>
                <a:lnTo>
                  <a:pt x="79683" y="34666"/>
                </a:lnTo>
                <a:lnTo>
                  <a:pt x="74703" y="20751"/>
                </a:lnTo>
                <a:lnTo>
                  <a:pt x="66729" y="10209"/>
                </a:lnTo>
                <a:lnTo>
                  <a:pt x="56391" y="3229"/>
                </a:lnTo>
                <a:lnTo>
                  <a:pt x="44317" y="0"/>
                </a:lnTo>
                <a:close/>
              </a:path>
            </a:pathLst>
          </a:custGeom>
          <a:solidFill>
            <a:srgbClr val="458ADE"/>
          </a:solidFill>
        </p:spPr>
        <p:txBody>
          <a:bodyPr wrap="square" lIns="0" tIns="0" rIns="0" bIns="0" rtlCol="0"/>
          <a:lstStyle/>
          <a:p>
            <a:endParaRPr/>
          </a:p>
        </p:txBody>
      </p:sp>
      <p:sp>
        <p:nvSpPr>
          <p:cNvPr id="51" name="object 51"/>
          <p:cNvSpPr/>
          <p:nvPr/>
        </p:nvSpPr>
        <p:spPr>
          <a:xfrm>
            <a:off x="6738811" y="5649068"/>
            <a:ext cx="81280" cy="84455"/>
          </a:xfrm>
          <a:custGeom>
            <a:avLst/>
            <a:gdLst/>
            <a:ahLst/>
            <a:cxnLst/>
            <a:rect l="l" t="t" r="r" b="b"/>
            <a:pathLst>
              <a:path w="81279" h="84454">
                <a:moveTo>
                  <a:pt x="40123" y="83982"/>
                </a:moveTo>
                <a:lnTo>
                  <a:pt x="54233" y="81542"/>
                </a:lnTo>
                <a:lnTo>
                  <a:pt x="66325" y="74791"/>
                </a:lnTo>
                <a:lnTo>
                  <a:pt x="75546" y="64581"/>
                </a:lnTo>
                <a:lnTo>
                  <a:pt x="81042" y="51765"/>
                </a:lnTo>
                <a:lnTo>
                  <a:pt x="79683" y="34666"/>
                </a:lnTo>
                <a:lnTo>
                  <a:pt x="74703" y="20751"/>
                </a:lnTo>
                <a:lnTo>
                  <a:pt x="66729" y="10209"/>
                </a:lnTo>
                <a:lnTo>
                  <a:pt x="56391" y="3229"/>
                </a:lnTo>
                <a:lnTo>
                  <a:pt x="44317" y="0"/>
                </a:lnTo>
                <a:lnTo>
                  <a:pt x="28812" y="2101"/>
                </a:lnTo>
                <a:lnTo>
                  <a:pt x="15910" y="8167"/>
                </a:lnTo>
                <a:lnTo>
                  <a:pt x="6132" y="17459"/>
                </a:lnTo>
                <a:lnTo>
                  <a:pt x="0" y="29236"/>
                </a:lnTo>
                <a:lnTo>
                  <a:pt x="877" y="46992"/>
                </a:lnTo>
                <a:lnTo>
                  <a:pt x="22180" y="79665"/>
                </a:lnTo>
                <a:lnTo>
                  <a:pt x="40123" y="83982"/>
                </a:lnTo>
                <a:close/>
              </a:path>
            </a:pathLst>
          </a:custGeom>
          <a:ln w="12193">
            <a:solidFill>
              <a:srgbClr val="458ADE"/>
            </a:solidFill>
          </a:ln>
        </p:spPr>
        <p:txBody>
          <a:bodyPr wrap="square" lIns="0" tIns="0" rIns="0" bIns="0" rtlCol="0"/>
          <a:lstStyle/>
          <a:p>
            <a:endParaRPr/>
          </a:p>
        </p:txBody>
      </p:sp>
      <p:sp>
        <p:nvSpPr>
          <p:cNvPr id="52" name="object 52"/>
          <p:cNvSpPr/>
          <p:nvPr/>
        </p:nvSpPr>
        <p:spPr>
          <a:xfrm>
            <a:off x="6754599" y="5817462"/>
            <a:ext cx="81280" cy="84455"/>
          </a:xfrm>
          <a:custGeom>
            <a:avLst/>
            <a:gdLst/>
            <a:ahLst/>
            <a:cxnLst/>
            <a:rect l="l" t="t" r="r" b="b"/>
            <a:pathLst>
              <a:path w="81279" h="84454">
                <a:moveTo>
                  <a:pt x="44320" y="0"/>
                </a:moveTo>
                <a:lnTo>
                  <a:pt x="28814" y="2101"/>
                </a:lnTo>
                <a:lnTo>
                  <a:pt x="15911" y="8167"/>
                </a:lnTo>
                <a:lnTo>
                  <a:pt x="6133" y="17458"/>
                </a:lnTo>
                <a:lnTo>
                  <a:pt x="0" y="29235"/>
                </a:lnTo>
                <a:lnTo>
                  <a:pt x="876" y="46990"/>
                </a:lnTo>
                <a:lnTo>
                  <a:pt x="22177" y="79663"/>
                </a:lnTo>
                <a:lnTo>
                  <a:pt x="40121" y="83982"/>
                </a:lnTo>
                <a:lnTo>
                  <a:pt x="54233" y="81542"/>
                </a:lnTo>
                <a:lnTo>
                  <a:pt x="66327" y="74791"/>
                </a:lnTo>
                <a:lnTo>
                  <a:pt x="75548" y="64581"/>
                </a:lnTo>
                <a:lnTo>
                  <a:pt x="81044" y="51767"/>
                </a:lnTo>
                <a:lnTo>
                  <a:pt x="79686" y="34670"/>
                </a:lnTo>
                <a:lnTo>
                  <a:pt x="74706" y="20755"/>
                </a:lnTo>
                <a:lnTo>
                  <a:pt x="66733" y="10212"/>
                </a:lnTo>
                <a:lnTo>
                  <a:pt x="56395" y="3230"/>
                </a:lnTo>
                <a:lnTo>
                  <a:pt x="44320" y="0"/>
                </a:lnTo>
                <a:close/>
              </a:path>
            </a:pathLst>
          </a:custGeom>
          <a:solidFill>
            <a:srgbClr val="458ADE"/>
          </a:solidFill>
        </p:spPr>
        <p:txBody>
          <a:bodyPr wrap="square" lIns="0" tIns="0" rIns="0" bIns="0" rtlCol="0"/>
          <a:lstStyle/>
          <a:p>
            <a:endParaRPr/>
          </a:p>
        </p:txBody>
      </p:sp>
      <p:sp>
        <p:nvSpPr>
          <p:cNvPr id="53" name="object 53"/>
          <p:cNvSpPr/>
          <p:nvPr/>
        </p:nvSpPr>
        <p:spPr>
          <a:xfrm>
            <a:off x="6754599" y="5817462"/>
            <a:ext cx="81280" cy="84455"/>
          </a:xfrm>
          <a:custGeom>
            <a:avLst/>
            <a:gdLst/>
            <a:ahLst/>
            <a:cxnLst/>
            <a:rect l="l" t="t" r="r" b="b"/>
            <a:pathLst>
              <a:path w="81279" h="84454">
                <a:moveTo>
                  <a:pt x="40121" y="83982"/>
                </a:moveTo>
                <a:lnTo>
                  <a:pt x="54233" y="81542"/>
                </a:lnTo>
                <a:lnTo>
                  <a:pt x="66327" y="74791"/>
                </a:lnTo>
                <a:lnTo>
                  <a:pt x="75548" y="64581"/>
                </a:lnTo>
                <a:lnTo>
                  <a:pt x="81044" y="51767"/>
                </a:lnTo>
                <a:lnTo>
                  <a:pt x="79686" y="34670"/>
                </a:lnTo>
                <a:lnTo>
                  <a:pt x="74706" y="20755"/>
                </a:lnTo>
                <a:lnTo>
                  <a:pt x="66733" y="10212"/>
                </a:lnTo>
                <a:lnTo>
                  <a:pt x="56395" y="3230"/>
                </a:lnTo>
                <a:lnTo>
                  <a:pt x="44320" y="0"/>
                </a:lnTo>
                <a:lnTo>
                  <a:pt x="28814" y="2101"/>
                </a:lnTo>
                <a:lnTo>
                  <a:pt x="15911" y="8167"/>
                </a:lnTo>
                <a:lnTo>
                  <a:pt x="6133" y="17458"/>
                </a:lnTo>
                <a:lnTo>
                  <a:pt x="0" y="29235"/>
                </a:lnTo>
                <a:lnTo>
                  <a:pt x="876" y="46990"/>
                </a:lnTo>
                <a:lnTo>
                  <a:pt x="22177" y="79663"/>
                </a:lnTo>
                <a:lnTo>
                  <a:pt x="40121" y="83982"/>
                </a:lnTo>
                <a:close/>
              </a:path>
            </a:pathLst>
          </a:custGeom>
          <a:ln w="12193">
            <a:solidFill>
              <a:srgbClr val="458ADE"/>
            </a:solidFill>
          </a:ln>
        </p:spPr>
        <p:txBody>
          <a:bodyPr wrap="square" lIns="0" tIns="0" rIns="0" bIns="0" rtlCol="0"/>
          <a:lstStyle/>
          <a:p>
            <a:endParaRPr/>
          </a:p>
        </p:txBody>
      </p:sp>
      <p:sp>
        <p:nvSpPr>
          <p:cNvPr id="54" name="object 54"/>
          <p:cNvSpPr/>
          <p:nvPr/>
        </p:nvSpPr>
        <p:spPr>
          <a:xfrm>
            <a:off x="6091539" y="2154854"/>
            <a:ext cx="81280" cy="84455"/>
          </a:xfrm>
          <a:custGeom>
            <a:avLst/>
            <a:gdLst/>
            <a:ahLst/>
            <a:cxnLst/>
            <a:rect l="l" t="t" r="r" b="b"/>
            <a:pathLst>
              <a:path w="81279" h="84455">
                <a:moveTo>
                  <a:pt x="44319" y="0"/>
                </a:moveTo>
                <a:lnTo>
                  <a:pt x="28812" y="2101"/>
                </a:lnTo>
                <a:lnTo>
                  <a:pt x="15910" y="8167"/>
                </a:lnTo>
                <a:lnTo>
                  <a:pt x="6132" y="17458"/>
                </a:lnTo>
                <a:lnTo>
                  <a:pt x="0" y="29235"/>
                </a:lnTo>
                <a:lnTo>
                  <a:pt x="876" y="46991"/>
                </a:lnTo>
                <a:lnTo>
                  <a:pt x="22179" y="79665"/>
                </a:lnTo>
                <a:lnTo>
                  <a:pt x="40117" y="83982"/>
                </a:lnTo>
                <a:lnTo>
                  <a:pt x="54229" y="81542"/>
                </a:lnTo>
                <a:lnTo>
                  <a:pt x="66322" y="74791"/>
                </a:lnTo>
                <a:lnTo>
                  <a:pt x="75544" y="64582"/>
                </a:lnTo>
                <a:lnTo>
                  <a:pt x="81041" y="51768"/>
                </a:lnTo>
                <a:lnTo>
                  <a:pt x="79683" y="34669"/>
                </a:lnTo>
                <a:lnTo>
                  <a:pt x="74703" y="20754"/>
                </a:lnTo>
                <a:lnTo>
                  <a:pt x="66730" y="10212"/>
                </a:lnTo>
                <a:lnTo>
                  <a:pt x="56392" y="3230"/>
                </a:lnTo>
                <a:lnTo>
                  <a:pt x="44319" y="0"/>
                </a:lnTo>
                <a:close/>
              </a:path>
            </a:pathLst>
          </a:custGeom>
          <a:solidFill>
            <a:srgbClr val="458ADE"/>
          </a:solidFill>
        </p:spPr>
        <p:txBody>
          <a:bodyPr wrap="square" lIns="0" tIns="0" rIns="0" bIns="0" rtlCol="0"/>
          <a:lstStyle/>
          <a:p>
            <a:endParaRPr/>
          </a:p>
        </p:txBody>
      </p:sp>
      <p:sp>
        <p:nvSpPr>
          <p:cNvPr id="55" name="object 55"/>
          <p:cNvSpPr/>
          <p:nvPr/>
        </p:nvSpPr>
        <p:spPr>
          <a:xfrm>
            <a:off x="6091539" y="2154854"/>
            <a:ext cx="81280" cy="84455"/>
          </a:xfrm>
          <a:custGeom>
            <a:avLst/>
            <a:gdLst/>
            <a:ahLst/>
            <a:cxnLst/>
            <a:rect l="l" t="t" r="r" b="b"/>
            <a:pathLst>
              <a:path w="81279" h="84455">
                <a:moveTo>
                  <a:pt x="40117" y="83982"/>
                </a:moveTo>
                <a:lnTo>
                  <a:pt x="54229" y="81542"/>
                </a:lnTo>
                <a:lnTo>
                  <a:pt x="66322" y="74791"/>
                </a:lnTo>
                <a:lnTo>
                  <a:pt x="75544" y="64582"/>
                </a:lnTo>
                <a:lnTo>
                  <a:pt x="81041" y="51768"/>
                </a:lnTo>
                <a:lnTo>
                  <a:pt x="79683" y="34669"/>
                </a:lnTo>
                <a:lnTo>
                  <a:pt x="74703" y="20754"/>
                </a:lnTo>
                <a:lnTo>
                  <a:pt x="66730" y="10212"/>
                </a:lnTo>
                <a:lnTo>
                  <a:pt x="56392" y="3230"/>
                </a:lnTo>
                <a:lnTo>
                  <a:pt x="44319" y="0"/>
                </a:lnTo>
                <a:lnTo>
                  <a:pt x="28812" y="2101"/>
                </a:lnTo>
                <a:lnTo>
                  <a:pt x="15910" y="8167"/>
                </a:lnTo>
                <a:lnTo>
                  <a:pt x="6132" y="17458"/>
                </a:lnTo>
                <a:lnTo>
                  <a:pt x="0" y="29235"/>
                </a:lnTo>
                <a:lnTo>
                  <a:pt x="876" y="46991"/>
                </a:lnTo>
                <a:lnTo>
                  <a:pt x="22179" y="79665"/>
                </a:lnTo>
                <a:lnTo>
                  <a:pt x="40117" y="83982"/>
                </a:lnTo>
                <a:close/>
              </a:path>
            </a:pathLst>
          </a:custGeom>
          <a:ln w="12193">
            <a:solidFill>
              <a:srgbClr val="458ADE"/>
            </a:solidFill>
          </a:ln>
        </p:spPr>
        <p:txBody>
          <a:bodyPr wrap="square" lIns="0" tIns="0" rIns="0" bIns="0" rtlCol="0"/>
          <a:lstStyle/>
          <a:p>
            <a:endParaRPr/>
          </a:p>
        </p:txBody>
      </p:sp>
      <p:sp>
        <p:nvSpPr>
          <p:cNvPr id="56" name="object 56"/>
          <p:cNvSpPr/>
          <p:nvPr/>
        </p:nvSpPr>
        <p:spPr>
          <a:xfrm>
            <a:off x="6459909" y="2660042"/>
            <a:ext cx="81280" cy="84455"/>
          </a:xfrm>
          <a:custGeom>
            <a:avLst/>
            <a:gdLst/>
            <a:ahLst/>
            <a:cxnLst/>
            <a:rect l="l" t="t" r="r" b="b"/>
            <a:pathLst>
              <a:path w="81279" h="84455">
                <a:moveTo>
                  <a:pt x="44319" y="0"/>
                </a:moveTo>
                <a:lnTo>
                  <a:pt x="28811" y="2101"/>
                </a:lnTo>
                <a:lnTo>
                  <a:pt x="15909" y="8168"/>
                </a:lnTo>
                <a:lnTo>
                  <a:pt x="6132" y="17460"/>
                </a:lnTo>
                <a:lnTo>
                  <a:pt x="0" y="29236"/>
                </a:lnTo>
                <a:lnTo>
                  <a:pt x="876" y="46992"/>
                </a:lnTo>
                <a:lnTo>
                  <a:pt x="22178" y="79665"/>
                </a:lnTo>
                <a:lnTo>
                  <a:pt x="40118" y="83982"/>
                </a:lnTo>
                <a:lnTo>
                  <a:pt x="54229" y="81542"/>
                </a:lnTo>
                <a:lnTo>
                  <a:pt x="66322" y="74791"/>
                </a:lnTo>
                <a:lnTo>
                  <a:pt x="75544" y="64582"/>
                </a:lnTo>
                <a:lnTo>
                  <a:pt x="81041" y="51768"/>
                </a:lnTo>
                <a:lnTo>
                  <a:pt x="79683" y="34671"/>
                </a:lnTo>
                <a:lnTo>
                  <a:pt x="74703" y="20756"/>
                </a:lnTo>
                <a:lnTo>
                  <a:pt x="66730" y="10213"/>
                </a:lnTo>
                <a:lnTo>
                  <a:pt x="56393" y="3231"/>
                </a:lnTo>
                <a:lnTo>
                  <a:pt x="44319" y="0"/>
                </a:lnTo>
                <a:close/>
              </a:path>
            </a:pathLst>
          </a:custGeom>
          <a:solidFill>
            <a:srgbClr val="458ADE"/>
          </a:solidFill>
        </p:spPr>
        <p:txBody>
          <a:bodyPr wrap="square" lIns="0" tIns="0" rIns="0" bIns="0" rtlCol="0"/>
          <a:lstStyle/>
          <a:p>
            <a:endParaRPr/>
          </a:p>
        </p:txBody>
      </p:sp>
      <p:sp>
        <p:nvSpPr>
          <p:cNvPr id="57" name="object 57"/>
          <p:cNvSpPr/>
          <p:nvPr/>
        </p:nvSpPr>
        <p:spPr>
          <a:xfrm>
            <a:off x="6459909" y="2660042"/>
            <a:ext cx="81280" cy="84455"/>
          </a:xfrm>
          <a:custGeom>
            <a:avLst/>
            <a:gdLst/>
            <a:ahLst/>
            <a:cxnLst/>
            <a:rect l="l" t="t" r="r" b="b"/>
            <a:pathLst>
              <a:path w="81279" h="84455">
                <a:moveTo>
                  <a:pt x="40118" y="83982"/>
                </a:moveTo>
                <a:lnTo>
                  <a:pt x="54229" y="81542"/>
                </a:lnTo>
                <a:lnTo>
                  <a:pt x="66322" y="74791"/>
                </a:lnTo>
                <a:lnTo>
                  <a:pt x="75544" y="64582"/>
                </a:lnTo>
                <a:lnTo>
                  <a:pt x="81041" y="51768"/>
                </a:lnTo>
                <a:lnTo>
                  <a:pt x="79683" y="34671"/>
                </a:lnTo>
                <a:lnTo>
                  <a:pt x="74703" y="20756"/>
                </a:lnTo>
                <a:lnTo>
                  <a:pt x="66730" y="10213"/>
                </a:lnTo>
                <a:lnTo>
                  <a:pt x="56393" y="3231"/>
                </a:lnTo>
                <a:lnTo>
                  <a:pt x="44319" y="0"/>
                </a:lnTo>
                <a:lnTo>
                  <a:pt x="28811" y="2101"/>
                </a:lnTo>
                <a:lnTo>
                  <a:pt x="15909" y="8168"/>
                </a:lnTo>
                <a:lnTo>
                  <a:pt x="6132" y="17460"/>
                </a:lnTo>
                <a:lnTo>
                  <a:pt x="0" y="29236"/>
                </a:lnTo>
                <a:lnTo>
                  <a:pt x="876" y="46992"/>
                </a:lnTo>
                <a:lnTo>
                  <a:pt x="22178" y="79665"/>
                </a:lnTo>
                <a:lnTo>
                  <a:pt x="40118" y="83982"/>
                </a:lnTo>
                <a:close/>
              </a:path>
            </a:pathLst>
          </a:custGeom>
          <a:ln w="12193">
            <a:solidFill>
              <a:srgbClr val="458ADE"/>
            </a:solidFill>
          </a:ln>
        </p:spPr>
        <p:txBody>
          <a:bodyPr wrap="square" lIns="0" tIns="0" rIns="0" bIns="0" rtlCol="0"/>
          <a:lstStyle/>
          <a:p>
            <a:endParaRPr/>
          </a:p>
        </p:txBody>
      </p:sp>
      <p:sp>
        <p:nvSpPr>
          <p:cNvPr id="58" name="object 58"/>
          <p:cNvSpPr/>
          <p:nvPr/>
        </p:nvSpPr>
        <p:spPr>
          <a:xfrm>
            <a:off x="5923146" y="1865419"/>
            <a:ext cx="81280" cy="84455"/>
          </a:xfrm>
          <a:custGeom>
            <a:avLst/>
            <a:gdLst/>
            <a:ahLst/>
            <a:cxnLst/>
            <a:rect l="l" t="t" r="r" b="b"/>
            <a:pathLst>
              <a:path w="81279" h="84455">
                <a:moveTo>
                  <a:pt x="44320" y="0"/>
                </a:moveTo>
                <a:lnTo>
                  <a:pt x="28812" y="2101"/>
                </a:lnTo>
                <a:lnTo>
                  <a:pt x="15910" y="8167"/>
                </a:lnTo>
                <a:lnTo>
                  <a:pt x="6132" y="17458"/>
                </a:lnTo>
                <a:lnTo>
                  <a:pt x="0" y="29235"/>
                </a:lnTo>
                <a:lnTo>
                  <a:pt x="876" y="46991"/>
                </a:lnTo>
                <a:lnTo>
                  <a:pt x="22176" y="79666"/>
                </a:lnTo>
                <a:lnTo>
                  <a:pt x="40118" y="83984"/>
                </a:lnTo>
                <a:lnTo>
                  <a:pt x="54230" y="81544"/>
                </a:lnTo>
                <a:lnTo>
                  <a:pt x="66323" y="74793"/>
                </a:lnTo>
                <a:lnTo>
                  <a:pt x="75544" y="64584"/>
                </a:lnTo>
                <a:lnTo>
                  <a:pt x="81041" y="51769"/>
                </a:lnTo>
                <a:lnTo>
                  <a:pt x="79683" y="34671"/>
                </a:lnTo>
                <a:lnTo>
                  <a:pt x="74703" y="20756"/>
                </a:lnTo>
                <a:lnTo>
                  <a:pt x="66730" y="10213"/>
                </a:lnTo>
                <a:lnTo>
                  <a:pt x="56393" y="3231"/>
                </a:lnTo>
                <a:lnTo>
                  <a:pt x="44320" y="0"/>
                </a:lnTo>
                <a:close/>
              </a:path>
            </a:pathLst>
          </a:custGeom>
          <a:solidFill>
            <a:srgbClr val="458ADE"/>
          </a:solidFill>
        </p:spPr>
        <p:txBody>
          <a:bodyPr wrap="square" lIns="0" tIns="0" rIns="0" bIns="0" rtlCol="0"/>
          <a:lstStyle/>
          <a:p>
            <a:endParaRPr/>
          </a:p>
        </p:txBody>
      </p:sp>
      <p:sp>
        <p:nvSpPr>
          <p:cNvPr id="59" name="object 59"/>
          <p:cNvSpPr/>
          <p:nvPr/>
        </p:nvSpPr>
        <p:spPr>
          <a:xfrm>
            <a:off x="5923146" y="1865419"/>
            <a:ext cx="81280" cy="84455"/>
          </a:xfrm>
          <a:custGeom>
            <a:avLst/>
            <a:gdLst/>
            <a:ahLst/>
            <a:cxnLst/>
            <a:rect l="l" t="t" r="r" b="b"/>
            <a:pathLst>
              <a:path w="81279" h="84455">
                <a:moveTo>
                  <a:pt x="40118" y="83984"/>
                </a:moveTo>
                <a:lnTo>
                  <a:pt x="54230" y="81544"/>
                </a:lnTo>
                <a:lnTo>
                  <a:pt x="66323" y="74793"/>
                </a:lnTo>
                <a:lnTo>
                  <a:pt x="75544" y="64584"/>
                </a:lnTo>
                <a:lnTo>
                  <a:pt x="81041" y="51769"/>
                </a:lnTo>
                <a:lnTo>
                  <a:pt x="79683" y="34671"/>
                </a:lnTo>
                <a:lnTo>
                  <a:pt x="74703" y="20756"/>
                </a:lnTo>
                <a:lnTo>
                  <a:pt x="66730" y="10213"/>
                </a:lnTo>
                <a:lnTo>
                  <a:pt x="56393" y="3231"/>
                </a:lnTo>
                <a:lnTo>
                  <a:pt x="44320" y="0"/>
                </a:lnTo>
                <a:lnTo>
                  <a:pt x="28812" y="2101"/>
                </a:lnTo>
                <a:lnTo>
                  <a:pt x="15910" y="8167"/>
                </a:lnTo>
                <a:lnTo>
                  <a:pt x="6132" y="17458"/>
                </a:lnTo>
                <a:lnTo>
                  <a:pt x="0" y="29235"/>
                </a:lnTo>
                <a:lnTo>
                  <a:pt x="876" y="46991"/>
                </a:lnTo>
                <a:lnTo>
                  <a:pt x="22176" y="79666"/>
                </a:lnTo>
                <a:lnTo>
                  <a:pt x="40118" y="83984"/>
                </a:lnTo>
                <a:close/>
              </a:path>
            </a:pathLst>
          </a:custGeom>
          <a:ln w="12193">
            <a:solidFill>
              <a:srgbClr val="458ADE"/>
            </a:solidFill>
          </a:ln>
        </p:spPr>
        <p:txBody>
          <a:bodyPr wrap="square" lIns="0" tIns="0" rIns="0" bIns="0" rtlCol="0"/>
          <a:lstStyle/>
          <a:p>
            <a:endParaRPr/>
          </a:p>
        </p:txBody>
      </p:sp>
      <p:sp>
        <p:nvSpPr>
          <p:cNvPr id="60" name="object 60"/>
          <p:cNvSpPr/>
          <p:nvPr/>
        </p:nvSpPr>
        <p:spPr>
          <a:xfrm>
            <a:off x="5170619" y="2417971"/>
            <a:ext cx="81280" cy="84455"/>
          </a:xfrm>
          <a:custGeom>
            <a:avLst/>
            <a:gdLst/>
            <a:ahLst/>
            <a:cxnLst/>
            <a:rect l="l" t="t" r="r" b="b"/>
            <a:pathLst>
              <a:path w="81279" h="84455">
                <a:moveTo>
                  <a:pt x="44318" y="0"/>
                </a:moveTo>
                <a:lnTo>
                  <a:pt x="28812" y="2101"/>
                </a:lnTo>
                <a:lnTo>
                  <a:pt x="15910" y="8167"/>
                </a:lnTo>
                <a:lnTo>
                  <a:pt x="6132" y="17458"/>
                </a:lnTo>
                <a:lnTo>
                  <a:pt x="0" y="29235"/>
                </a:lnTo>
                <a:lnTo>
                  <a:pt x="876" y="46991"/>
                </a:lnTo>
                <a:lnTo>
                  <a:pt x="22179" y="79665"/>
                </a:lnTo>
                <a:lnTo>
                  <a:pt x="40119" y="83982"/>
                </a:lnTo>
                <a:lnTo>
                  <a:pt x="54230" y="81542"/>
                </a:lnTo>
                <a:lnTo>
                  <a:pt x="66323" y="74791"/>
                </a:lnTo>
                <a:lnTo>
                  <a:pt x="75544" y="64582"/>
                </a:lnTo>
                <a:lnTo>
                  <a:pt x="81041" y="51767"/>
                </a:lnTo>
                <a:lnTo>
                  <a:pt x="79683" y="34668"/>
                </a:lnTo>
                <a:lnTo>
                  <a:pt x="74703" y="20753"/>
                </a:lnTo>
                <a:lnTo>
                  <a:pt x="66730" y="10211"/>
                </a:lnTo>
                <a:lnTo>
                  <a:pt x="56392" y="3230"/>
                </a:lnTo>
                <a:lnTo>
                  <a:pt x="44318" y="0"/>
                </a:lnTo>
                <a:close/>
              </a:path>
            </a:pathLst>
          </a:custGeom>
          <a:solidFill>
            <a:srgbClr val="458ADE"/>
          </a:solidFill>
        </p:spPr>
        <p:txBody>
          <a:bodyPr wrap="square" lIns="0" tIns="0" rIns="0" bIns="0" rtlCol="0"/>
          <a:lstStyle/>
          <a:p>
            <a:endParaRPr/>
          </a:p>
        </p:txBody>
      </p:sp>
      <p:sp>
        <p:nvSpPr>
          <p:cNvPr id="61" name="object 61"/>
          <p:cNvSpPr/>
          <p:nvPr/>
        </p:nvSpPr>
        <p:spPr>
          <a:xfrm>
            <a:off x="5170619" y="2417971"/>
            <a:ext cx="81280" cy="84455"/>
          </a:xfrm>
          <a:custGeom>
            <a:avLst/>
            <a:gdLst/>
            <a:ahLst/>
            <a:cxnLst/>
            <a:rect l="l" t="t" r="r" b="b"/>
            <a:pathLst>
              <a:path w="81279" h="84455">
                <a:moveTo>
                  <a:pt x="40119" y="83982"/>
                </a:moveTo>
                <a:lnTo>
                  <a:pt x="54230" y="81542"/>
                </a:lnTo>
                <a:lnTo>
                  <a:pt x="66323" y="74791"/>
                </a:lnTo>
                <a:lnTo>
                  <a:pt x="75544" y="64582"/>
                </a:lnTo>
                <a:lnTo>
                  <a:pt x="81041" y="51767"/>
                </a:lnTo>
                <a:lnTo>
                  <a:pt x="79683" y="34668"/>
                </a:lnTo>
                <a:lnTo>
                  <a:pt x="74703" y="20753"/>
                </a:lnTo>
                <a:lnTo>
                  <a:pt x="66730" y="10211"/>
                </a:lnTo>
                <a:lnTo>
                  <a:pt x="56392" y="3230"/>
                </a:lnTo>
                <a:lnTo>
                  <a:pt x="44318" y="0"/>
                </a:lnTo>
                <a:lnTo>
                  <a:pt x="28812" y="2101"/>
                </a:lnTo>
                <a:lnTo>
                  <a:pt x="15910" y="8167"/>
                </a:lnTo>
                <a:lnTo>
                  <a:pt x="6132" y="17458"/>
                </a:lnTo>
                <a:lnTo>
                  <a:pt x="0" y="29235"/>
                </a:lnTo>
                <a:lnTo>
                  <a:pt x="876" y="46991"/>
                </a:lnTo>
                <a:lnTo>
                  <a:pt x="22179" y="79665"/>
                </a:lnTo>
                <a:lnTo>
                  <a:pt x="40119" y="83982"/>
                </a:lnTo>
                <a:close/>
              </a:path>
            </a:pathLst>
          </a:custGeom>
          <a:ln w="12193">
            <a:solidFill>
              <a:srgbClr val="458ADE"/>
            </a:solidFill>
          </a:ln>
        </p:spPr>
        <p:txBody>
          <a:bodyPr wrap="square" lIns="0" tIns="0" rIns="0" bIns="0" rtlCol="0"/>
          <a:lstStyle/>
          <a:p>
            <a:endParaRPr/>
          </a:p>
        </p:txBody>
      </p:sp>
      <p:sp>
        <p:nvSpPr>
          <p:cNvPr id="62" name="object 62"/>
          <p:cNvSpPr/>
          <p:nvPr/>
        </p:nvSpPr>
        <p:spPr>
          <a:xfrm>
            <a:off x="5965241" y="2039078"/>
            <a:ext cx="81280" cy="84455"/>
          </a:xfrm>
          <a:custGeom>
            <a:avLst/>
            <a:gdLst/>
            <a:ahLst/>
            <a:cxnLst/>
            <a:rect l="l" t="t" r="r" b="b"/>
            <a:pathLst>
              <a:path w="81279" h="84455">
                <a:moveTo>
                  <a:pt x="44317" y="0"/>
                </a:moveTo>
                <a:lnTo>
                  <a:pt x="28812" y="2101"/>
                </a:lnTo>
                <a:lnTo>
                  <a:pt x="15910" y="8168"/>
                </a:lnTo>
                <a:lnTo>
                  <a:pt x="6132" y="17460"/>
                </a:lnTo>
                <a:lnTo>
                  <a:pt x="0" y="29237"/>
                </a:lnTo>
                <a:lnTo>
                  <a:pt x="876" y="46992"/>
                </a:lnTo>
                <a:lnTo>
                  <a:pt x="22179" y="79665"/>
                </a:lnTo>
                <a:lnTo>
                  <a:pt x="40121" y="83982"/>
                </a:lnTo>
                <a:lnTo>
                  <a:pt x="54233" y="81542"/>
                </a:lnTo>
                <a:lnTo>
                  <a:pt x="66326" y="74790"/>
                </a:lnTo>
                <a:lnTo>
                  <a:pt x="75547" y="64580"/>
                </a:lnTo>
                <a:lnTo>
                  <a:pt x="81042" y="51766"/>
                </a:lnTo>
                <a:lnTo>
                  <a:pt x="79683" y="34668"/>
                </a:lnTo>
                <a:lnTo>
                  <a:pt x="74703" y="20753"/>
                </a:lnTo>
                <a:lnTo>
                  <a:pt x="66730" y="10211"/>
                </a:lnTo>
                <a:lnTo>
                  <a:pt x="56392" y="3230"/>
                </a:lnTo>
                <a:lnTo>
                  <a:pt x="44317" y="0"/>
                </a:lnTo>
                <a:close/>
              </a:path>
            </a:pathLst>
          </a:custGeom>
          <a:solidFill>
            <a:srgbClr val="458ADE"/>
          </a:solidFill>
        </p:spPr>
        <p:txBody>
          <a:bodyPr wrap="square" lIns="0" tIns="0" rIns="0" bIns="0" rtlCol="0"/>
          <a:lstStyle/>
          <a:p>
            <a:endParaRPr/>
          </a:p>
        </p:txBody>
      </p:sp>
      <p:sp>
        <p:nvSpPr>
          <p:cNvPr id="63" name="object 63"/>
          <p:cNvSpPr/>
          <p:nvPr/>
        </p:nvSpPr>
        <p:spPr>
          <a:xfrm>
            <a:off x="5965241" y="2039078"/>
            <a:ext cx="81280" cy="84455"/>
          </a:xfrm>
          <a:custGeom>
            <a:avLst/>
            <a:gdLst/>
            <a:ahLst/>
            <a:cxnLst/>
            <a:rect l="l" t="t" r="r" b="b"/>
            <a:pathLst>
              <a:path w="81279" h="84455">
                <a:moveTo>
                  <a:pt x="40121" y="83982"/>
                </a:moveTo>
                <a:lnTo>
                  <a:pt x="54233" y="81542"/>
                </a:lnTo>
                <a:lnTo>
                  <a:pt x="66326" y="74790"/>
                </a:lnTo>
                <a:lnTo>
                  <a:pt x="75547" y="64580"/>
                </a:lnTo>
                <a:lnTo>
                  <a:pt x="81042" y="51766"/>
                </a:lnTo>
                <a:lnTo>
                  <a:pt x="79683" y="34668"/>
                </a:lnTo>
                <a:lnTo>
                  <a:pt x="74703" y="20753"/>
                </a:lnTo>
                <a:lnTo>
                  <a:pt x="66730" y="10211"/>
                </a:lnTo>
                <a:lnTo>
                  <a:pt x="56392" y="3230"/>
                </a:lnTo>
                <a:lnTo>
                  <a:pt x="44317" y="0"/>
                </a:lnTo>
                <a:lnTo>
                  <a:pt x="28812" y="2101"/>
                </a:lnTo>
                <a:lnTo>
                  <a:pt x="15910" y="8168"/>
                </a:lnTo>
                <a:lnTo>
                  <a:pt x="6132" y="17460"/>
                </a:lnTo>
                <a:lnTo>
                  <a:pt x="0" y="29237"/>
                </a:lnTo>
                <a:lnTo>
                  <a:pt x="876" y="46992"/>
                </a:lnTo>
                <a:lnTo>
                  <a:pt x="22179" y="79665"/>
                </a:lnTo>
                <a:lnTo>
                  <a:pt x="40121" y="83982"/>
                </a:lnTo>
                <a:close/>
              </a:path>
            </a:pathLst>
          </a:custGeom>
          <a:ln w="12193">
            <a:solidFill>
              <a:srgbClr val="458ADE"/>
            </a:solidFill>
          </a:ln>
        </p:spPr>
        <p:txBody>
          <a:bodyPr wrap="square" lIns="0" tIns="0" rIns="0" bIns="0" rtlCol="0"/>
          <a:lstStyle/>
          <a:p>
            <a:endParaRPr/>
          </a:p>
        </p:txBody>
      </p:sp>
      <p:sp>
        <p:nvSpPr>
          <p:cNvPr id="64" name="object 64"/>
          <p:cNvSpPr/>
          <p:nvPr/>
        </p:nvSpPr>
        <p:spPr>
          <a:xfrm>
            <a:off x="6175740" y="2081180"/>
            <a:ext cx="81280" cy="84455"/>
          </a:xfrm>
          <a:custGeom>
            <a:avLst/>
            <a:gdLst/>
            <a:ahLst/>
            <a:cxnLst/>
            <a:rect l="l" t="t" r="r" b="b"/>
            <a:pathLst>
              <a:path w="81279" h="84455">
                <a:moveTo>
                  <a:pt x="44320" y="0"/>
                </a:moveTo>
                <a:lnTo>
                  <a:pt x="28814" y="2101"/>
                </a:lnTo>
                <a:lnTo>
                  <a:pt x="15911" y="8167"/>
                </a:lnTo>
                <a:lnTo>
                  <a:pt x="6133" y="17458"/>
                </a:lnTo>
                <a:lnTo>
                  <a:pt x="0" y="29235"/>
                </a:lnTo>
                <a:lnTo>
                  <a:pt x="876" y="46991"/>
                </a:lnTo>
                <a:lnTo>
                  <a:pt x="22175" y="79667"/>
                </a:lnTo>
                <a:lnTo>
                  <a:pt x="40117" y="83986"/>
                </a:lnTo>
                <a:lnTo>
                  <a:pt x="54229" y="81546"/>
                </a:lnTo>
                <a:lnTo>
                  <a:pt x="66322" y="74795"/>
                </a:lnTo>
                <a:lnTo>
                  <a:pt x="75543" y="64585"/>
                </a:lnTo>
                <a:lnTo>
                  <a:pt x="81040" y="51771"/>
                </a:lnTo>
                <a:lnTo>
                  <a:pt x="79682" y="34672"/>
                </a:lnTo>
                <a:lnTo>
                  <a:pt x="74703" y="20757"/>
                </a:lnTo>
                <a:lnTo>
                  <a:pt x="66730" y="10213"/>
                </a:lnTo>
                <a:lnTo>
                  <a:pt x="56393" y="3231"/>
                </a:lnTo>
                <a:lnTo>
                  <a:pt x="44320" y="0"/>
                </a:lnTo>
                <a:close/>
              </a:path>
            </a:pathLst>
          </a:custGeom>
          <a:solidFill>
            <a:srgbClr val="458ADE"/>
          </a:solidFill>
        </p:spPr>
        <p:txBody>
          <a:bodyPr wrap="square" lIns="0" tIns="0" rIns="0" bIns="0" rtlCol="0"/>
          <a:lstStyle/>
          <a:p>
            <a:endParaRPr/>
          </a:p>
        </p:txBody>
      </p:sp>
      <p:sp>
        <p:nvSpPr>
          <p:cNvPr id="65" name="object 65"/>
          <p:cNvSpPr/>
          <p:nvPr/>
        </p:nvSpPr>
        <p:spPr>
          <a:xfrm>
            <a:off x="6175740" y="2081180"/>
            <a:ext cx="81280" cy="84455"/>
          </a:xfrm>
          <a:custGeom>
            <a:avLst/>
            <a:gdLst/>
            <a:ahLst/>
            <a:cxnLst/>
            <a:rect l="l" t="t" r="r" b="b"/>
            <a:pathLst>
              <a:path w="81279" h="84455">
                <a:moveTo>
                  <a:pt x="40117" y="83986"/>
                </a:moveTo>
                <a:lnTo>
                  <a:pt x="54229" y="81546"/>
                </a:lnTo>
                <a:lnTo>
                  <a:pt x="66322" y="74795"/>
                </a:lnTo>
                <a:lnTo>
                  <a:pt x="75543" y="64585"/>
                </a:lnTo>
                <a:lnTo>
                  <a:pt x="81040" y="51771"/>
                </a:lnTo>
                <a:lnTo>
                  <a:pt x="79682" y="34672"/>
                </a:lnTo>
                <a:lnTo>
                  <a:pt x="74703" y="20757"/>
                </a:lnTo>
                <a:lnTo>
                  <a:pt x="66730" y="10213"/>
                </a:lnTo>
                <a:lnTo>
                  <a:pt x="56393" y="3231"/>
                </a:lnTo>
                <a:lnTo>
                  <a:pt x="44320" y="0"/>
                </a:lnTo>
                <a:lnTo>
                  <a:pt x="28814" y="2101"/>
                </a:lnTo>
                <a:lnTo>
                  <a:pt x="15911" y="8167"/>
                </a:lnTo>
                <a:lnTo>
                  <a:pt x="6133" y="17458"/>
                </a:lnTo>
                <a:lnTo>
                  <a:pt x="0" y="29235"/>
                </a:lnTo>
                <a:lnTo>
                  <a:pt x="876" y="46991"/>
                </a:lnTo>
                <a:lnTo>
                  <a:pt x="22175" y="79667"/>
                </a:lnTo>
                <a:lnTo>
                  <a:pt x="40117" y="83986"/>
                </a:lnTo>
                <a:close/>
              </a:path>
            </a:pathLst>
          </a:custGeom>
          <a:ln w="12193">
            <a:solidFill>
              <a:srgbClr val="458ADE"/>
            </a:solidFill>
          </a:ln>
        </p:spPr>
        <p:txBody>
          <a:bodyPr wrap="square" lIns="0" tIns="0" rIns="0" bIns="0" rtlCol="0"/>
          <a:lstStyle/>
          <a:p>
            <a:endParaRPr/>
          </a:p>
        </p:txBody>
      </p:sp>
      <p:sp>
        <p:nvSpPr>
          <p:cNvPr id="66" name="object 66"/>
          <p:cNvSpPr/>
          <p:nvPr/>
        </p:nvSpPr>
        <p:spPr>
          <a:xfrm>
            <a:off x="5523200" y="1986457"/>
            <a:ext cx="81280" cy="84455"/>
          </a:xfrm>
          <a:custGeom>
            <a:avLst/>
            <a:gdLst/>
            <a:ahLst/>
            <a:cxnLst/>
            <a:rect l="l" t="t" r="r" b="b"/>
            <a:pathLst>
              <a:path w="81279" h="84455">
                <a:moveTo>
                  <a:pt x="44319" y="0"/>
                </a:moveTo>
                <a:lnTo>
                  <a:pt x="28814" y="2101"/>
                </a:lnTo>
                <a:lnTo>
                  <a:pt x="15911" y="8167"/>
                </a:lnTo>
                <a:lnTo>
                  <a:pt x="6133" y="17459"/>
                </a:lnTo>
                <a:lnTo>
                  <a:pt x="0" y="29235"/>
                </a:lnTo>
                <a:lnTo>
                  <a:pt x="876" y="46992"/>
                </a:lnTo>
                <a:lnTo>
                  <a:pt x="22176" y="79667"/>
                </a:lnTo>
                <a:lnTo>
                  <a:pt x="40121" y="83986"/>
                </a:lnTo>
                <a:lnTo>
                  <a:pt x="54233" y="81546"/>
                </a:lnTo>
                <a:lnTo>
                  <a:pt x="66325" y="74794"/>
                </a:lnTo>
                <a:lnTo>
                  <a:pt x="75545" y="64584"/>
                </a:lnTo>
                <a:lnTo>
                  <a:pt x="81041" y="51769"/>
                </a:lnTo>
                <a:lnTo>
                  <a:pt x="79683" y="34670"/>
                </a:lnTo>
                <a:lnTo>
                  <a:pt x="74703" y="20754"/>
                </a:lnTo>
                <a:lnTo>
                  <a:pt x="66731" y="10211"/>
                </a:lnTo>
                <a:lnTo>
                  <a:pt x="56393" y="3230"/>
                </a:lnTo>
                <a:lnTo>
                  <a:pt x="44319" y="0"/>
                </a:lnTo>
                <a:close/>
              </a:path>
            </a:pathLst>
          </a:custGeom>
          <a:solidFill>
            <a:srgbClr val="458ADE"/>
          </a:solidFill>
        </p:spPr>
        <p:txBody>
          <a:bodyPr wrap="square" lIns="0" tIns="0" rIns="0" bIns="0" rtlCol="0"/>
          <a:lstStyle/>
          <a:p>
            <a:endParaRPr/>
          </a:p>
        </p:txBody>
      </p:sp>
      <p:sp>
        <p:nvSpPr>
          <p:cNvPr id="67" name="object 67"/>
          <p:cNvSpPr/>
          <p:nvPr/>
        </p:nvSpPr>
        <p:spPr>
          <a:xfrm>
            <a:off x="5523200" y="1986457"/>
            <a:ext cx="81280" cy="84455"/>
          </a:xfrm>
          <a:custGeom>
            <a:avLst/>
            <a:gdLst/>
            <a:ahLst/>
            <a:cxnLst/>
            <a:rect l="l" t="t" r="r" b="b"/>
            <a:pathLst>
              <a:path w="81279" h="84455">
                <a:moveTo>
                  <a:pt x="40121" y="83986"/>
                </a:moveTo>
                <a:lnTo>
                  <a:pt x="54233" y="81546"/>
                </a:lnTo>
                <a:lnTo>
                  <a:pt x="66325" y="74794"/>
                </a:lnTo>
                <a:lnTo>
                  <a:pt x="75545" y="64584"/>
                </a:lnTo>
                <a:lnTo>
                  <a:pt x="81041" y="51769"/>
                </a:lnTo>
                <a:lnTo>
                  <a:pt x="79683" y="34670"/>
                </a:lnTo>
                <a:lnTo>
                  <a:pt x="74703" y="20754"/>
                </a:lnTo>
                <a:lnTo>
                  <a:pt x="66731" y="10211"/>
                </a:lnTo>
                <a:lnTo>
                  <a:pt x="56393" y="3230"/>
                </a:lnTo>
                <a:lnTo>
                  <a:pt x="44319" y="0"/>
                </a:lnTo>
                <a:lnTo>
                  <a:pt x="28814" y="2101"/>
                </a:lnTo>
                <a:lnTo>
                  <a:pt x="15911" y="8167"/>
                </a:lnTo>
                <a:lnTo>
                  <a:pt x="6133" y="17459"/>
                </a:lnTo>
                <a:lnTo>
                  <a:pt x="0" y="29235"/>
                </a:lnTo>
                <a:lnTo>
                  <a:pt x="876" y="46992"/>
                </a:lnTo>
                <a:lnTo>
                  <a:pt x="22176" y="79667"/>
                </a:lnTo>
                <a:lnTo>
                  <a:pt x="40121" y="83986"/>
                </a:lnTo>
                <a:close/>
              </a:path>
            </a:pathLst>
          </a:custGeom>
          <a:ln w="12193">
            <a:solidFill>
              <a:srgbClr val="458ADE"/>
            </a:solidFill>
          </a:ln>
        </p:spPr>
        <p:txBody>
          <a:bodyPr wrap="square" lIns="0" tIns="0" rIns="0" bIns="0" rtlCol="0"/>
          <a:lstStyle/>
          <a:p>
            <a:endParaRPr/>
          </a:p>
        </p:txBody>
      </p:sp>
      <p:sp>
        <p:nvSpPr>
          <p:cNvPr id="68" name="object 68"/>
          <p:cNvSpPr/>
          <p:nvPr/>
        </p:nvSpPr>
        <p:spPr>
          <a:xfrm>
            <a:off x="6270462" y="1512845"/>
            <a:ext cx="81280" cy="84455"/>
          </a:xfrm>
          <a:custGeom>
            <a:avLst/>
            <a:gdLst/>
            <a:ahLst/>
            <a:cxnLst/>
            <a:rect l="l" t="t" r="r" b="b"/>
            <a:pathLst>
              <a:path w="81279" h="84455">
                <a:moveTo>
                  <a:pt x="44319" y="0"/>
                </a:moveTo>
                <a:lnTo>
                  <a:pt x="28812" y="2101"/>
                </a:lnTo>
                <a:lnTo>
                  <a:pt x="15909" y="8167"/>
                </a:lnTo>
                <a:lnTo>
                  <a:pt x="6132" y="17458"/>
                </a:lnTo>
                <a:lnTo>
                  <a:pt x="0" y="29235"/>
                </a:lnTo>
                <a:lnTo>
                  <a:pt x="876" y="46991"/>
                </a:lnTo>
                <a:lnTo>
                  <a:pt x="22178" y="79665"/>
                </a:lnTo>
                <a:lnTo>
                  <a:pt x="40119" y="83982"/>
                </a:lnTo>
                <a:lnTo>
                  <a:pt x="54230" y="81542"/>
                </a:lnTo>
                <a:lnTo>
                  <a:pt x="66323" y="74791"/>
                </a:lnTo>
                <a:lnTo>
                  <a:pt x="75545" y="64582"/>
                </a:lnTo>
                <a:lnTo>
                  <a:pt x="81042" y="51767"/>
                </a:lnTo>
                <a:lnTo>
                  <a:pt x="79683" y="34668"/>
                </a:lnTo>
                <a:lnTo>
                  <a:pt x="74703" y="20753"/>
                </a:lnTo>
                <a:lnTo>
                  <a:pt x="66730" y="10211"/>
                </a:lnTo>
                <a:lnTo>
                  <a:pt x="56393" y="3230"/>
                </a:lnTo>
                <a:lnTo>
                  <a:pt x="44319" y="0"/>
                </a:lnTo>
                <a:close/>
              </a:path>
            </a:pathLst>
          </a:custGeom>
          <a:solidFill>
            <a:srgbClr val="458ADE"/>
          </a:solidFill>
        </p:spPr>
        <p:txBody>
          <a:bodyPr wrap="square" lIns="0" tIns="0" rIns="0" bIns="0" rtlCol="0"/>
          <a:lstStyle/>
          <a:p>
            <a:endParaRPr/>
          </a:p>
        </p:txBody>
      </p:sp>
      <p:sp>
        <p:nvSpPr>
          <p:cNvPr id="69" name="object 69"/>
          <p:cNvSpPr/>
          <p:nvPr/>
        </p:nvSpPr>
        <p:spPr>
          <a:xfrm>
            <a:off x="6270462" y="1512845"/>
            <a:ext cx="81280" cy="84455"/>
          </a:xfrm>
          <a:custGeom>
            <a:avLst/>
            <a:gdLst/>
            <a:ahLst/>
            <a:cxnLst/>
            <a:rect l="l" t="t" r="r" b="b"/>
            <a:pathLst>
              <a:path w="81279" h="84455">
                <a:moveTo>
                  <a:pt x="40119" y="83982"/>
                </a:moveTo>
                <a:lnTo>
                  <a:pt x="54230" y="81542"/>
                </a:lnTo>
                <a:lnTo>
                  <a:pt x="66323" y="74791"/>
                </a:lnTo>
                <a:lnTo>
                  <a:pt x="75545" y="64582"/>
                </a:lnTo>
                <a:lnTo>
                  <a:pt x="81042" y="51767"/>
                </a:lnTo>
                <a:lnTo>
                  <a:pt x="79683" y="34668"/>
                </a:lnTo>
                <a:lnTo>
                  <a:pt x="74703" y="20753"/>
                </a:lnTo>
                <a:lnTo>
                  <a:pt x="66730" y="10211"/>
                </a:lnTo>
                <a:lnTo>
                  <a:pt x="56393" y="3230"/>
                </a:lnTo>
                <a:lnTo>
                  <a:pt x="44319" y="0"/>
                </a:lnTo>
                <a:lnTo>
                  <a:pt x="28812" y="2101"/>
                </a:lnTo>
                <a:lnTo>
                  <a:pt x="15909" y="8167"/>
                </a:lnTo>
                <a:lnTo>
                  <a:pt x="6132" y="17458"/>
                </a:lnTo>
                <a:lnTo>
                  <a:pt x="0" y="29235"/>
                </a:lnTo>
                <a:lnTo>
                  <a:pt x="876" y="46991"/>
                </a:lnTo>
                <a:lnTo>
                  <a:pt x="22178" y="79665"/>
                </a:lnTo>
                <a:lnTo>
                  <a:pt x="40119" y="83982"/>
                </a:lnTo>
                <a:close/>
              </a:path>
            </a:pathLst>
          </a:custGeom>
          <a:ln w="12193">
            <a:solidFill>
              <a:srgbClr val="458ADE"/>
            </a:solidFill>
          </a:ln>
        </p:spPr>
        <p:txBody>
          <a:bodyPr wrap="square" lIns="0" tIns="0" rIns="0" bIns="0" rtlCol="0"/>
          <a:lstStyle/>
          <a:p>
            <a:endParaRPr/>
          </a:p>
        </p:txBody>
      </p:sp>
      <p:sp>
        <p:nvSpPr>
          <p:cNvPr id="70" name="object 70"/>
          <p:cNvSpPr/>
          <p:nvPr/>
        </p:nvSpPr>
        <p:spPr>
          <a:xfrm>
            <a:off x="5965240" y="1691761"/>
            <a:ext cx="81280" cy="84455"/>
          </a:xfrm>
          <a:custGeom>
            <a:avLst/>
            <a:gdLst/>
            <a:ahLst/>
            <a:cxnLst/>
            <a:rect l="l" t="t" r="r" b="b"/>
            <a:pathLst>
              <a:path w="81279" h="84455">
                <a:moveTo>
                  <a:pt x="44318" y="0"/>
                </a:moveTo>
                <a:lnTo>
                  <a:pt x="28812" y="2101"/>
                </a:lnTo>
                <a:lnTo>
                  <a:pt x="15910" y="8168"/>
                </a:lnTo>
                <a:lnTo>
                  <a:pt x="6132" y="17460"/>
                </a:lnTo>
                <a:lnTo>
                  <a:pt x="0" y="29237"/>
                </a:lnTo>
                <a:lnTo>
                  <a:pt x="877" y="46992"/>
                </a:lnTo>
                <a:lnTo>
                  <a:pt x="22180" y="79665"/>
                </a:lnTo>
                <a:lnTo>
                  <a:pt x="40121" y="83982"/>
                </a:lnTo>
                <a:lnTo>
                  <a:pt x="54233" y="81542"/>
                </a:lnTo>
                <a:lnTo>
                  <a:pt x="66326" y="74791"/>
                </a:lnTo>
                <a:lnTo>
                  <a:pt x="75546" y="64581"/>
                </a:lnTo>
                <a:lnTo>
                  <a:pt x="81042" y="51766"/>
                </a:lnTo>
                <a:lnTo>
                  <a:pt x="79684" y="34668"/>
                </a:lnTo>
                <a:lnTo>
                  <a:pt x="74704" y="20753"/>
                </a:lnTo>
                <a:lnTo>
                  <a:pt x="66731" y="10211"/>
                </a:lnTo>
                <a:lnTo>
                  <a:pt x="56393" y="3230"/>
                </a:lnTo>
                <a:lnTo>
                  <a:pt x="44318" y="0"/>
                </a:lnTo>
                <a:close/>
              </a:path>
            </a:pathLst>
          </a:custGeom>
          <a:solidFill>
            <a:srgbClr val="458ADE"/>
          </a:solidFill>
        </p:spPr>
        <p:txBody>
          <a:bodyPr wrap="square" lIns="0" tIns="0" rIns="0" bIns="0" rtlCol="0"/>
          <a:lstStyle/>
          <a:p>
            <a:endParaRPr/>
          </a:p>
        </p:txBody>
      </p:sp>
      <p:sp>
        <p:nvSpPr>
          <p:cNvPr id="71" name="object 71"/>
          <p:cNvSpPr/>
          <p:nvPr/>
        </p:nvSpPr>
        <p:spPr>
          <a:xfrm>
            <a:off x="5965240" y="1691761"/>
            <a:ext cx="81280" cy="84455"/>
          </a:xfrm>
          <a:custGeom>
            <a:avLst/>
            <a:gdLst/>
            <a:ahLst/>
            <a:cxnLst/>
            <a:rect l="l" t="t" r="r" b="b"/>
            <a:pathLst>
              <a:path w="81279" h="84455">
                <a:moveTo>
                  <a:pt x="40121" y="83982"/>
                </a:moveTo>
                <a:lnTo>
                  <a:pt x="54233" y="81542"/>
                </a:lnTo>
                <a:lnTo>
                  <a:pt x="66326" y="74791"/>
                </a:lnTo>
                <a:lnTo>
                  <a:pt x="75546" y="64581"/>
                </a:lnTo>
                <a:lnTo>
                  <a:pt x="81042" y="51766"/>
                </a:lnTo>
                <a:lnTo>
                  <a:pt x="79684" y="34668"/>
                </a:lnTo>
                <a:lnTo>
                  <a:pt x="74704" y="20753"/>
                </a:lnTo>
                <a:lnTo>
                  <a:pt x="66731" y="10211"/>
                </a:lnTo>
                <a:lnTo>
                  <a:pt x="56393" y="3230"/>
                </a:lnTo>
                <a:lnTo>
                  <a:pt x="44318" y="0"/>
                </a:lnTo>
                <a:lnTo>
                  <a:pt x="28812" y="2101"/>
                </a:lnTo>
                <a:lnTo>
                  <a:pt x="15910" y="8168"/>
                </a:lnTo>
                <a:lnTo>
                  <a:pt x="6132" y="17460"/>
                </a:lnTo>
                <a:lnTo>
                  <a:pt x="0" y="29237"/>
                </a:lnTo>
                <a:lnTo>
                  <a:pt x="877" y="46992"/>
                </a:lnTo>
                <a:lnTo>
                  <a:pt x="22180" y="79665"/>
                </a:lnTo>
                <a:lnTo>
                  <a:pt x="40121" y="83982"/>
                </a:lnTo>
                <a:close/>
              </a:path>
            </a:pathLst>
          </a:custGeom>
          <a:ln w="12193">
            <a:solidFill>
              <a:srgbClr val="458ADE"/>
            </a:solidFill>
          </a:ln>
        </p:spPr>
        <p:txBody>
          <a:bodyPr wrap="square" lIns="0" tIns="0" rIns="0" bIns="0" rtlCol="0"/>
          <a:lstStyle/>
          <a:p>
            <a:endParaRPr/>
          </a:p>
        </p:txBody>
      </p:sp>
      <p:sp>
        <p:nvSpPr>
          <p:cNvPr id="72" name="object 72"/>
          <p:cNvSpPr/>
          <p:nvPr/>
        </p:nvSpPr>
        <p:spPr>
          <a:xfrm>
            <a:off x="6265196" y="2002247"/>
            <a:ext cx="81280" cy="84455"/>
          </a:xfrm>
          <a:custGeom>
            <a:avLst/>
            <a:gdLst/>
            <a:ahLst/>
            <a:cxnLst/>
            <a:rect l="l" t="t" r="r" b="b"/>
            <a:pathLst>
              <a:path w="81279" h="84455">
                <a:moveTo>
                  <a:pt x="44322" y="0"/>
                </a:moveTo>
                <a:lnTo>
                  <a:pt x="28815" y="2100"/>
                </a:lnTo>
                <a:lnTo>
                  <a:pt x="15912" y="8166"/>
                </a:lnTo>
                <a:lnTo>
                  <a:pt x="6133" y="17457"/>
                </a:lnTo>
                <a:lnTo>
                  <a:pt x="0" y="29233"/>
                </a:lnTo>
                <a:lnTo>
                  <a:pt x="876" y="46989"/>
                </a:lnTo>
                <a:lnTo>
                  <a:pt x="22178" y="79663"/>
                </a:lnTo>
                <a:lnTo>
                  <a:pt x="40122" y="83982"/>
                </a:lnTo>
                <a:lnTo>
                  <a:pt x="54233" y="81542"/>
                </a:lnTo>
                <a:lnTo>
                  <a:pt x="66326" y="74791"/>
                </a:lnTo>
                <a:lnTo>
                  <a:pt x="75547" y="64582"/>
                </a:lnTo>
                <a:lnTo>
                  <a:pt x="81044" y="51767"/>
                </a:lnTo>
                <a:lnTo>
                  <a:pt x="79686" y="34668"/>
                </a:lnTo>
                <a:lnTo>
                  <a:pt x="74706" y="20753"/>
                </a:lnTo>
                <a:lnTo>
                  <a:pt x="66733" y="10211"/>
                </a:lnTo>
                <a:lnTo>
                  <a:pt x="56396" y="3230"/>
                </a:lnTo>
                <a:lnTo>
                  <a:pt x="44322" y="0"/>
                </a:lnTo>
                <a:close/>
              </a:path>
            </a:pathLst>
          </a:custGeom>
          <a:solidFill>
            <a:srgbClr val="458ADE"/>
          </a:solidFill>
        </p:spPr>
        <p:txBody>
          <a:bodyPr wrap="square" lIns="0" tIns="0" rIns="0" bIns="0" rtlCol="0"/>
          <a:lstStyle/>
          <a:p>
            <a:endParaRPr/>
          </a:p>
        </p:txBody>
      </p:sp>
      <p:sp>
        <p:nvSpPr>
          <p:cNvPr id="73" name="object 73"/>
          <p:cNvSpPr/>
          <p:nvPr/>
        </p:nvSpPr>
        <p:spPr>
          <a:xfrm>
            <a:off x="6265196" y="2002247"/>
            <a:ext cx="81280" cy="84455"/>
          </a:xfrm>
          <a:custGeom>
            <a:avLst/>
            <a:gdLst/>
            <a:ahLst/>
            <a:cxnLst/>
            <a:rect l="l" t="t" r="r" b="b"/>
            <a:pathLst>
              <a:path w="81279" h="84455">
                <a:moveTo>
                  <a:pt x="40122" y="83982"/>
                </a:moveTo>
                <a:lnTo>
                  <a:pt x="54233" y="81542"/>
                </a:lnTo>
                <a:lnTo>
                  <a:pt x="66326" y="74791"/>
                </a:lnTo>
                <a:lnTo>
                  <a:pt x="75547" y="64582"/>
                </a:lnTo>
                <a:lnTo>
                  <a:pt x="81044" y="51767"/>
                </a:lnTo>
                <a:lnTo>
                  <a:pt x="79686" y="34668"/>
                </a:lnTo>
                <a:lnTo>
                  <a:pt x="74706" y="20753"/>
                </a:lnTo>
                <a:lnTo>
                  <a:pt x="66733" y="10211"/>
                </a:lnTo>
                <a:lnTo>
                  <a:pt x="56396" y="3230"/>
                </a:lnTo>
                <a:lnTo>
                  <a:pt x="44322" y="0"/>
                </a:lnTo>
                <a:lnTo>
                  <a:pt x="28815" y="2100"/>
                </a:lnTo>
                <a:lnTo>
                  <a:pt x="15912" y="8166"/>
                </a:lnTo>
                <a:lnTo>
                  <a:pt x="6133" y="17457"/>
                </a:lnTo>
                <a:lnTo>
                  <a:pt x="0" y="29233"/>
                </a:lnTo>
                <a:lnTo>
                  <a:pt x="876" y="46989"/>
                </a:lnTo>
                <a:lnTo>
                  <a:pt x="22178" y="79663"/>
                </a:lnTo>
                <a:lnTo>
                  <a:pt x="40122" y="83982"/>
                </a:lnTo>
                <a:close/>
              </a:path>
            </a:pathLst>
          </a:custGeom>
          <a:ln w="12193">
            <a:solidFill>
              <a:srgbClr val="458ADE"/>
            </a:solidFill>
          </a:ln>
        </p:spPr>
        <p:txBody>
          <a:bodyPr wrap="square" lIns="0" tIns="0" rIns="0" bIns="0" rtlCol="0"/>
          <a:lstStyle/>
          <a:p>
            <a:endParaRPr/>
          </a:p>
        </p:txBody>
      </p:sp>
      <p:sp>
        <p:nvSpPr>
          <p:cNvPr id="74" name="object 74"/>
          <p:cNvSpPr/>
          <p:nvPr/>
        </p:nvSpPr>
        <p:spPr>
          <a:xfrm>
            <a:off x="6065228" y="1996981"/>
            <a:ext cx="81280" cy="84455"/>
          </a:xfrm>
          <a:custGeom>
            <a:avLst/>
            <a:gdLst/>
            <a:ahLst/>
            <a:cxnLst/>
            <a:rect l="l" t="t" r="r" b="b"/>
            <a:pathLst>
              <a:path w="81279" h="84455">
                <a:moveTo>
                  <a:pt x="44323" y="0"/>
                </a:moveTo>
                <a:lnTo>
                  <a:pt x="28815" y="2100"/>
                </a:lnTo>
                <a:lnTo>
                  <a:pt x="15912" y="8166"/>
                </a:lnTo>
                <a:lnTo>
                  <a:pt x="6133" y="17457"/>
                </a:lnTo>
                <a:lnTo>
                  <a:pt x="0" y="29232"/>
                </a:lnTo>
                <a:lnTo>
                  <a:pt x="875" y="46988"/>
                </a:lnTo>
                <a:lnTo>
                  <a:pt x="22174" y="79665"/>
                </a:lnTo>
                <a:lnTo>
                  <a:pt x="40121" y="83986"/>
                </a:lnTo>
                <a:lnTo>
                  <a:pt x="54232" y="81546"/>
                </a:lnTo>
                <a:lnTo>
                  <a:pt x="66325" y="74794"/>
                </a:lnTo>
                <a:lnTo>
                  <a:pt x="75546" y="64585"/>
                </a:lnTo>
                <a:lnTo>
                  <a:pt x="81043" y="51770"/>
                </a:lnTo>
                <a:lnTo>
                  <a:pt x="79685" y="34672"/>
                </a:lnTo>
                <a:lnTo>
                  <a:pt x="74706" y="20756"/>
                </a:lnTo>
                <a:lnTo>
                  <a:pt x="66733" y="10213"/>
                </a:lnTo>
                <a:lnTo>
                  <a:pt x="56396" y="3231"/>
                </a:lnTo>
                <a:lnTo>
                  <a:pt x="44323" y="0"/>
                </a:lnTo>
                <a:close/>
              </a:path>
            </a:pathLst>
          </a:custGeom>
          <a:solidFill>
            <a:srgbClr val="458ADE"/>
          </a:solidFill>
        </p:spPr>
        <p:txBody>
          <a:bodyPr wrap="square" lIns="0" tIns="0" rIns="0" bIns="0" rtlCol="0"/>
          <a:lstStyle/>
          <a:p>
            <a:endParaRPr/>
          </a:p>
        </p:txBody>
      </p:sp>
      <p:sp>
        <p:nvSpPr>
          <p:cNvPr id="75" name="object 75"/>
          <p:cNvSpPr/>
          <p:nvPr/>
        </p:nvSpPr>
        <p:spPr>
          <a:xfrm>
            <a:off x="6065228" y="1996981"/>
            <a:ext cx="81280" cy="84455"/>
          </a:xfrm>
          <a:custGeom>
            <a:avLst/>
            <a:gdLst/>
            <a:ahLst/>
            <a:cxnLst/>
            <a:rect l="l" t="t" r="r" b="b"/>
            <a:pathLst>
              <a:path w="81279" h="84455">
                <a:moveTo>
                  <a:pt x="40121" y="83986"/>
                </a:moveTo>
                <a:lnTo>
                  <a:pt x="54232" y="81546"/>
                </a:lnTo>
                <a:lnTo>
                  <a:pt x="66325" y="74794"/>
                </a:lnTo>
                <a:lnTo>
                  <a:pt x="75546" y="64585"/>
                </a:lnTo>
                <a:lnTo>
                  <a:pt x="81043" y="51770"/>
                </a:lnTo>
                <a:lnTo>
                  <a:pt x="79685" y="34672"/>
                </a:lnTo>
                <a:lnTo>
                  <a:pt x="74706" y="20756"/>
                </a:lnTo>
                <a:lnTo>
                  <a:pt x="66733" y="10213"/>
                </a:lnTo>
                <a:lnTo>
                  <a:pt x="56396" y="3231"/>
                </a:lnTo>
                <a:lnTo>
                  <a:pt x="44323" y="0"/>
                </a:lnTo>
                <a:lnTo>
                  <a:pt x="28815" y="2100"/>
                </a:lnTo>
                <a:lnTo>
                  <a:pt x="15912" y="8166"/>
                </a:lnTo>
                <a:lnTo>
                  <a:pt x="6133" y="17457"/>
                </a:lnTo>
                <a:lnTo>
                  <a:pt x="0" y="29232"/>
                </a:lnTo>
                <a:lnTo>
                  <a:pt x="875" y="46988"/>
                </a:lnTo>
                <a:lnTo>
                  <a:pt x="22174" y="79665"/>
                </a:lnTo>
                <a:lnTo>
                  <a:pt x="40121" y="83986"/>
                </a:lnTo>
                <a:close/>
              </a:path>
            </a:pathLst>
          </a:custGeom>
          <a:ln w="12193">
            <a:solidFill>
              <a:srgbClr val="458ADE"/>
            </a:solidFill>
          </a:ln>
        </p:spPr>
        <p:txBody>
          <a:bodyPr wrap="square" lIns="0" tIns="0" rIns="0" bIns="0" rtlCol="0"/>
          <a:lstStyle/>
          <a:p>
            <a:endParaRPr/>
          </a:p>
        </p:txBody>
      </p:sp>
      <p:sp>
        <p:nvSpPr>
          <p:cNvPr id="76" name="object 76"/>
          <p:cNvSpPr/>
          <p:nvPr/>
        </p:nvSpPr>
        <p:spPr>
          <a:xfrm>
            <a:off x="6081017" y="1339185"/>
            <a:ext cx="81280" cy="84455"/>
          </a:xfrm>
          <a:custGeom>
            <a:avLst/>
            <a:gdLst/>
            <a:ahLst/>
            <a:cxnLst/>
            <a:rect l="l" t="t" r="r" b="b"/>
            <a:pathLst>
              <a:path w="81279" h="84455">
                <a:moveTo>
                  <a:pt x="44318" y="0"/>
                </a:moveTo>
                <a:lnTo>
                  <a:pt x="28812" y="2101"/>
                </a:lnTo>
                <a:lnTo>
                  <a:pt x="15910" y="8167"/>
                </a:lnTo>
                <a:lnTo>
                  <a:pt x="6133" y="17459"/>
                </a:lnTo>
                <a:lnTo>
                  <a:pt x="0" y="29236"/>
                </a:lnTo>
                <a:lnTo>
                  <a:pt x="876" y="46993"/>
                </a:lnTo>
                <a:lnTo>
                  <a:pt x="22180" y="79665"/>
                </a:lnTo>
                <a:lnTo>
                  <a:pt x="40117" y="83981"/>
                </a:lnTo>
                <a:lnTo>
                  <a:pt x="54230" y="81541"/>
                </a:lnTo>
                <a:lnTo>
                  <a:pt x="66323" y="74791"/>
                </a:lnTo>
                <a:lnTo>
                  <a:pt x="75545" y="64582"/>
                </a:lnTo>
                <a:lnTo>
                  <a:pt x="81041" y="51768"/>
                </a:lnTo>
                <a:lnTo>
                  <a:pt x="79683" y="34670"/>
                </a:lnTo>
                <a:lnTo>
                  <a:pt x="74703" y="20755"/>
                </a:lnTo>
                <a:lnTo>
                  <a:pt x="66730" y="10212"/>
                </a:lnTo>
                <a:lnTo>
                  <a:pt x="56392" y="3231"/>
                </a:lnTo>
                <a:lnTo>
                  <a:pt x="44318" y="0"/>
                </a:lnTo>
                <a:close/>
              </a:path>
            </a:pathLst>
          </a:custGeom>
          <a:solidFill>
            <a:srgbClr val="458ADE"/>
          </a:solidFill>
        </p:spPr>
        <p:txBody>
          <a:bodyPr wrap="square" lIns="0" tIns="0" rIns="0" bIns="0" rtlCol="0"/>
          <a:lstStyle/>
          <a:p>
            <a:endParaRPr/>
          </a:p>
        </p:txBody>
      </p:sp>
      <p:sp>
        <p:nvSpPr>
          <p:cNvPr id="77" name="object 77"/>
          <p:cNvSpPr/>
          <p:nvPr/>
        </p:nvSpPr>
        <p:spPr>
          <a:xfrm>
            <a:off x="6081017" y="1339185"/>
            <a:ext cx="81280" cy="84455"/>
          </a:xfrm>
          <a:custGeom>
            <a:avLst/>
            <a:gdLst/>
            <a:ahLst/>
            <a:cxnLst/>
            <a:rect l="l" t="t" r="r" b="b"/>
            <a:pathLst>
              <a:path w="81279" h="84455">
                <a:moveTo>
                  <a:pt x="40117" y="83981"/>
                </a:moveTo>
                <a:lnTo>
                  <a:pt x="54230" y="81541"/>
                </a:lnTo>
                <a:lnTo>
                  <a:pt x="66323" y="74791"/>
                </a:lnTo>
                <a:lnTo>
                  <a:pt x="75545" y="64582"/>
                </a:lnTo>
                <a:lnTo>
                  <a:pt x="81041" y="51768"/>
                </a:lnTo>
                <a:lnTo>
                  <a:pt x="79683" y="34670"/>
                </a:lnTo>
                <a:lnTo>
                  <a:pt x="74703" y="20755"/>
                </a:lnTo>
                <a:lnTo>
                  <a:pt x="66730" y="10212"/>
                </a:lnTo>
                <a:lnTo>
                  <a:pt x="56392" y="3231"/>
                </a:lnTo>
                <a:lnTo>
                  <a:pt x="44318" y="0"/>
                </a:lnTo>
                <a:lnTo>
                  <a:pt x="28812" y="2101"/>
                </a:lnTo>
                <a:lnTo>
                  <a:pt x="15910" y="8167"/>
                </a:lnTo>
                <a:lnTo>
                  <a:pt x="6133" y="17459"/>
                </a:lnTo>
                <a:lnTo>
                  <a:pt x="0" y="29236"/>
                </a:lnTo>
                <a:lnTo>
                  <a:pt x="876" y="46993"/>
                </a:lnTo>
                <a:lnTo>
                  <a:pt x="22180" y="79665"/>
                </a:lnTo>
                <a:lnTo>
                  <a:pt x="40117" y="83981"/>
                </a:lnTo>
                <a:close/>
              </a:path>
            </a:pathLst>
          </a:custGeom>
          <a:ln w="12193">
            <a:solidFill>
              <a:srgbClr val="458ADE"/>
            </a:solidFill>
          </a:ln>
        </p:spPr>
        <p:txBody>
          <a:bodyPr wrap="square" lIns="0" tIns="0" rIns="0" bIns="0" rtlCol="0"/>
          <a:lstStyle/>
          <a:p>
            <a:endParaRPr/>
          </a:p>
        </p:txBody>
      </p:sp>
      <p:sp>
        <p:nvSpPr>
          <p:cNvPr id="78" name="object 78"/>
          <p:cNvSpPr/>
          <p:nvPr/>
        </p:nvSpPr>
        <p:spPr>
          <a:xfrm>
            <a:off x="6328347" y="1928569"/>
            <a:ext cx="81280" cy="84455"/>
          </a:xfrm>
          <a:custGeom>
            <a:avLst/>
            <a:gdLst/>
            <a:ahLst/>
            <a:cxnLst/>
            <a:rect l="l" t="t" r="r" b="b"/>
            <a:pathLst>
              <a:path w="81279" h="84455">
                <a:moveTo>
                  <a:pt x="44319" y="0"/>
                </a:moveTo>
                <a:lnTo>
                  <a:pt x="28811" y="2101"/>
                </a:lnTo>
                <a:lnTo>
                  <a:pt x="15909" y="8167"/>
                </a:lnTo>
                <a:lnTo>
                  <a:pt x="6132" y="17458"/>
                </a:lnTo>
                <a:lnTo>
                  <a:pt x="0" y="29235"/>
                </a:lnTo>
                <a:lnTo>
                  <a:pt x="876" y="46991"/>
                </a:lnTo>
                <a:lnTo>
                  <a:pt x="22178" y="79665"/>
                </a:lnTo>
                <a:lnTo>
                  <a:pt x="40118" y="83982"/>
                </a:lnTo>
                <a:lnTo>
                  <a:pt x="54229" y="81542"/>
                </a:lnTo>
                <a:lnTo>
                  <a:pt x="66322" y="74791"/>
                </a:lnTo>
                <a:lnTo>
                  <a:pt x="75544" y="64582"/>
                </a:lnTo>
                <a:lnTo>
                  <a:pt x="81041" y="51768"/>
                </a:lnTo>
                <a:lnTo>
                  <a:pt x="79683" y="34669"/>
                </a:lnTo>
                <a:lnTo>
                  <a:pt x="74703" y="20754"/>
                </a:lnTo>
                <a:lnTo>
                  <a:pt x="66730" y="10212"/>
                </a:lnTo>
                <a:lnTo>
                  <a:pt x="56393" y="3230"/>
                </a:lnTo>
                <a:lnTo>
                  <a:pt x="44319" y="0"/>
                </a:lnTo>
                <a:close/>
              </a:path>
            </a:pathLst>
          </a:custGeom>
          <a:solidFill>
            <a:srgbClr val="458ADE"/>
          </a:solidFill>
        </p:spPr>
        <p:txBody>
          <a:bodyPr wrap="square" lIns="0" tIns="0" rIns="0" bIns="0" rtlCol="0"/>
          <a:lstStyle/>
          <a:p>
            <a:endParaRPr/>
          </a:p>
        </p:txBody>
      </p:sp>
      <p:sp>
        <p:nvSpPr>
          <p:cNvPr id="79" name="object 79"/>
          <p:cNvSpPr/>
          <p:nvPr/>
        </p:nvSpPr>
        <p:spPr>
          <a:xfrm>
            <a:off x="6328347" y="1928569"/>
            <a:ext cx="81280" cy="84455"/>
          </a:xfrm>
          <a:custGeom>
            <a:avLst/>
            <a:gdLst/>
            <a:ahLst/>
            <a:cxnLst/>
            <a:rect l="l" t="t" r="r" b="b"/>
            <a:pathLst>
              <a:path w="81279" h="84455">
                <a:moveTo>
                  <a:pt x="40118" y="83982"/>
                </a:moveTo>
                <a:lnTo>
                  <a:pt x="54229" y="81542"/>
                </a:lnTo>
                <a:lnTo>
                  <a:pt x="66322" y="74791"/>
                </a:lnTo>
                <a:lnTo>
                  <a:pt x="75544" y="64582"/>
                </a:lnTo>
                <a:lnTo>
                  <a:pt x="81041" y="51768"/>
                </a:lnTo>
                <a:lnTo>
                  <a:pt x="79683" y="34669"/>
                </a:lnTo>
                <a:lnTo>
                  <a:pt x="74703" y="20754"/>
                </a:lnTo>
                <a:lnTo>
                  <a:pt x="66730" y="10212"/>
                </a:lnTo>
                <a:lnTo>
                  <a:pt x="56393" y="3230"/>
                </a:lnTo>
                <a:lnTo>
                  <a:pt x="44319" y="0"/>
                </a:lnTo>
                <a:lnTo>
                  <a:pt x="28811" y="2101"/>
                </a:lnTo>
                <a:lnTo>
                  <a:pt x="15909" y="8167"/>
                </a:lnTo>
                <a:lnTo>
                  <a:pt x="6132" y="17458"/>
                </a:lnTo>
                <a:lnTo>
                  <a:pt x="0" y="29235"/>
                </a:lnTo>
                <a:lnTo>
                  <a:pt x="876" y="46991"/>
                </a:lnTo>
                <a:lnTo>
                  <a:pt x="22178" y="79665"/>
                </a:lnTo>
                <a:lnTo>
                  <a:pt x="40118" y="83982"/>
                </a:lnTo>
                <a:close/>
              </a:path>
            </a:pathLst>
          </a:custGeom>
          <a:ln w="12193">
            <a:solidFill>
              <a:srgbClr val="458ADE"/>
            </a:solidFill>
          </a:ln>
        </p:spPr>
        <p:txBody>
          <a:bodyPr wrap="square" lIns="0" tIns="0" rIns="0" bIns="0" rtlCol="0"/>
          <a:lstStyle/>
          <a:p>
            <a:endParaRPr/>
          </a:p>
        </p:txBody>
      </p:sp>
      <p:sp>
        <p:nvSpPr>
          <p:cNvPr id="80" name="object 80"/>
          <p:cNvSpPr/>
          <p:nvPr/>
        </p:nvSpPr>
        <p:spPr>
          <a:xfrm>
            <a:off x="6270462" y="1512845"/>
            <a:ext cx="81280" cy="84455"/>
          </a:xfrm>
          <a:custGeom>
            <a:avLst/>
            <a:gdLst/>
            <a:ahLst/>
            <a:cxnLst/>
            <a:rect l="l" t="t" r="r" b="b"/>
            <a:pathLst>
              <a:path w="81279" h="84455">
                <a:moveTo>
                  <a:pt x="44319" y="0"/>
                </a:moveTo>
                <a:lnTo>
                  <a:pt x="28812" y="2101"/>
                </a:lnTo>
                <a:lnTo>
                  <a:pt x="15909" y="8167"/>
                </a:lnTo>
                <a:lnTo>
                  <a:pt x="6132" y="17458"/>
                </a:lnTo>
                <a:lnTo>
                  <a:pt x="0" y="29235"/>
                </a:lnTo>
                <a:lnTo>
                  <a:pt x="876" y="46991"/>
                </a:lnTo>
                <a:lnTo>
                  <a:pt x="22178" y="79665"/>
                </a:lnTo>
                <a:lnTo>
                  <a:pt x="40119" y="83982"/>
                </a:lnTo>
                <a:lnTo>
                  <a:pt x="54230" y="81542"/>
                </a:lnTo>
                <a:lnTo>
                  <a:pt x="66323" y="74791"/>
                </a:lnTo>
                <a:lnTo>
                  <a:pt x="75545" y="64582"/>
                </a:lnTo>
                <a:lnTo>
                  <a:pt x="81042" y="51767"/>
                </a:lnTo>
                <a:lnTo>
                  <a:pt x="79683" y="34668"/>
                </a:lnTo>
                <a:lnTo>
                  <a:pt x="74703" y="20753"/>
                </a:lnTo>
                <a:lnTo>
                  <a:pt x="66730" y="10211"/>
                </a:lnTo>
                <a:lnTo>
                  <a:pt x="56393" y="3230"/>
                </a:lnTo>
                <a:lnTo>
                  <a:pt x="44319" y="0"/>
                </a:lnTo>
                <a:close/>
              </a:path>
            </a:pathLst>
          </a:custGeom>
          <a:solidFill>
            <a:srgbClr val="458ADE"/>
          </a:solidFill>
        </p:spPr>
        <p:txBody>
          <a:bodyPr wrap="square" lIns="0" tIns="0" rIns="0" bIns="0" rtlCol="0"/>
          <a:lstStyle/>
          <a:p>
            <a:endParaRPr/>
          </a:p>
        </p:txBody>
      </p:sp>
      <p:sp>
        <p:nvSpPr>
          <p:cNvPr id="81" name="object 81"/>
          <p:cNvSpPr/>
          <p:nvPr/>
        </p:nvSpPr>
        <p:spPr>
          <a:xfrm>
            <a:off x="6270462" y="1512845"/>
            <a:ext cx="81280" cy="84455"/>
          </a:xfrm>
          <a:custGeom>
            <a:avLst/>
            <a:gdLst/>
            <a:ahLst/>
            <a:cxnLst/>
            <a:rect l="l" t="t" r="r" b="b"/>
            <a:pathLst>
              <a:path w="81279" h="84455">
                <a:moveTo>
                  <a:pt x="40119" y="83982"/>
                </a:moveTo>
                <a:lnTo>
                  <a:pt x="54230" y="81542"/>
                </a:lnTo>
                <a:lnTo>
                  <a:pt x="66323" y="74791"/>
                </a:lnTo>
                <a:lnTo>
                  <a:pt x="75545" y="64582"/>
                </a:lnTo>
                <a:lnTo>
                  <a:pt x="81042" y="51767"/>
                </a:lnTo>
                <a:lnTo>
                  <a:pt x="79683" y="34668"/>
                </a:lnTo>
                <a:lnTo>
                  <a:pt x="74703" y="20753"/>
                </a:lnTo>
                <a:lnTo>
                  <a:pt x="66730" y="10211"/>
                </a:lnTo>
                <a:lnTo>
                  <a:pt x="56393" y="3230"/>
                </a:lnTo>
                <a:lnTo>
                  <a:pt x="44319" y="0"/>
                </a:lnTo>
                <a:lnTo>
                  <a:pt x="28812" y="2101"/>
                </a:lnTo>
                <a:lnTo>
                  <a:pt x="15909" y="8167"/>
                </a:lnTo>
                <a:lnTo>
                  <a:pt x="6132" y="17458"/>
                </a:lnTo>
                <a:lnTo>
                  <a:pt x="0" y="29235"/>
                </a:lnTo>
                <a:lnTo>
                  <a:pt x="876" y="46991"/>
                </a:lnTo>
                <a:lnTo>
                  <a:pt x="22178" y="79665"/>
                </a:lnTo>
                <a:lnTo>
                  <a:pt x="40119" y="83982"/>
                </a:lnTo>
                <a:close/>
              </a:path>
            </a:pathLst>
          </a:custGeom>
          <a:ln w="12193">
            <a:solidFill>
              <a:srgbClr val="458ADE"/>
            </a:solidFill>
          </a:ln>
        </p:spPr>
        <p:txBody>
          <a:bodyPr wrap="square" lIns="0" tIns="0" rIns="0" bIns="0" rtlCol="0"/>
          <a:lstStyle/>
          <a:p>
            <a:endParaRPr/>
          </a:p>
        </p:txBody>
      </p:sp>
      <p:sp>
        <p:nvSpPr>
          <p:cNvPr id="82" name="object 82"/>
          <p:cNvSpPr/>
          <p:nvPr/>
        </p:nvSpPr>
        <p:spPr>
          <a:xfrm>
            <a:off x="5717911" y="2081180"/>
            <a:ext cx="81280" cy="84455"/>
          </a:xfrm>
          <a:custGeom>
            <a:avLst/>
            <a:gdLst/>
            <a:ahLst/>
            <a:cxnLst/>
            <a:rect l="l" t="t" r="r" b="b"/>
            <a:pathLst>
              <a:path w="81279" h="84455">
                <a:moveTo>
                  <a:pt x="44323" y="0"/>
                </a:moveTo>
                <a:lnTo>
                  <a:pt x="28816" y="2100"/>
                </a:lnTo>
                <a:lnTo>
                  <a:pt x="15912" y="8166"/>
                </a:lnTo>
                <a:lnTo>
                  <a:pt x="6134" y="17456"/>
                </a:lnTo>
                <a:lnTo>
                  <a:pt x="0" y="29232"/>
                </a:lnTo>
                <a:lnTo>
                  <a:pt x="875" y="46989"/>
                </a:lnTo>
                <a:lnTo>
                  <a:pt x="22173" y="79665"/>
                </a:lnTo>
                <a:lnTo>
                  <a:pt x="40119" y="83985"/>
                </a:lnTo>
                <a:lnTo>
                  <a:pt x="54231" y="81546"/>
                </a:lnTo>
                <a:lnTo>
                  <a:pt x="66324" y="74795"/>
                </a:lnTo>
                <a:lnTo>
                  <a:pt x="75546" y="64586"/>
                </a:lnTo>
                <a:lnTo>
                  <a:pt x="81043" y="51771"/>
                </a:lnTo>
                <a:lnTo>
                  <a:pt x="79685" y="34673"/>
                </a:lnTo>
                <a:lnTo>
                  <a:pt x="74706" y="20757"/>
                </a:lnTo>
                <a:lnTo>
                  <a:pt x="66733" y="10214"/>
                </a:lnTo>
                <a:lnTo>
                  <a:pt x="56397" y="3232"/>
                </a:lnTo>
                <a:lnTo>
                  <a:pt x="44323" y="0"/>
                </a:lnTo>
                <a:close/>
              </a:path>
            </a:pathLst>
          </a:custGeom>
          <a:solidFill>
            <a:srgbClr val="458ADE"/>
          </a:solidFill>
        </p:spPr>
        <p:txBody>
          <a:bodyPr wrap="square" lIns="0" tIns="0" rIns="0" bIns="0" rtlCol="0"/>
          <a:lstStyle/>
          <a:p>
            <a:endParaRPr/>
          </a:p>
        </p:txBody>
      </p:sp>
      <p:sp>
        <p:nvSpPr>
          <p:cNvPr id="83" name="object 83"/>
          <p:cNvSpPr/>
          <p:nvPr/>
        </p:nvSpPr>
        <p:spPr>
          <a:xfrm>
            <a:off x="5717911" y="2081180"/>
            <a:ext cx="81280" cy="84455"/>
          </a:xfrm>
          <a:custGeom>
            <a:avLst/>
            <a:gdLst/>
            <a:ahLst/>
            <a:cxnLst/>
            <a:rect l="l" t="t" r="r" b="b"/>
            <a:pathLst>
              <a:path w="81279" h="84455">
                <a:moveTo>
                  <a:pt x="40119" y="83985"/>
                </a:moveTo>
                <a:lnTo>
                  <a:pt x="54231" y="81546"/>
                </a:lnTo>
                <a:lnTo>
                  <a:pt x="66324" y="74795"/>
                </a:lnTo>
                <a:lnTo>
                  <a:pt x="75546" y="64586"/>
                </a:lnTo>
                <a:lnTo>
                  <a:pt x="81043" y="51771"/>
                </a:lnTo>
                <a:lnTo>
                  <a:pt x="79685" y="34673"/>
                </a:lnTo>
                <a:lnTo>
                  <a:pt x="74706" y="20757"/>
                </a:lnTo>
                <a:lnTo>
                  <a:pt x="66733" y="10214"/>
                </a:lnTo>
                <a:lnTo>
                  <a:pt x="56397" y="3232"/>
                </a:lnTo>
                <a:lnTo>
                  <a:pt x="44323" y="0"/>
                </a:lnTo>
                <a:lnTo>
                  <a:pt x="28816" y="2100"/>
                </a:lnTo>
                <a:lnTo>
                  <a:pt x="15912" y="8166"/>
                </a:lnTo>
                <a:lnTo>
                  <a:pt x="6134" y="17456"/>
                </a:lnTo>
                <a:lnTo>
                  <a:pt x="0" y="29232"/>
                </a:lnTo>
                <a:lnTo>
                  <a:pt x="875" y="46989"/>
                </a:lnTo>
                <a:lnTo>
                  <a:pt x="22173" y="79665"/>
                </a:lnTo>
                <a:lnTo>
                  <a:pt x="40119" y="83985"/>
                </a:lnTo>
                <a:close/>
              </a:path>
            </a:pathLst>
          </a:custGeom>
          <a:ln w="12193">
            <a:solidFill>
              <a:srgbClr val="458ADE"/>
            </a:solidFill>
          </a:ln>
        </p:spPr>
        <p:txBody>
          <a:bodyPr wrap="square" lIns="0" tIns="0" rIns="0" bIns="0" rtlCol="0"/>
          <a:lstStyle/>
          <a:p>
            <a:endParaRPr/>
          </a:p>
        </p:txBody>
      </p:sp>
      <p:sp>
        <p:nvSpPr>
          <p:cNvPr id="84" name="object 84"/>
          <p:cNvSpPr/>
          <p:nvPr/>
        </p:nvSpPr>
        <p:spPr>
          <a:xfrm>
            <a:off x="6117849" y="1602301"/>
            <a:ext cx="81280" cy="84455"/>
          </a:xfrm>
          <a:custGeom>
            <a:avLst/>
            <a:gdLst/>
            <a:ahLst/>
            <a:cxnLst/>
            <a:rect l="l" t="t" r="r" b="b"/>
            <a:pathLst>
              <a:path w="81279" h="84455">
                <a:moveTo>
                  <a:pt x="44319" y="0"/>
                </a:moveTo>
                <a:lnTo>
                  <a:pt x="28813" y="2101"/>
                </a:lnTo>
                <a:lnTo>
                  <a:pt x="15911" y="8167"/>
                </a:lnTo>
                <a:lnTo>
                  <a:pt x="6133" y="17459"/>
                </a:lnTo>
                <a:lnTo>
                  <a:pt x="0" y="29235"/>
                </a:lnTo>
                <a:lnTo>
                  <a:pt x="876" y="46992"/>
                </a:lnTo>
                <a:lnTo>
                  <a:pt x="22176" y="79667"/>
                </a:lnTo>
                <a:lnTo>
                  <a:pt x="40121" y="83986"/>
                </a:lnTo>
                <a:lnTo>
                  <a:pt x="54233" y="81546"/>
                </a:lnTo>
                <a:lnTo>
                  <a:pt x="66325" y="74794"/>
                </a:lnTo>
                <a:lnTo>
                  <a:pt x="75546" y="64584"/>
                </a:lnTo>
                <a:lnTo>
                  <a:pt x="81041" y="51769"/>
                </a:lnTo>
                <a:lnTo>
                  <a:pt x="79683" y="34670"/>
                </a:lnTo>
                <a:lnTo>
                  <a:pt x="74703" y="20754"/>
                </a:lnTo>
                <a:lnTo>
                  <a:pt x="66731" y="10211"/>
                </a:lnTo>
                <a:lnTo>
                  <a:pt x="56393" y="3230"/>
                </a:lnTo>
                <a:lnTo>
                  <a:pt x="44319" y="0"/>
                </a:lnTo>
                <a:close/>
              </a:path>
            </a:pathLst>
          </a:custGeom>
          <a:solidFill>
            <a:srgbClr val="458ADE"/>
          </a:solidFill>
        </p:spPr>
        <p:txBody>
          <a:bodyPr wrap="square" lIns="0" tIns="0" rIns="0" bIns="0" rtlCol="0"/>
          <a:lstStyle/>
          <a:p>
            <a:endParaRPr/>
          </a:p>
        </p:txBody>
      </p:sp>
      <p:sp>
        <p:nvSpPr>
          <p:cNvPr id="85" name="object 85"/>
          <p:cNvSpPr/>
          <p:nvPr/>
        </p:nvSpPr>
        <p:spPr>
          <a:xfrm>
            <a:off x="6117849" y="1602301"/>
            <a:ext cx="81280" cy="84455"/>
          </a:xfrm>
          <a:custGeom>
            <a:avLst/>
            <a:gdLst/>
            <a:ahLst/>
            <a:cxnLst/>
            <a:rect l="l" t="t" r="r" b="b"/>
            <a:pathLst>
              <a:path w="81279" h="84455">
                <a:moveTo>
                  <a:pt x="40121" y="83986"/>
                </a:moveTo>
                <a:lnTo>
                  <a:pt x="54233" y="81546"/>
                </a:lnTo>
                <a:lnTo>
                  <a:pt x="66325" y="74794"/>
                </a:lnTo>
                <a:lnTo>
                  <a:pt x="75546" y="64584"/>
                </a:lnTo>
                <a:lnTo>
                  <a:pt x="81041" y="51769"/>
                </a:lnTo>
                <a:lnTo>
                  <a:pt x="79683" y="34670"/>
                </a:lnTo>
                <a:lnTo>
                  <a:pt x="74703" y="20754"/>
                </a:lnTo>
                <a:lnTo>
                  <a:pt x="66731" y="10211"/>
                </a:lnTo>
                <a:lnTo>
                  <a:pt x="56393" y="3230"/>
                </a:lnTo>
                <a:lnTo>
                  <a:pt x="44319" y="0"/>
                </a:lnTo>
                <a:lnTo>
                  <a:pt x="28813" y="2101"/>
                </a:lnTo>
                <a:lnTo>
                  <a:pt x="15911" y="8167"/>
                </a:lnTo>
                <a:lnTo>
                  <a:pt x="6133" y="17459"/>
                </a:lnTo>
                <a:lnTo>
                  <a:pt x="0" y="29235"/>
                </a:lnTo>
                <a:lnTo>
                  <a:pt x="876" y="46992"/>
                </a:lnTo>
                <a:lnTo>
                  <a:pt x="22176" y="79667"/>
                </a:lnTo>
                <a:lnTo>
                  <a:pt x="40121" y="83986"/>
                </a:lnTo>
                <a:close/>
              </a:path>
            </a:pathLst>
          </a:custGeom>
          <a:ln w="12193">
            <a:solidFill>
              <a:srgbClr val="458ADE"/>
            </a:solidFill>
          </a:ln>
        </p:spPr>
        <p:txBody>
          <a:bodyPr wrap="square" lIns="0" tIns="0" rIns="0" bIns="0" rtlCol="0"/>
          <a:lstStyle/>
          <a:p>
            <a:endParaRPr/>
          </a:p>
        </p:txBody>
      </p:sp>
      <p:sp>
        <p:nvSpPr>
          <p:cNvPr id="86" name="object 86"/>
          <p:cNvSpPr/>
          <p:nvPr/>
        </p:nvSpPr>
        <p:spPr>
          <a:xfrm>
            <a:off x="5686338" y="2149587"/>
            <a:ext cx="81280" cy="84455"/>
          </a:xfrm>
          <a:custGeom>
            <a:avLst/>
            <a:gdLst/>
            <a:ahLst/>
            <a:cxnLst/>
            <a:rect l="l" t="t" r="r" b="b"/>
            <a:pathLst>
              <a:path w="81279" h="84455">
                <a:moveTo>
                  <a:pt x="44318" y="0"/>
                </a:moveTo>
                <a:lnTo>
                  <a:pt x="28813" y="2101"/>
                </a:lnTo>
                <a:lnTo>
                  <a:pt x="15911" y="8168"/>
                </a:lnTo>
                <a:lnTo>
                  <a:pt x="6133" y="17459"/>
                </a:lnTo>
                <a:lnTo>
                  <a:pt x="0" y="29236"/>
                </a:lnTo>
                <a:lnTo>
                  <a:pt x="876" y="46993"/>
                </a:lnTo>
                <a:lnTo>
                  <a:pt x="22179" y="79665"/>
                </a:lnTo>
                <a:lnTo>
                  <a:pt x="40118" y="83982"/>
                </a:lnTo>
                <a:lnTo>
                  <a:pt x="54230" y="81542"/>
                </a:lnTo>
                <a:lnTo>
                  <a:pt x="66323" y="74792"/>
                </a:lnTo>
                <a:lnTo>
                  <a:pt x="75545" y="64583"/>
                </a:lnTo>
                <a:lnTo>
                  <a:pt x="81041" y="51768"/>
                </a:lnTo>
                <a:lnTo>
                  <a:pt x="79683" y="34671"/>
                </a:lnTo>
                <a:lnTo>
                  <a:pt x="74703" y="20755"/>
                </a:lnTo>
                <a:lnTo>
                  <a:pt x="66730" y="10212"/>
                </a:lnTo>
                <a:lnTo>
                  <a:pt x="56392" y="3231"/>
                </a:lnTo>
                <a:lnTo>
                  <a:pt x="44318" y="0"/>
                </a:lnTo>
                <a:close/>
              </a:path>
            </a:pathLst>
          </a:custGeom>
          <a:solidFill>
            <a:srgbClr val="458ADE"/>
          </a:solidFill>
        </p:spPr>
        <p:txBody>
          <a:bodyPr wrap="square" lIns="0" tIns="0" rIns="0" bIns="0" rtlCol="0"/>
          <a:lstStyle/>
          <a:p>
            <a:endParaRPr/>
          </a:p>
        </p:txBody>
      </p:sp>
      <p:sp>
        <p:nvSpPr>
          <p:cNvPr id="87" name="object 87"/>
          <p:cNvSpPr/>
          <p:nvPr/>
        </p:nvSpPr>
        <p:spPr>
          <a:xfrm>
            <a:off x="5686338" y="2149587"/>
            <a:ext cx="81280" cy="84455"/>
          </a:xfrm>
          <a:custGeom>
            <a:avLst/>
            <a:gdLst/>
            <a:ahLst/>
            <a:cxnLst/>
            <a:rect l="l" t="t" r="r" b="b"/>
            <a:pathLst>
              <a:path w="81279" h="84455">
                <a:moveTo>
                  <a:pt x="40118" y="83982"/>
                </a:moveTo>
                <a:lnTo>
                  <a:pt x="54230" y="81542"/>
                </a:lnTo>
                <a:lnTo>
                  <a:pt x="66323" y="74792"/>
                </a:lnTo>
                <a:lnTo>
                  <a:pt x="75545" y="64583"/>
                </a:lnTo>
                <a:lnTo>
                  <a:pt x="81041" y="51768"/>
                </a:lnTo>
                <a:lnTo>
                  <a:pt x="79683" y="34671"/>
                </a:lnTo>
                <a:lnTo>
                  <a:pt x="74703" y="20755"/>
                </a:lnTo>
                <a:lnTo>
                  <a:pt x="66730" y="10212"/>
                </a:lnTo>
                <a:lnTo>
                  <a:pt x="56392" y="3231"/>
                </a:lnTo>
                <a:lnTo>
                  <a:pt x="44318" y="0"/>
                </a:lnTo>
                <a:lnTo>
                  <a:pt x="28813" y="2101"/>
                </a:lnTo>
                <a:lnTo>
                  <a:pt x="15911" y="8168"/>
                </a:lnTo>
                <a:lnTo>
                  <a:pt x="6133" y="17459"/>
                </a:lnTo>
                <a:lnTo>
                  <a:pt x="0" y="29236"/>
                </a:lnTo>
                <a:lnTo>
                  <a:pt x="876" y="46993"/>
                </a:lnTo>
                <a:lnTo>
                  <a:pt x="22179" y="79665"/>
                </a:lnTo>
                <a:lnTo>
                  <a:pt x="40118" y="83982"/>
                </a:lnTo>
                <a:close/>
              </a:path>
            </a:pathLst>
          </a:custGeom>
          <a:ln w="12193">
            <a:solidFill>
              <a:srgbClr val="458ADE"/>
            </a:solidFill>
          </a:ln>
        </p:spPr>
        <p:txBody>
          <a:bodyPr wrap="square" lIns="0" tIns="0" rIns="0" bIns="0" rtlCol="0"/>
          <a:lstStyle/>
          <a:p>
            <a:endParaRPr/>
          </a:p>
        </p:txBody>
      </p:sp>
      <p:sp>
        <p:nvSpPr>
          <p:cNvPr id="88" name="object 88"/>
          <p:cNvSpPr/>
          <p:nvPr/>
        </p:nvSpPr>
        <p:spPr>
          <a:xfrm>
            <a:off x="5717911" y="2081180"/>
            <a:ext cx="81280" cy="84455"/>
          </a:xfrm>
          <a:custGeom>
            <a:avLst/>
            <a:gdLst/>
            <a:ahLst/>
            <a:cxnLst/>
            <a:rect l="l" t="t" r="r" b="b"/>
            <a:pathLst>
              <a:path w="81279" h="84455">
                <a:moveTo>
                  <a:pt x="44323" y="0"/>
                </a:moveTo>
                <a:lnTo>
                  <a:pt x="28816" y="2100"/>
                </a:lnTo>
                <a:lnTo>
                  <a:pt x="15912" y="8166"/>
                </a:lnTo>
                <a:lnTo>
                  <a:pt x="6134" y="17456"/>
                </a:lnTo>
                <a:lnTo>
                  <a:pt x="0" y="29232"/>
                </a:lnTo>
                <a:lnTo>
                  <a:pt x="875" y="46989"/>
                </a:lnTo>
                <a:lnTo>
                  <a:pt x="22173" y="79665"/>
                </a:lnTo>
                <a:lnTo>
                  <a:pt x="40119" y="83985"/>
                </a:lnTo>
                <a:lnTo>
                  <a:pt x="54231" y="81546"/>
                </a:lnTo>
                <a:lnTo>
                  <a:pt x="66324" y="74795"/>
                </a:lnTo>
                <a:lnTo>
                  <a:pt x="75546" y="64586"/>
                </a:lnTo>
                <a:lnTo>
                  <a:pt x="81043" y="51771"/>
                </a:lnTo>
                <a:lnTo>
                  <a:pt x="79685" y="34673"/>
                </a:lnTo>
                <a:lnTo>
                  <a:pt x="74706" y="20757"/>
                </a:lnTo>
                <a:lnTo>
                  <a:pt x="66733" y="10214"/>
                </a:lnTo>
                <a:lnTo>
                  <a:pt x="56397" y="3232"/>
                </a:lnTo>
                <a:lnTo>
                  <a:pt x="44323" y="0"/>
                </a:lnTo>
                <a:close/>
              </a:path>
            </a:pathLst>
          </a:custGeom>
          <a:solidFill>
            <a:srgbClr val="458ADE"/>
          </a:solidFill>
        </p:spPr>
        <p:txBody>
          <a:bodyPr wrap="square" lIns="0" tIns="0" rIns="0" bIns="0" rtlCol="0"/>
          <a:lstStyle/>
          <a:p>
            <a:endParaRPr/>
          </a:p>
        </p:txBody>
      </p:sp>
      <p:sp>
        <p:nvSpPr>
          <p:cNvPr id="89" name="object 89"/>
          <p:cNvSpPr/>
          <p:nvPr/>
        </p:nvSpPr>
        <p:spPr>
          <a:xfrm>
            <a:off x="5717911" y="2081180"/>
            <a:ext cx="81280" cy="84455"/>
          </a:xfrm>
          <a:custGeom>
            <a:avLst/>
            <a:gdLst/>
            <a:ahLst/>
            <a:cxnLst/>
            <a:rect l="l" t="t" r="r" b="b"/>
            <a:pathLst>
              <a:path w="81279" h="84455">
                <a:moveTo>
                  <a:pt x="40119" y="83985"/>
                </a:moveTo>
                <a:lnTo>
                  <a:pt x="54231" y="81546"/>
                </a:lnTo>
                <a:lnTo>
                  <a:pt x="66324" y="74795"/>
                </a:lnTo>
                <a:lnTo>
                  <a:pt x="75546" y="64586"/>
                </a:lnTo>
                <a:lnTo>
                  <a:pt x="81043" y="51771"/>
                </a:lnTo>
                <a:lnTo>
                  <a:pt x="79685" y="34673"/>
                </a:lnTo>
                <a:lnTo>
                  <a:pt x="74706" y="20757"/>
                </a:lnTo>
                <a:lnTo>
                  <a:pt x="66733" y="10214"/>
                </a:lnTo>
                <a:lnTo>
                  <a:pt x="56397" y="3232"/>
                </a:lnTo>
                <a:lnTo>
                  <a:pt x="44323" y="0"/>
                </a:lnTo>
                <a:lnTo>
                  <a:pt x="28816" y="2100"/>
                </a:lnTo>
                <a:lnTo>
                  <a:pt x="15912" y="8166"/>
                </a:lnTo>
                <a:lnTo>
                  <a:pt x="6134" y="17456"/>
                </a:lnTo>
                <a:lnTo>
                  <a:pt x="0" y="29232"/>
                </a:lnTo>
                <a:lnTo>
                  <a:pt x="875" y="46989"/>
                </a:lnTo>
                <a:lnTo>
                  <a:pt x="22173" y="79665"/>
                </a:lnTo>
                <a:lnTo>
                  <a:pt x="40119" y="83985"/>
                </a:lnTo>
                <a:close/>
              </a:path>
            </a:pathLst>
          </a:custGeom>
          <a:ln w="12193">
            <a:solidFill>
              <a:srgbClr val="458ADE"/>
            </a:solidFill>
          </a:ln>
        </p:spPr>
        <p:txBody>
          <a:bodyPr wrap="square" lIns="0" tIns="0" rIns="0" bIns="0" rtlCol="0"/>
          <a:lstStyle/>
          <a:p>
            <a:endParaRPr/>
          </a:p>
        </p:txBody>
      </p:sp>
      <p:sp>
        <p:nvSpPr>
          <p:cNvPr id="90" name="object 90"/>
          <p:cNvSpPr/>
          <p:nvPr/>
        </p:nvSpPr>
        <p:spPr>
          <a:xfrm>
            <a:off x="5544252" y="2070654"/>
            <a:ext cx="81280" cy="84455"/>
          </a:xfrm>
          <a:custGeom>
            <a:avLst/>
            <a:gdLst/>
            <a:ahLst/>
            <a:cxnLst/>
            <a:rect l="l" t="t" r="r" b="b"/>
            <a:pathLst>
              <a:path w="81279" h="84455">
                <a:moveTo>
                  <a:pt x="44319" y="0"/>
                </a:moveTo>
                <a:lnTo>
                  <a:pt x="28813" y="2101"/>
                </a:lnTo>
                <a:lnTo>
                  <a:pt x="15910" y="8167"/>
                </a:lnTo>
                <a:lnTo>
                  <a:pt x="6132" y="17458"/>
                </a:lnTo>
                <a:lnTo>
                  <a:pt x="0" y="29235"/>
                </a:lnTo>
                <a:lnTo>
                  <a:pt x="877" y="46991"/>
                </a:lnTo>
                <a:lnTo>
                  <a:pt x="22180" y="79665"/>
                </a:lnTo>
                <a:lnTo>
                  <a:pt x="40119" y="83982"/>
                </a:lnTo>
                <a:lnTo>
                  <a:pt x="54230" y="81542"/>
                </a:lnTo>
                <a:lnTo>
                  <a:pt x="66323" y="74791"/>
                </a:lnTo>
                <a:lnTo>
                  <a:pt x="75544" y="64582"/>
                </a:lnTo>
                <a:lnTo>
                  <a:pt x="81041" y="51767"/>
                </a:lnTo>
                <a:lnTo>
                  <a:pt x="79683" y="34668"/>
                </a:lnTo>
                <a:lnTo>
                  <a:pt x="74703" y="20753"/>
                </a:lnTo>
                <a:lnTo>
                  <a:pt x="66730" y="10211"/>
                </a:lnTo>
                <a:lnTo>
                  <a:pt x="56393" y="3230"/>
                </a:lnTo>
                <a:lnTo>
                  <a:pt x="44319" y="0"/>
                </a:lnTo>
                <a:close/>
              </a:path>
            </a:pathLst>
          </a:custGeom>
          <a:solidFill>
            <a:srgbClr val="458ADE"/>
          </a:solidFill>
        </p:spPr>
        <p:txBody>
          <a:bodyPr wrap="square" lIns="0" tIns="0" rIns="0" bIns="0" rtlCol="0"/>
          <a:lstStyle/>
          <a:p>
            <a:endParaRPr/>
          </a:p>
        </p:txBody>
      </p:sp>
      <p:sp>
        <p:nvSpPr>
          <p:cNvPr id="91" name="object 91"/>
          <p:cNvSpPr/>
          <p:nvPr/>
        </p:nvSpPr>
        <p:spPr>
          <a:xfrm>
            <a:off x="5544252" y="2070654"/>
            <a:ext cx="81280" cy="84455"/>
          </a:xfrm>
          <a:custGeom>
            <a:avLst/>
            <a:gdLst/>
            <a:ahLst/>
            <a:cxnLst/>
            <a:rect l="l" t="t" r="r" b="b"/>
            <a:pathLst>
              <a:path w="81279" h="84455">
                <a:moveTo>
                  <a:pt x="40119" y="83982"/>
                </a:moveTo>
                <a:lnTo>
                  <a:pt x="54230" y="81542"/>
                </a:lnTo>
                <a:lnTo>
                  <a:pt x="66323" y="74791"/>
                </a:lnTo>
                <a:lnTo>
                  <a:pt x="75544" y="64582"/>
                </a:lnTo>
                <a:lnTo>
                  <a:pt x="81041" y="51767"/>
                </a:lnTo>
                <a:lnTo>
                  <a:pt x="79683" y="34668"/>
                </a:lnTo>
                <a:lnTo>
                  <a:pt x="74703" y="20753"/>
                </a:lnTo>
                <a:lnTo>
                  <a:pt x="66730" y="10211"/>
                </a:lnTo>
                <a:lnTo>
                  <a:pt x="56393" y="3230"/>
                </a:lnTo>
                <a:lnTo>
                  <a:pt x="44319" y="0"/>
                </a:lnTo>
                <a:lnTo>
                  <a:pt x="28813" y="2101"/>
                </a:lnTo>
                <a:lnTo>
                  <a:pt x="15910" y="8167"/>
                </a:lnTo>
                <a:lnTo>
                  <a:pt x="6132" y="17458"/>
                </a:lnTo>
                <a:lnTo>
                  <a:pt x="0" y="29235"/>
                </a:lnTo>
                <a:lnTo>
                  <a:pt x="877" y="46991"/>
                </a:lnTo>
                <a:lnTo>
                  <a:pt x="22180" y="79665"/>
                </a:lnTo>
                <a:lnTo>
                  <a:pt x="40119" y="83982"/>
                </a:lnTo>
                <a:close/>
              </a:path>
            </a:pathLst>
          </a:custGeom>
          <a:ln w="12193">
            <a:solidFill>
              <a:srgbClr val="458ADE"/>
            </a:solidFill>
          </a:ln>
        </p:spPr>
        <p:txBody>
          <a:bodyPr wrap="square" lIns="0" tIns="0" rIns="0" bIns="0" rtlCol="0"/>
          <a:lstStyle/>
          <a:p>
            <a:endParaRPr/>
          </a:p>
        </p:txBody>
      </p:sp>
      <p:sp>
        <p:nvSpPr>
          <p:cNvPr id="92" name="object 92"/>
          <p:cNvSpPr/>
          <p:nvPr/>
        </p:nvSpPr>
        <p:spPr>
          <a:xfrm>
            <a:off x="2655213" y="4491341"/>
            <a:ext cx="81280" cy="84455"/>
          </a:xfrm>
          <a:custGeom>
            <a:avLst/>
            <a:gdLst/>
            <a:ahLst/>
            <a:cxnLst/>
            <a:rect l="l" t="t" r="r" b="b"/>
            <a:pathLst>
              <a:path w="81280" h="84454">
                <a:moveTo>
                  <a:pt x="44321" y="0"/>
                </a:moveTo>
                <a:lnTo>
                  <a:pt x="28814" y="2101"/>
                </a:lnTo>
                <a:lnTo>
                  <a:pt x="15911" y="8167"/>
                </a:lnTo>
                <a:lnTo>
                  <a:pt x="6133" y="17458"/>
                </a:lnTo>
                <a:lnTo>
                  <a:pt x="0" y="29234"/>
                </a:lnTo>
                <a:lnTo>
                  <a:pt x="876" y="46990"/>
                </a:lnTo>
                <a:lnTo>
                  <a:pt x="22179" y="79663"/>
                </a:lnTo>
                <a:lnTo>
                  <a:pt x="40121" y="83981"/>
                </a:lnTo>
                <a:lnTo>
                  <a:pt x="54233" y="81541"/>
                </a:lnTo>
                <a:lnTo>
                  <a:pt x="66326" y="74790"/>
                </a:lnTo>
                <a:lnTo>
                  <a:pt x="75547" y="64581"/>
                </a:lnTo>
                <a:lnTo>
                  <a:pt x="81044" y="51767"/>
                </a:lnTo>
                <a:lnTo>
                  <a:pt x="79686" y="34669"/>
                </a:lnTo>
                <a:lnTo>
                  <a:pt x="74707" y="20755"/>
                </a:lnTo>
                <a:lnTo>
                  <a:pt x="66734" y="10212"/>
                </a:lnTo>
                <a:lnTo>
                  <a:pt x="56396" y="3230"/>
                </a:lnTo>
                <a:lnTo>
                  <a:pt x="44321" y="0"/>
                </a:lnTo>
                <a:close/>
              </a:path>
            </a:pathLst>
          </a:custGeom>
          <a:solidFill>
            <a:srgbClr val="458ADE"/>
          </a:solidFill>
        </p:spPr>
        <p:txBody>
          <a:bodyPr wrap="square" lIns="0" tIns="0" rIns="0" bIns="0" rtlCol="0"/>
          <a:lstStyle/>
          <a:p>
            <a:endParaRPr/>
          </a:p>
        </p:txBody>
      </p:sp>
      <p:sp>
        <p:nvSpPr>
          <p:cNvPr id="93" name="object 93"/>
          <p:cNvSpPr/>
          <p:nvPr/>
        </p:nvSpPr>
        <p:spPr>
          <a:xfrm>
            <a:off x="2655213" y="4491341"/>
            <a:ext cx="81280" cy="84455"/>
          </a:xfrm>
          <a:custGeom>
            <a:avLst/>
            <a:gdLst/>
            <a:ahLst/>
            <a:cxnLst/>
            <a:rect l="l" t="t" r="r" b="b"/>
            <a:pathLst>
              <a:path w="81280" h="84454">
                <a:moveTo>
                  <a:pt x="40121" y="83981"/>
                </a:moveTo>
                <a:lnTo>
                  <a:pt x="54233" y="81541"/>
                </a:lnTo>
                <a:lnTo>
                  <a:pt x="66326" y="74790"/>
                </a:lnTo>
                <a:lnTo>
                  <a:pt x="75547" y="64581"/>
                </a:lnTo>
                <a:lnTo>
                  <a:pt x="81044" y="51767"/>
                </a:lnTo>
                <a:lnTo>
                  <a:pt x="79686" y="34669"/>
                </a:lnTo>
                <a:lnTo>
                  <a:pt x="74707" y="20755"/>
                </a:lnTo>
                <a:lnTo>
                  <a:pt x="66734" y="10212"/>
                </a:lnTo>
                <a:lnTo>
                  <a:pt x="56396" y="3230"/>
                </a:lnTo>
                <a:lnTo>
                  <a:pt x="44321" y="0"/>
                </a:lnTo>
                <a:lnTo>
                  <a:pt x="28814" y="2101"/>
                </a:lnTo>
                <a:lnTo>
                  <a:pt x="15911" y="8167"/>
                </a:lnTo>
                <a:lnTo>
                  <a:pt x="6133" y="17458"/>
                </a:lnTo>
                <a:lnTo>
                  <a:pt x="0" y="29234"/>
                </a:lnTo>
                <a:lnTo>
                  <a:pt x="876" y="46990"/>
                </a:lnTo>
                <a:lnTo>
                  <a:pt x="22179" y="79663"/>
                </a:lnTo>
                <a:lnTo>
                  <a:pt x="40121" y="83981"/>
                </a:lnTo>
                <a:close/>
              </a:path>
            </a:pathLst>
          </a:custGeom>
          <a:ln w="12193">
            <a:solidFill>
              <a:srgbClr val="458ADE"/>
            </a:solidFill>
          </a:ln>
        </p:spPr>
        <p:txBody>
          <a:bodyPr wrap="square" lIns="0" tIns="0" rIns="0" bIns="0" rtlCol="0"/>
          <a:lstStyle/>
          <a:p>
            <a:endParaRPr/>
          </a:p>
        </p:txBody>
      </p:sp>
      <p:sp>
        <p:nvSpPr>
          <p:cNvPr id="94" name="object 94"/>
          <p:cNvSpPr/>
          <p:nvPr/>
        </p:nvSpPr>
        <p:spPr>
          <a:xfrm>
            <a:off x="2655213" y="4491341"/>
            <a:ext cx="81280" cy="84455"/>
          </a:xfrm>
          <a:custGeom>
            <a:avLst/>
            <a:gdLst/>
            <a:ahLst/>
            <a:cxnLst/>
            <a:rect l="l" t="t" r="r" b="b"/>
            <a:pathLst>
              <a:path w="81280" h="84454">
                <a:moveTo>
                  <a:pt x="44321" y="0"/>
                </a:moveTo>
                <a:lnTo>
                  <a:pt x="28814" y="2101"/>
                </a:lnTo>
                <a:lnTo>
                  <a:pt x="15911" y="8167"/>
                </a:lnTo>
                <a:lnTo>
                  <a:pt x="6133" y="17458"/>
                </a:lnTo>
                <a:lnTo>
                  <a:pt x="0" y="29234"/>
                </a:lnTo>
                <a:lnTo>
                  <a:pt x="876" y="46990"/>
                </a:lnTo>
                <a:lnTo>
                  <a:pt x="22179" y="79663"/>
                </a:lnTo>
                <a:lnTo>
                  <a:pt x="40121" y="83981"/>
                </a:lnTo>
                <a:lnTo>
                  <a:pt x="54233" y="81541"/>
                </a:lnTo>
                <a:lnTo>
                  <a:pt x="66326" y="74790"/>
                </a:lnTo>
                <a:lnTo>
                  <a:pt x="75547" y="64581"/>
                </a:lnTo>
                <a:lnTo>
                  <a:pt x="81044" y="51767"/>
                </a:lnTo>
                <a:lnTo>
                  <a:pt x="79686" y="34669"/>
                </a:lnTo>
                <a:lnTo>
                  <a:pt x="74707" y="20755"/>
                </a:lnTo>
                <a:lnTo>
                  <a:pt x="66734" y="10212"/>
                </a:lnTo>
                <a:lnTo>
                  <a:pt x="56396" y="3230"/>
                </a:lnTo>
                <a:lnTo>
                  <a:pt x="44321" y="0"/>
                </a:lnTo>
                <a:close/>
              </a:path>
            </a:pathLst>
          </a:custGeom>
          <a:solidFill>
            <a:srgbClr val="458ADE"/>
          </a:solidFill>
        </p:spPr>
        <p:txBody>
          <a:bodyPr wrap="square" lIns="0" tIns="0" rIns="0" bIns="0" rtlCol="0"/>
          <a:lstStyle/>
          <a:p>
            <a:endParaRPr/>
          </a:p>
        </p:txBody>
      </p:sp>
      <p:sp>
        <p:nvSpPr>
          <p:cNvPr id="95" name="object 95"/>
          <p:cNvSpPr/>
          <p:nvPr/>
        </p:nvSpPr>
        <p:spPr>
          <a:xfrm>
            <a:off x="2655213" y="4491341"/>
            <a:ext cx="81280" cy="84455"/>
          </a:xfrm>
          <a:custGeom>
            <a:avLst/>
            <a:gdLst/>
            <a:ahLst/>
            <a:cxnLst/>
            <a:rect l="l" t="t" r="r" b="b"/>
            <a:pathLst>
              <a:path w="81280" h="84454">
                <a:moveTo>
                  <a:pt x="40121" y="83981"/>
                </a:moveTo>
                <a:lnTo>
                  <a:pt x="54233" y="81541"/>
                </a:lnTo>
                <a:lnTo>
                  <a:pt x="66326" y="74790"/>
                </a:lnTo>
                <a:lnTo>
                  <a:pt x="75547" y="64581"/>
                </a:lnTo>
                <a:lnTo>
                  <a:pt x="81044" y="51767"/>
                </a:lnTo>
                <a:lnTo>
                  <a:pt x="79686" y="34669"/>
                </a:lnTo>
                <a:lnTo>
                  <a:pt x="74707" y="20755"/>
                </a:lnTo>
                <a:lnTo>
                  <a:pt x="66734" y="10212"/>
                </a:lnTo>
                <a:lnTo>
                  <a:pt x="56396" y="3230"/>
                </a:lnTo>
                <a:lnTo>
                  <a:pt x="44321" y="0"/>
                </a:lnTo>
                <a:lnTo>
                  <a:pt x="28814" y="2101"/>
                </a:lnTo>
                <a:lnTo>
                  <a:pt x="15911" y="8167"/>
                </a:lnTo>
                <a:lnTo>
                  <a:pt x="6133" y="17458"/>
                </a:lnTo>
                <a:lnTo>
                  <a:pt x="0" y="29234"/>
                </a:lnTo>
                <a:lnTo>
                  <a:pt x="876" y="46990"/>
                </a:lnTo>
                <a:lnTo>
                  <a:pt x="22179" y="79663"/>
                </a:lnTo>
                <a:lnTo>
                  <a:pt x="40121" y="83981"/>
                </a:lnTo>
                <a:close/>
              </a:path>
            </a:pathLst>
          </a:custGeom>
          <a:ln w="12193">
            <a:solidFill>
              <a:srgbClr val="458ADE"/>
            </a:solidFill>
          </a:ln>
        </p:spPr>
        <p:txBody>
          <a:bodyPr wrap="square" lIns="0" tIns="0" rIns="0" bIns="0" rtlCol="0"/>
          <a:lstStyle/>
          <a:p>
            <a:endParaRPr/>
          </a:p>
        </p:txBody>
      </p:sp>
      <p:sp>
        <p:nvSpPr>
          <p:cNvPr id="96" name="object 96"/>
          <p:cNvSpPr/>
          <p:nvPr/>
        </p:nvSpPr>
        <p:spPr>
          <a:xfrm>
            <a:off x="2655213" y="4491341"/>
            <a:ext cx="81280" cy="84455"/>
          </a:xfrm>
          <a:custGeom>
            <a:avLst/>
            <a:gdLst/>
            <a:ahLst/>
            <a:cxnLst/>
            <a:rect l="l" t="t" r="r" b="b"/>
            <a:pathLst>
              <a:path w="81280" h="84454">
                <a:moveTo>
                  <a:pt x="44321" y="0"/>
                </a:moveTo>
                <a:lnTo>
                  <a:pt x="28814" y="2101"/>
                </a:lnTo>
                <a:lnTo>
                  <a:pt x="15911" y="8167"/>
                </a:lnTo>
                <a:lnTo>
                  <a:pt x="6133" y="17458"/>
                </a:lnTo>
                <a:lnTo>
                  <a:pt x="0" y="29234"/>
                </a:lnTo>
                <a:lnTo>
                  <a:pt x="876" y="46990"/>
                </a:lnTo>
                <a:lnTo>
                  <a:pt x="22179" y="79663"/>
                </a:lnTo>
                <a:lnTo>
                  <a:pt x="40121" y="83981"/>
                </a:lnTo>
                <a:lnTo>
                  <a:pt x="54233" y="81541"/>
                </a:lnTo>
                <a:lnTo>
                  <a:pt x="66326" y="74790"/>
                </a:lnTo>
                <a:lnTo>
                  <a:pt x="75547" y="64581"/>
                </a:lnTo>
                <a:lnTo>
                  <a:pt x="81044" y="51767"/>
                </a:lnTo>
                <a:lnTo>
                  <a:pt x="79686" y="34669"/>
                </a:lnTo>
                <a:lnTo>
                  <a:pt x="74707" y="20755"/>
                </a:lnTo>
                <a:lnTo>
                  <a:pt x="66734" y="10212"/>
                </a:lnTo>
                <a:lnTo>
                  <a:pt x="56396" y="3230"/>
                </a:lnTo>
                <a:lnTo>
                  <a:pt x="44321" y="0"/>
                </a:lnTo>
                <a:close/>
              </a:path>
            </a:pathLst>
          </a:custGeom>
          <a:solidFill>
            <a:srgbClr val="458ADE"/>
          </a:solidFill>
        </p:spPr>
        <p:txBody>
          <a:bodyPr wrap="square" lIns="0" tIns="0" rIns="0" bIns="0" rtlCol="0"/>
          <a:lstStyle/>
          <a:p>
            <a:endParaRPr/>
          </a:p>
        </p:txBody>
      </p:sp>
      <p:sp>
        <p:nvSpPr>
          <p:cNvPr id="97" name="object 97"/>
          <p:cNvSpPr/>
          <p:nvPr/>
        </p:nvSpPr>
        <p:spPr>
          <a:xfrm>
            <a:off x="2655213" y="4491341"/>
            <a:ext cx="81280" cy="84455"/>
          </a:xfrm>
          <a:custGeom>
            <a:avLst/>
            <a:gdLst/>
            <a:ahLst/>
            <a:cxnLst/>
            <a:rect l="l" t="t" r="r" b="b"/>
            <a:pathLst>
              <a:path w="81280" h="84454">
                <a:moveTo>
                  <a:pt x="40121" y="83981"/>
                </a:moveTo>
                <a:lnTo>
                  <a:pt x="54233" y="81541"/>
                </a:lnTo>
                <a:lnTo>
                  <a:pt x="66326" y="74790"/>
                </a:lnTo>
                <a:lnTo>
                  <a:pt x="75547" y="64581"/>
                </a:lnTo>
                <a:lnTo>
                  <a:pt x="81044" y="51767"/>
                </a:lnTo>
                <a:lnTo>
                  <a:pt x="79686" y="34669"/>
                </a:lnTo>
                <a:lnTo>
                  <a:pt x="74707" y="20755"/>
                </a:lnTo>
                <a:lnTo>
                  <a:pt x="66734" y="10212"/>
                </a:lnTo>
                <a:lnTo>
                  <a:pt x="56396" y="3230"/>
                </a:lnTo>
                <a:lnTo>
                  <a:pt x="44321" y="0"/>
                </a:lnTo>
                <a:lnTo>
                  <a:pt x="28814" y="2101"/>
                </a:lnTo>
                <a:lnTo>
                  <a:pt x="15911" y="8167"/>
                </a:lnTo>
                <a:lnTo>
                  <a:pt x="6133" y="17458"/>
                </a:lnTo>
                <a:lnTo>
                  <a:pt x="0" y="29234"/>
                </a:lnTo>
                <a:lnTo>
                  <a:pt x="876" y="46990"/>
                </a:lnTo>
                <a:lnTo>
                  <a:pt x="22179" y="79663"/>
                </a:lnTo>
                <a:lnTo>
                  <a:pt x="40121" y="83981"/>
                </a:lnTo>
                <a:close/>
              </a:path>
            </a:pathLst>
          </a:custGeom>
          <a:ln w="12193">
            <a:solidFill>
              <a:srgbClr val="458ADE"/>
            </a:solidFill>
          </a:ln>
        </p:spPr>
        <p:txBody>
          <a:bodyPr wrap="square" lIns="0" tIns="0" rIns="0" bIns="0" rtlCol="0"/>
          <a:lstStyle/>
          <a:p>
            <a:endParaRPr/>
          </a:p>
        </p:txBody>
      </p:sp>
      <p:sp>
        <p:nvSpPr>
          <p:cNvPr id="98" name="object 98"/>
          <p:cNvSpPr/>
          <p:nvPr/>
        </p:nvSpPr>
        <p:spPr>
          <a:xfrm>
            <a:off x="2713098" y="4559751"/>
            <a:ext cx="81280" cy="84455"/>
          </a:xfrm>
          <a:custGeom>
            <a:avLst/>
            <a:gdLst/>
            <a:ahLst/>
            <a:cxnLst/>
            <a:rect l="l" t="t" r="r" b="b"/>
            <a:pathLst>
              <a:path w="81280" h="84454">
                <a:moveTo>
                  <a:pt x="44319" y="0"/>
                </a:moveTo>
                <a:lnTo>
                  <a:pt x="28814" y="2101"/>
                </a:lnTo>
                <a:lnTo>
                  <a:pt x="15911" y="8167"/>
                </a:lnTo>
                <a:lnTo>
                  <a:pt x="6133" y="17459"/>
                </a:lnTo>
                <a:lnTo>
                  <a:pt x="0" y="29236"/>
                </a:lnTo>
                <a:lnTo>
                  <a:pt x="876" y="46992"/>
                </a:lnTo>
                <a:lnTo>
                  <a:pt x="22177" y="79667"/>
                </a:lnTo>
                <a:lnTo>
                  <a:pt x="40121" y="83986"/>
                </a:lnTo>
                <a:lnTo>
                  <a:pt x="54233" y="81546"/>
                </a:lnTo>
                <a:lnTo>
                  <a:pt x="66325" y="74794"/>
                </a:lnTo>
                <a:lnTo>
                  <a:pt x="75545" y="64584"/>
                </a:lnTo>
                <a:lnTo>
                  <a:pt x="81041" y="51769"/>
                </a:lnTo>
                <a:lnTo>
                  <a:pt x="79683" y="34670"/>
                </a:lnTo>
                <a:lnTo>
                  <a:pt x="74703" y="20755"/>
                </a:lnTo>
                <a:lnTo>
                  <a:pt x="66731" y="10212"/>
                </a:lnTo>
                <a:lnTo>
                  <a:pt x="56393" y="3230"/>
                </a:lnTo>
                <a:lnTo>
                  <a:pt x="44319" y="0"/>
                </a:lnTo>
                <a:close/>
              </a:path>
            </a:pathLst>
          </a:custGeom>
          <a:solidFill>
            <a:srgbClr val="458ADE"/>
          </a:solidFill>
        </p:spPr>
        <p:txBody>
          <a:bodyPr wrap="square" lIns="0" tIns="0" rIns="0" bIns="0" rtlCol="0"/>
          <a:lstStyle/>
          <a:p>
            <a:endParaRPr/>
          </a:p>
        </p:txBody>
      </p:sp>
      <p:sp>
        <p:nvSpPr>
          <p:cNvPr id="99" name="object 99"/>
          <p:cNvSpPr/>
          <p:nvPr/>
        </p:nvSpPr>
        <p:spPr>
          <a:xfrm>
            <a:off x="2713098" y="4559751"/>
            <a:ext cx="81280" cy="84455"/>
          </a:xfrm>
          <a:custGeom>
            <a:avLst/>
            <a:gdLst/>
            <a:ahLst/>
            <a:cxnLst/>
            <a:rect l="l" t="t" r="r" b="b"/>
            <a:pathLst>
              <a:path w="81280" h="84454">
                <a:moveTo>
                  <a:pt x="40121" y="83986"/>
                </a:moveTo>
                <a:lnTo>
                  <a:pt x="54233" y="81546"/>
                </a:lnTo>
                <a:lnTo>
                  <a:pt x="66325" y="74794"/>
                </a:lnTo>
                <a:lnTo>
                  <a:pt x="75545" y="64584"/>
                </a:lnTo>
                <a:lnTo>
                  <a:pt x="81041" y="51769"/>
                </a:lnTo>
                <a:lnTo>
                  <a:pt x="79683" y="34670"/>
                </a:lnTo>
                <a:lnTo>
                  <a:pt x="74703" y="20755"/>
                </a:lnTo>
                <a:lnTo>
                  <a:pt x="66731" y="10212"/>
                </a:lnTo>
                <a:lnTo>
                  <a:pt x="56393" y="3230"/>
                </a:lnTo>
                <a:lnTo>
                  <a:pt x="44319" y="0"/>
                </a:lnTo>
                <a:lnTo>
                  <a:pt x="28814" y="2101"/>
                </a:lnTo>
                <a:lnTo>
                  <a:pt x="15911" y="8167"/>
                </a:lnTo>
                <a:lnTo>
                  <a:pt x="6133" y="17459"/>
                </a:lnTo>
                <a:lnTo>
                  <a:pt x="0" y="29236"/>
                </a:lnTo>
                <a:lnTo>
                  <a:pt x="876" y="46992"/>
                </a:lnTo>
                <a:lnTo>
                  <a:pt x="22177" y="79667"/>
                </a:lnTo>
                <a:lnTo>
                  <a:pt x="40121" y="83986"/>
                </a:lnTo>
                <a:close/>
              </a:path>
            </a:pathLst>
          </a:custGeom>
          <a:ln w="12193">
            <a:solidFill>
              <a:srgbClr val="458ADE"/>
            </a:solidFill>
          </a:ln>
        </p:spPr>
        <p:txBody>
          <a:bodyPr wrap="square" lIns="0" tIns="0" rIns="0" bIns="0" rtlCol="0"/>
          <a:lstStyle/>
          <a:p>
            <a:endParaRPr/>
          </a:p>
        </p:txBody>
      </p:sp>
      <p:sp>
        <p:nvSpPr>
          <p:cNvPr id="100" name="object 100"/>
          <p:cNvSpPr/>
          <p:nvPr/>
        </p:nvSpPr>
        <p:spPr>
          <a:xfrm>
            <a:off x="2713098" y="4559751"/>
            <a:ext cx="81280" cy="84455"/>
          </a:xfrm>
          <a:custGeom>
            <a:avLst/>
            <a:gdLst/>
            <a:ahLst/>
            <a:cxnLst/>
            <a:rect l="l" t="t" r="r" b="b"/>
            <a:pathLst>
              <a:path w="81280" h="84454">
                <a:moveTo>
                  <a:pt x="44319" y="0"/>
                </a:moveTo>
                <a:lnTo>
                  <a:pt x="28814" y="2101"/>
                </a:lnTo>
                <a:lnTo>
                  <a:pt x="15911" y="8167"/>
                </a:lnTo>
                <a:lnTo>
                  <a:pt x="6133" y="17459"/>
                </a:lnTo>
                <a:lnTo>
                  <a:pt x="0" y="29236"/>
                </a:lnTo>
                <a:lnTo>
                  <a:pt x="876" y="46992"/>
                </a:lnTo>
                <a:lnTo>
                  <a:pt x="22177" y="79667"/>
                </a:lnTo>
                <a:lnTo>
                  <a:pt x="40121" y="83986"/>
                </a:lnTo>
                <a:lnTo>
                  <a:pt x="54233" y="81546"/>
                </a:lnTo>
                <a:lnTo>
                  <a:pt x="66325" y="74794"/>
                </a:lnTo>
                <a:lnTo>
                  <a:pt x="75545" y="64584"/>
                </a:lnTo>
                <a:lnTo>
                  <a:pt x="81041" y="51769"/>
                </a:lnTo>
                <a:lnTo>
                  <a:pt x="79683" y="34670"/>
                </a:lnTo>
                <a:lnTo>
                  <a:pt x="74703" y="20755"/>
                </a:lnTo>
                <a:lnTo>
                  <a:pt x="66731" y="10212"/>
                </a:lnTo>
                <a:lnTo>
                  <a:pt x="56393" y="3230"/>
                </a:lnTo>
                <a:lnTo>
                  <a:pt x="44319" y="0"/>
                </a:lnTo>
                <a:close/>
              </a:path>
            </a:pathLst>
          </a:custGeom>
          <a:solidFill>
            <a:srgbClr val="458ADE"/>
          </a:solidFill>
        </p:spPr>
        <p:txBody>
          <a:bodyPr wrap="square" lIns="0" tIns="0" rIns="0" bIns="0" rtlCol="0"/>
          <a:lstStyle/>
          <a:p>
            <a:endParaRPr/>
          </a:p>
        </p:txBody>
      </p:sp>
      <p:sp>
        <p:nvSpPr>
          <p:cNvPr id="101" name="object 101"/>
          <p:cNvSpPr/>
          <p:nvPr/>
        </p:nvSpPr>
        <p:spPr>
          <a:xfrm>
            <a:off x="2713098" y="4559751"/>
            <a:ext cx="81280" cy="84455"/>
          </a:xfrm>
          <a:custGeom>
            <a:avLst/>
            <a:gdLst/>
            <a:ahLst/>
            <a:cxnLst/>
            <a:rect l="l" t="t" r="r" b="b"/>
            <a:pathLst>
              <a:path w="81280" h="84454">
                <a:moveTo>
                  <a:pt x="40121" y="83986"/>
                </a:moveTo>
                <a:lnTo>
                  <a:pt x="54233" y="81546"/>
                </a:lnTo>
                <a:lnTo>
                  <a:pt x="66325" y="74794"/>
                </a:lnTo>
                <a:lnTo>
                  <a:pt x="75545" y="64584"/>
                </a:lnTo>
                <a:lnTo>
                  <a:pt x="81041" y="51769"/>
                </a:lnTo>
                <a:lnTo>
                  <a:pt x="79683" y="34670"/>
                </a:lnTo>
                <a:lnTo>
                  <a:pt x="74703" y="20755"/>
                </a:lnTo>
                <a:lnTo>
                  <a:pt x="66731" y="10212"/>
                </a:lnTo>
                <a:lnTo>
                  <a:pt x="56393" y="3230"/>
                </a:lnTo>
                <a:lnTo>
                  <a:pt x="44319" y="0"/>
                </a:lnTo>
                <a:lnTo>
                  <a:pt x="28814" y="2101"/>
                </a:lnTo>
                <a:lnTo>
                  <a:pt x="15911" y="8167"/>
                </a:lnTo>
                <a:lnTo>
                  <a:pt x="6133" y="17459"/>
                </a:lnTo>
                <a:lnTo>
                  <a:pt x="0" y="29236"/>
                </a:lnTo>
                <a:lnTo>
                  <a:pt x="876" y="46992"/>
                </a:lnTo>
                <a:lnTo>
                  <a:pt x="22177" y="79667"/>
                </a:lnTo>
                <a:lnTo>
                  <a:pt x="40121" y="83986"/>
                </a:lnTo>
                <a:close/>
              </a:path>
            </a:pathLst>
          </a:custGeom>
          <a:ln w="12193">
            <a:solidFill>
              <a:srgbClr val="458ADE"/>
            </a:solidFill>
          </a:ln>
        </p:spPr>
        <p:txBody>
          <a:bodyPr wrap="square" lIns="0" tIns="0" rIns="0" bIns="0" rtlCol="0"/>
          <a:lstStyle/>
          <a:p>
            <a:endParaRPr/>
          </a:p>
        </p:txBody>
      </p:sp>
      <p:sp>
        <p:nvSpPr>
          <p:cNvPr id="102" name="object 102"/>
          <p:cNvSpPr/>
          <p:nvPr/>
        </p:nvSpPr>
        <p:spPr>
          <a:xfrm>
            <a:off x="2713098" y="4559751"/>
            <a:ext cx="81280" cy="84455"/>
          </a:xfrm>
          <a:custGeom>
            <a:avLst/>
            <a:gdLst/>
            <a:ahLst/>
            <a:cxnLst/>
            <a:rect l="l" t="t" r="r" b="b"/>
            <a:pathLst>
              <a:path w="81280" h="84454">
                <a:moveTo>
                  <a:pt x="44319" y="0"/>
                </a:moveTo>
                <a:lnTo>
                  <a:pt x="28814" y="2101"/>
                </a:lnTo>
                <a:lnTo>
                  <a:pt x="15911" y="8167"/>
                </a:lnTo>
                <a:lnTo>
                  <a:pt x="6133" y="17459"/>
                </a:lnTo>
                <a:lnTo>
                  <a:pt x="0" y="29236"/>
                </a:lnTo>
                <a:lnTo>
                  <a:pt x="876" y="46992"/>
                </a:lnTo>
                <a:lnTo>
                  <a:pt x="22177" y="79667"/>
                </a:lnTo>
                <a:lnTo>
                  <a:pt x="40121" y="83986"/>
                </a:lnTo>
                <a:lnTo>
                  <a:pt x="54233" y="81546"/>
                </a:lnTo>
                <a:lnTo>
                  <a:pt x="66325" y="74794"/>
                </a:lnTo>
                <a:lnTo>
                  <a:pt x="75545" y="64584"/>
                </a:lnTo>
                <a:lnTo>
                  <a:pt x="81041" y="51769"/>
                </a:lnTo>
                <a:lnTo>
                  <a:pt x="79683" y="34670"/>
                </a:lnTo>
                <a:lnTo>
                  <a:pt x="74703" y="20755"/>
                </a:lnTo>
                <a:lnTo>
                  <a:pt x="66731" y="10212"/>
                </a:lnTo>
                <a:lnTo>
                  <a:pt x="56393" y="3230"/>
                </a:lnTo>
                <a:lnTo>
                  <a:pt x="44319" y="0"/>
                </a:lnTo>
                <a:close/>
              </a:path>
            </a:pathLst>
          </a:custGeom>
          <a:solidFill>
            <a:srgbClr val="458ADE"/>
          </a:solidFill>
        </p:spPr>
        <p:txBody>
          <a:bodyPr wrap="square" lIns="0" tIns="0" rIns="0" bIns="0" rtlCol="0"/>
          <a:lstStyle/>
          <a:p>
            <a:endParaRPr/>
          </a:p>
        </p:txBody>
      </p:sp>
      <p:sp>
        <p:nvSpPr>
          <p:cNvPr id="103" name="object 103"/>
          <p:cNvSpPr/>
          <p:nvPr/>
        </p:nvSpPr>
        <p:spPr>
          <a:xfrm>
            <a:off x="2713098" y="4559751"/>
            <a:ext cx="81280" cy="84455"/>
          </a:xfrm>
          <a:custGeom>
            <a:avLst/>
            <a:gdLst/>
            <a:ahLst/>
            <a:cxnLst/>
            <a:rect l="l" t="t" r="r" b="b"/>
            <a:pathLst>
              <a:path w="81280" h="84454">
                <a:moveTo>
                  <a:pt x="40121" y="83986"/>
                </a:moveTo>
                <a:lnTo>
                  <a:pt x="54233" y="81546"/>
                </a:lnTo>
                <a:lnTo>
                  <a:pt x="66325" y="74794"/>
                </a:lnTo>
                <a:lnTo>
                  <a:pt x="75545" y="64584"/>
                </a:lnTo>
                <a:lnTo>
                  <a:pt x="81041" y="51769"/>
                </a:lnTo>
                <a:lnTo>
                  <a:pt x="79683" y="34670"/>
                </a:lnTo>
                <a:lnTo>
                  <a:pt x="74703" y="20755"/>
                </a:lnTo>
                <a:lnTo>
                  <a:pt x="66731" y="10212"/>
                </a:lnTo>
                <a:lnTo>
                  <a:pt x="56393" y="3230"/>
                </a:lnTo>
                <a:lnTo>
                  <a:pt x="44319" y="0"/>
                </a:lnTo>
                <a:lnTo>
                  <a:pt x="28814" y="2101"/>
                </a:lnTo>
                <a:lnTo>
                  <a:pt x="15911" y="8167"/>
                </a:lnTo>
                <a:lnTo>
                  <a:pt x="6133" y="17459"/>
                </a:lnTo>
                <a:lnTo>
                  <a:pt x="0" y="29236"/>
                </a:lnTo>
                <a:lnTo>
                  <a:pt x="876" y="46992"/>
                </a:lnTo>
                <a:lnTo>
                  <a:pt x="22177" y="79667"/>
                </a:lnTo>
                <a:lnTo>
                  <a:pt x="40121" y="83986"/>
                </a:lnTo>
                <a:close/>
              </a:path>
            </a:pathLst>
          </a:custGeom>
          <a:ln w="12193">
            <a:solidFill>
              <a:srgbClr val="458ADE"/>
            </a:solidFill>
          </a:ln>
        </p:spPr>
        <p:txBody>
          <a:bodyPr wrap="square" lIns="0" tIns="0" rIns="0" bIns="0" rtlCol="0"/>
          <a:lstStyle/>
          <a:p>
            <a:endParaRPr/>
          </a:p>
        </p:txBody>
      </p:sp>
      <p:sp>
        <p:nvSpPr>
          <p:cNvPr id="104" name="object 104"/>
          <p:cNvSpPr txBox="1"/>
          <p:nvPr/>
        </p:nvSpPr>
        <p:spPr>
          <a:xfrm>
            <a:off x="1998516" y="5835490"/>
            <a:ext cx="199390" cy="230832"/>
          </a:xfrm>
          <a:prstGeom prst="rect">
            <a:avLst/>
          </a:prstGeom>
        </p:spPr>
        <p:txBody>
          <a:bodyPr vert="horz" wrap="square" lIns="0" tIns="0" rIns="0" bIns="0" rtlCol="0">
            <a:spAutoFit/>
          </a:bodyPr>
          <a:lstStyle/>
          <a:p>
            <a:pPr marL="12700"/>
            <a:r>
              <a:rPr sz="1500" b="1" spc="10" dirty="0">
                <a:solidFill>
                  <a:srgbClr val="FFFFFF"/>
                </a:solidFill>
                <a:latin typeface="Arial"/>
                <a:cs typeface="Arial"/>
              </a:rPr>
              <a:t>-3</a:t>
            </a:r>
            <a:endParaRPr sz="1500">
              <a:latin typeface="Arial"/>
              <a:cs typeface="Arial"/>
            </a:endParaRPr>
          </a:p>
        </p:txBody>
      </p:sp>
      <p:sp>
        <p:nvSpPr>
          <p:cNvPr id="105" name="object 105"/>
          <p:cNvSpPr txBox="1"/>
          <p:nvPr/>
        </p:nvSpPr>
        <p:spPr>
          <a:xfrm>
            <a:off x="1998516" y="5198744"/>
            <a:ext cx="199390" cy="230832"/>
          </a:xfrm>
          <a:prstGeom prst="rect">
            <a:avLst/>
          </a:prstGeom>
        </p:spPr>
        <p:txBody>
          <a:bodyPr vert="horz" wrap="square" lIns="0" tIns="0" rIns="0" bIns="0" rtlCol="0">
            <a:spAutoFit/>
          </a:bodyPr>
          <a:lstStyle/>
          <a:p>
            <a:pPr marL="12700"/>
            <a:r>
              <a:rPr sz="1500" b="1" spc="10" dirty="0">
                <a:solidFill>
                  <a:srgbClr val="FFFFFF"/>
                </a:solidFill>
                <a:latin typeface="Arial"/>
                <a:cs typeface="Arial"/>
              </a:rPr>
              <a:t>-2</a:t>
            </a:r>
            <a:endParaRPr sz="1500">
              <a:latin typeface="Arial"/>
              <a:cs typeface="Arial"/>
            </a:endParaRPr>
          </a:p>
        </p:txBody>
      </p:sp>
      <p:sp>
        <p:nvSpPr>
          <p:cNvPr id="106" name="object 106"/>
          <p:cNvSpPr txBox="1"/>
          <p:nvPr/>
        </p:nvSpPr>
        <p:spPr>
          <a:xfrm>
            <a:off x="1998516" y="4567253"/>
            <a:ext cx="199390" cy="230832"/>
          </a:xfrm>
          <a:prstGeom prst="rect">
            <a:avLst/>
          </a:prstGeom>
        </p:spPr>
        <p:txBody>
          <a:bodyPr vert="horz" wrap="square" lIns="0" tIns="0" rIns="0" bIns="0" rtlCol="0">
            <a:spAutoFit/>
          </a:bodyPr>
          <a:lstStyle/>
          <a:p>
            <a:pPr marL="12700"/>
            <a:r>
              <a:rPr sz="1500" b="1" spc="10" dirty="0">
                <a:solidFill>
                  <a:srgbClr val="FFFFFF"/>
                </a:solidFill>
                <a:latin typeface="Arial"/>
                <a:cs typeface="Arial"/>
              </a:rPr>
              <a:t>-1</a:t>
            </a:r>
            <a:endParaRPr sz="1500">
              <a:latin typeface="Arial"/>
              <a:cs typeface="Arial"/>
            </a:endParaRPr>
          </a:p>
        </p:txBody>
      </p:sp>
      <p:sp>
        <p:nvSpPr>
          <p:cNvPr id="107" name="object 107"/>
          <p:cNvSpPr txBox="1"/>
          <p:nvPr/>
        </p:nvSpPr>
        <p:spPr>
          <a:xfrm>
            <a:off x="2066927" y="3930503"/>
            <a:ext cx="134620" cy="230832"/>
          </a:xfrm>
          <a:prstGeom prst="rect">
            <a:avLst/>
          </a:prstGeom>
        </p:spPr>
        <p:txBody>
          <a:bodyPr vert="horz" wrap="square" lIns="0" tIns="0" rIns="0" bIns="0" rtlCol="0">
            <a:spAutoFit/>
          </a:bodyPr>
          <a:lstStyle/>
          <a:p>
            <a:pPr marL="12700"/>
            <a:r>
              <a:rPr sz="1500" b="1" spc="15" dirty="0">
                <a:solidFill>
                  <a:srgbClr val="FFFFFF"/>
                </a:solidFill>
                <a:latin typeface="Arial"/>
                <a:cs typeface="Arial"/>
              </a:rPr>
              <a:t>0</a:t>
            </a:r>
            <a:endParaRPr sz="1500">
              <a:latin typeface="Arial"/>
              <a:cs typeface="Arial"/>
            </a:endParaRPr>
          </a:p>
        </p:txBody>
      </p:sp>
      <p:sp>
        <p:nvSpPr>
          <p:cNvPr id="108" name="object 108"/>
          <p:cNvSpPr txBox="1"/>
          <p:nvPr/>
        </p:nvSpPr>
        <p:spPr>
          <a:xfrm>
            <a:off x="2066927" y="3299016"/>
            <a:ext cx="134620" cy="230832"/>
          </a:xfrm>
          <a:prstGeom prst="rect">
            <a:avLst/>
          </a:prstGeom>
        </p:spPr>
        <p:txBody>
          <a:bodyPr vert="horz" wrap="square" lIns="0" tIns="0" rIns="0" bIns="0" rtlCol="0">
            <a:spAutoFit/>
          </a:bodyPr>
          <a:lstStyle/>
          <a:p>
            <a:pPr marL="12700"/>
            <a:r>
              <a:rPr sz="1500" b="1" spc="15" dirty="0">
                <a:solidFill>
                  <a:srgbClr val="FFFFFF"/>
                </a:solidFill>
                <a:latin typeface="Arial"/>
                <a:cs typeface="Arial"/>
              </a:rPr>
              <a:t>1</a:t>
            </a:r>
            <a:endParaRPr sz="1500">
              <a:latin typeface="Arial"/>
              <a:cs typeface="Arial"/>
            </a:endParaRPr>
          </a:p>
        </p:txBody>
      </p:sp>
      <p:sp>
        <p:nvSpPr>
          <p:cNvPr id="109" name="object 109"/>
          <p:cNvSpPr txBox="1"/>
          <p:nvPr/>
        </p:nvSpPr>
        <p:spPr>
          <a:xfrm>
            <a:off x="2066927" y="2662269"/>
            <a:ext cx="134620" cy="230832"/>
          </a:xfrm>
          <a:prstGeom prst="rect">
            <a:avLst/>
          </a:prstGeom>
        </p:spPr>
        <p:txBody>
          <a:bodyPr vert="horz" wrap="square" lIns="0" tIns="0" rIns="0" bIns="0" rtlCol="0">
            <a:spAutoFit/>
          </a:bodyPr>
          <a:lstStyle/>
          <a:p>
            <a:pPr marL="12700"/>
            <a:r>
              <a:rPr sz="1500" b="1" spc="15" dirty="0">
                <a:solidFill>
                  <a:srgbClr val="FFFFFF"/>
                </a:solidFill>
                <a:latin typeface="Arial"/>
                <a:cs typeface="Arial"/>
              </a:rPr>
              <a:t>2</a:t>
            </a:r>
            <a:endParaRPr sz="1500">
              <a:latin typeface="Arial"/>
              <a:cs typeface="Arial"/>
            </a:endParaRPr>
          </a:p>
        </p:txBody>
      </p:sp>
      <p:sp>
        <p:nvSpPr>
          <p:cNvPr id="110" name="object 110"/>
          <p:cNvSpPr txBox="1"/>
          <p:nvPr/>
        </p:nvSpPr>
        <p:spPr>
          <a:xfrm>
            <a:off x="2235324" y="6114396"/>
            <a:ext cx="199390" cy="230832"/>
          </a:xfrm>
          <a:prstGeom prst="rect">
            <a:avLst/>
          </a:prstGeom>
        </p:spPr>
        <p:txBody>
          <a:bodyPr vert="horz" wrap="square" lIns="0" tIns="0" rIns="0" bIns="0" rtlCol="0">
            <a:spAutoFit/>
          </a:bodyPr>
          <a:lstStyle/>
          <a:p>
            <a:pPr marL="12700"/>
            <a:r>
              <a:rPr sz="1500" b="1" spc="10" dirty="0">
                <a:solidFill>
                  <a:srgbClr val="FFFFFF"/>
                </a:solidFill>
                <a:latin typeface="Arial"/>
                <a:cs typeface="Arial"/>
              </a:rPr>
              <a:t>-3</a:t>
            </a:r>
            <a:endParaRPr sz="1500">
              <a:latin typeface="Arial"/>
              <a:cs typeface="Arial"/>
            </a:endParaRPr>
          </a:p>
        </p:txBody>
      </p:sp>
      <p:sp>
        <p:nvSpPr>
          <p:cNvPr id="111" name="object 111"/>
          <p:cNvSpPr txBox="1"/>
          <p:nvPr/>
        </p:nvSpPr>
        <p:spPr>
          <a:xfrm>
            <a:off x="3103619" y="6114396"/>
            <a:ext cx="199390" cy="230832"/>
          </a:xfrm>
          <a:prstGeom prst="rect">
            <a:avLst/>
          </a:prstGeom>
        </p:spPr>
        <p:txBody>
          <a:bodyPr vert="horz" wrap="square" lIns="0" tIns="0" rIns="0" bIns="0" rtlCol="0">
            <a:spAutoFit/>
          </a:bodyPr>
          <a:lstStyle/>
          <a:p>
            <a:pPr marL="12700"/>
            <a:r>
              <a:rPr sz="1500" b="1" spc="10" dirty="0">
                <a:solidFill>
                  <a:srgbClr val="FFFFFF"/>
                </a:solidFill>
                <a:latin typeface="Arial"/>
                <a:cs typeface="Arial"/>
              </a:rPr>
              <a:t>-2</a:t>
            </a:r>
            <a:endParaRPr sz="1500">
              <a:latin typeface="Arial"/>
              <a:cs typeface="Arial"/>
            </a:endParaRPr>
          </a:p>
        </p:txBody>
      </p:sp>
      <p:sp>
        <p:nvSpPr>
          <p:cNvPr id="112" name="object 112"/>
          <p:cNvSpPr txBox="1"/>
          <p:nvPr/>
        </p:nvSpPr>
        <p:spPr>
          <a:xfrm>
            <a:off x="3971914" y="6114396"/>
            <a:ext cx="199390" cy="230832"/>
          </a:xfrm>
          <a:prstGeom prst="rect">
            <a:avLst/>
          </a:prstGeom>
        </p:spPr>
        <p:txBody>
          <a:bodyPr vert="horz" wrap="square" lIns="0" tIns="0" rIns="0" bIns="0" rtlCol="0">
            <a:spAutoFit/>
          </a:bodyPr>
          <a:lstStyle/>
          <a:p>
            <a:pPr marL="12700"/>
            <a:r>
              <a:rPr sz="1500" b="1" spc="10" dirty="0">
                <a:solidFill>
                  <a:srgbClr val="FFFFFF"/>
                </a:solidFill>
                <a:latin typeface="Arial"/>
                <a:cs typeface="Arial"/>
              </a:rPr>
              <a:t>-1</a:t>
            </a:r>
            <a:endParaRPr sz="1500">
              <a:latin typeface="Arial"/>
              <a:cs typeface="Arial"/>
            </a:endParaRPr>
          </a:p>
        </p:txBody>
      </p:sp>
      <p:sp>
        <p:nvSpPr>
          <p:cNvPr id="113" name="object 113"/>
          <p:cNvSpPr txBox="1"/>
          <p:nvPr/>
        </p:nvSpPr>
        <p:spPr>
          <a:xfrm>
            <a:off x="5745338" y="6114396"/>
            <a:ext cx="134620" cy="230832"/>
          </a:xfrm>
          <a:prstGeom prst="rect">
            <a:avLst/>
          </a:prstGeom>
        </p:spPr>
        <p:txBody>
          <a:bodyPr vert="horz" wrap="square" lIns="0" tIns="0" rIns="0" bIns="0" rtlCol="0">
            <a:spAutoFit/>
          </a:bodyPr>
          <a:lstStyle/>
          <a:p>
            <a:pPr marL="12700"/>
            <a:r>
              <a:rPr sz="1500" b="1" spc="15" dirty="0">
                <a:solidFill>
                  <a:srgbClr val="FFFFFF"/>
                </a:solidFill>
                <a:latin typeface="Arial"/>
                <a:cs typeface="Arial"/>
              </a:rPr>
              <a:t>1</a:t>
            </a:r>
            <a:endParaRPr sz="1500">
              <a:latin typeface="Arial"/>
              <a:cs typeface="Arial"/>
            </a:endParaRPr>
          </a:p>
        </p:txBody>
      </p:sp>
      <p:sp>
        <p:nvSpPr>
          <p:cNvPr id="114" name="object 114"/>
          <p:cNvSpPr txBox="1"/>
          <p:nvPr/>
        </p:nvSpPr>
        <p:spPr>
          <a:xfrm>
            <a:off x="6613634" y="6114396"/>
            <a:ext cx="134620" cy="230832"/>
          </a:xfrm>
          <a:prstGeom prst="rect">
            <a:avLst/>
          </a:prstGeom>
        </p:spPr>
        <p:txBody>
          <a:bodyPr vert="horz" wrap="square" lIns="0" tIns="0" rIns="0" bIns="0" rtlCol="0">
            <a:spAutoFit/>
          </a:bodyPr>
          <a:lstStyle/>
          <a:p>
            <a:pPr marL="12700"/>
            <a:r>
              <a:rPr sz="1500" b="1" spc="15" dirty="0">
                <a:solidFill>
                  <a:srgbClr val="FFFFFF"/>
                </a:solidFill>
                <a:latin typeface="Arial"/>
                <a:cs typeface="Arial"/>
              </a:rPr>
              <a:t>2</a:t>
            </a:r>
            <a:endParaRPr sz="1500">
              <a:latin typeface="Arial"/>
              <a:cs typeface="Arial"/>
            </a:endParaRPr>
          </a:p>
        </p:txBody>
      </p:sp>
      <p:sp>
        <p:nvSpPr>
          <p:cNvPr id="115" name="object 115"/>
          <p:cNvSpPr txBox="1"/>
          <p:nvPr/>
        </p:nvSpPr>
        <p:spPr>
          <a:xfrm>
            <a:off x="7481929" y="6114396"/>
            <a:ext cx="134620" cy="230832"/>
          </a:xfrm>
          <a:prstGeom prst="rect">
            <a:avLst/>
          </a:prstGeom>
        </p:spPr>
        <p:txBody>
          <a:bodyPr vert="horz" wrap="square" lIns="0" tIns="0" rIns="0" bIns="0" rtlCol="0">
            <a:spAutoFit/>
          </a:bodyPr>
          <a:lstStyle/>
          <a:p>
            <a:pPr marL="12700"/>
            <a:r>
              <a:rPr sz="1500" b="1" spc="15" dirty="0">
                <a:solidFill>
                  <a:srgbClr val="FFFFFF"/>
                </a:solidFill>
                <a:latin typeface="Arial"/>
                <a:cs typeface="Arial"/>
              </a:rPr>
              <a:t>3</a:t>
            </a:r>
            <a:endParaRPr sz="1500">
              <a:latin typeface="Arial"/>
              <a:cs typeface="Arial"/>
            </a:endParaRPr>
          </a:p>
        </p:txBody>
      </p:sp>
      <p:sp>
        <p:nvSpPr>
          <p:cNvPr id="116" name="object 116"/>
          <p:cNvSpPr/>
          <p:nvPr/>
        </p:nvSpPr>
        <p:spPr>
          <a:xfrm>
            <a:off x="2439560" y="1117768"/>
            <a:ext cx="3923029" cy="3617595"/>
          </a:xfrm>
          <a:custGeom>
            <a:avLst/>
            <a:gdLst/>
            <a:ahLst/>
            <a:cxnLst/>
            <a:rect l="l" t="t" r="r" b="b"/>
            <a:pathLst>
              <a:path w="3923029" h="3617595">
                <a:moveTo>
                  <a:pt x="0" y="3617294"/>
                </a:moveTo>
                <a:lnTo>
                  <a:pt x="3922984" y="0"/>
                </a:lnTo>
              </a:path>
            </a:pathLst>
          </a:custGeom>
          <a:ln w="4572">
            <a:solidFill>
              <a:srgbClr val="151616"/>
            </a:solidFill>
          </a:ln>
        </p:spPr>
        <p:txBody>
          <a:bodyPr wrap="square" lIns="0" tIns="0" rIns="0" bIns="0" rtlCol="0"/>
          <a:lstStyle/>
          <a:p>
            <a:endParaRPr/>
          </a:p>
        </p:txBody>
      </p:sp>
      <p:sp>
        <p:nvSpPr>
          <p:cNvPr id="117" name="object 117"/>
          <p:cNvSpPr/>
          <p:nvPr/>
        </p:nvSpPr>
        <p:spPr>
          <a:xfrm>
            <a:off x="2439559" y="4735062"/>
            <a:ext cx="4389120" cy="1179195"/>
          </a:xfrm>
          <a:custGeom>
            <a:avLst/>
            <a:gdLst/>
            <a:ahLst/>
            <a:cxnLst/>
            <a:rect l="l" t="t" r="r" b="b"/>
            <a:pathLst>
              <a:path w="4389120" h="1179195">
                <a:moveTo>
                  <a:pt x="4388792" y="1179079"/>
                </a:moveTo>
                <a:lnTo>
                  <a:pt x="0" y="0"/>
                </a:lnTo>
              </a:path>
            </a:pathLst>
          </a:custGeom>
          <a:ln w="4572">
            <a:solidFill>
              <a:srgbClr val="151616"/>
            </a:solidFill>
          </a:ln>
        </p:spPr>
        <p:txBody>
          <a:bodyPr wrap="square" lIns="0" tIns="0" rIns="0" bIns="0" rtlCol="0"/>
          <a:lstStyle/>
          <a:p>
            <a:endParaRPr/>
          </a:p>
        </p:txBody>
      </p:sp>
      <p:sp>
        <p:nvSpPr>
          <p:cNvPr id="118" name="object 118"/>
          <p:cNvSpPr/>
          <p:nvPr/>
        </p:nvSpPr>
        <p:spPr>
          <a:xfrm>
            <a:off x="6362543" y="1117767"/>
            <a:ext cx="466090" cy="4796790"/>
          </a:xfrm>
          <a:custGeom>
            <a:avLst/>
            <a:gdLst/>
            <a:ahLst/>
            <a:cxnLst/>
            <a:rect l="l" t="t" r="r" b="b"/>
            <a:pathLst>
              <a:path w="466089" h="4796790">
                <a:moveTo>
                  <a:pt x="0" y="0"/>
                </a:moveTo>
                <a:lnTo>
                  <a:pt x="465808" y="4796373"/>
                </a:lnTo>
              </a:path>
            </a:pathLst>
          </a:custGeom>
          <a:ln w="4572">
            <a:solidFill>
              <a:srgbClr val="151616"/>
            </a:solidFill>
          </a:ln>
        </p:spPr>
        <p:txBody>
          <a:bodyPr wrap="square" lIns="0" tIns="0" rIns="0" bIns="0" rtlCol="0"/>
          <a:lstStyle/>
          <a:p>
            <a:endParaRPr/>
          </a:p>
        </p:txBody>
      </p:sp>
      <p:sp>
        <p:nvSpPr>
          <p:cNvPr id="119" name="object 119"/>
          <p:cNvSpPr/>
          <p:nvPr/>
        </p:nvSpPr>
        <p:spPr>
          <a:xfrm>
            <a:off x="3430420" y="2471523"/>
            <a:ext cx="3929379" cy="1536065"/>
          </a:xfrm>
          <a:custGeom>
            <a:avLst/>
            <a:gdLst/>
            <a:ahLst/>
            <a:cxnLst/>
            <a:rect l="l" t="t" r="r" b="b"/>
            <a:pathLst>
              <a:path w="3929379" h="1536064">
                <a:moveTo>
                  <a:pt x="0" y="0"/>
                </a:moveTo>
                <a:lnTo>
                  <a:pt x="3929233" y="1535680"/>
                </a:lnTo>
              </a:path>
            </a:pathLst>
          </a:custGeom>
          <a:ln w="4572">
            <a:solidFill>
              <a:srgbClr val="151616"/>
            </a:solidFill>
          </a:ln>
        </p:spPr>
        <p:txBody>
          <a:bodyPr wrap="square" lIns="0" tIns="0" rIns="0" bIns="0" rtlCol="0"/>
          <a:lstStyle/>
          <a:p>
            <a:endParaRPr/>
          </a:p>
        </p:txBody>
      </p:sp>
      <p:sp>
        <p:nvSpPr>
          <p:cNvPr id="120" name="object 120"/>
          <p:cNvSpPr/>
          <p:nvPr/>
        </p:nvSpPr>
        <p:spPr>
          <a:xfrm>
            <a:off x="4390132" y="1823759"/>
            <a:ext cx="257810" cy="3850640"/>
          </a:xfrm>
          <a:custGeom>
            <a:avLst/>
            <a:gdLst/>
            <a:ahLst/>
            <a:cxnLst/>
            <a:rect l="l" t="t" r="r" b="b"/>
            <a:pathLst>
              <a:path w="257810" h="3850640">
                <a:moveTo>
                  <a:pt x="257721" y="3850200"/>
                </a:moveTo>
                <a:lnTo>
                  <a:pt x="0" y="0"/>
                </a:lnTo>
              </a:path>
            </a:pathLst>
          </a:custGeom>
          <a:ln w="4572">
            <a:solidFill>
              <a:srgbClr val="151616"/>
            </a:solidFill>
          </a:ln>
        </p:spPr>
        <p:txBody>
          <a:bodyPr wrap="square" lIns="0" tIns="0" rIns="0" bIns="0" rtlCol="0"/>
          <a:lstStyle/>
          <a:p>
            <a:endParaRPr/>
          </a:p>
        </p:txBody>
      </p:sp>
      <p:sp>
        <p:nvSpPr>
          <p:cNvPr id="121" name="object 121"/>
          <p:cNvSpPr/>
          <p:nvPr/>
        </p:nvSpPr>
        <p:spPr>
          <a:xfrm>
            <a:off x="4528420" y="3170237"/>
            <a:ext cx="2613025" cy="2234565"/>
          </a:xfrm>
          <a:custGeom>
            <a:avLst/>
            <a:gdLst/>
            <a:ahLst/>
            <a:cxnLst/>
            <a:rect l="l" t="t" r="r" b="b"/>
            <a:pathLst>
              <a:path w="2613025" h="2234565">
                <a:moveTo>
                  <a:pt x="0" y="2234429"/>
                </a:moveTo>
                <a:lnTo>
                  <a:pt x="2612897" y="0"/>
                </a:lnTo>
              </a:path>
            </a:pathLst>
          </a:custGeom>
          <a:ln w="4572">
            <a:solidFill>
              <a:srgbClr val="151616"/>
            </a:solidFill>
          </a:ln>
        </p:spPr>
        <p:txBody>
          <a:bodyPr wrap="square" lIns="0" tIns="0" rIns="0" bIns="0" rtlCol="0"/>
          <a:lstStyle/>
          <a:p>
            <a:endParaRPr/>
          </a:p>
        </p:txBody>
      </p:sp>
      <p:sp>
        <p:nvSpPr>
          <p:cNvPr id="122" name="object 122"/>
          <p:cNvSpPr txBox="1"/>
          <p:nvPr/>
        </p:nvSpPr>
        <p:spPr>
          <a:xfrm>
            <a:off x="4679001" y="6114397"/>
            <a:ext cx="610870" cy="551433"/>
          </a:xfrm>
          <a:prstGeom prst="rect">
            <a:avLst/>
          </a:prstGeom>
        </p:spPr>
        <p:txBody>
          <a:bodyPr vert="horz" wrap="square" lIns="0" tIns="0" rIns="0" bIns="0" rtlCol="0">
            <a:spAutoFit/>
          </a:bodyPr>
          <a:lstStyle/>
          <a:p>
            <a:pPr marR="72390" algn="ctr">
              <a:lnSpc>
                <a:spcPts val="1795"/>
              </a:lnSpc>
            </a:pPr>
            <a:r>
              <a:rPr sz="1500" b="1" spc="15" dirty="0">
                <a:solidFill>
                  <a:srgbClr val="FFFFFF"/>
                </a:solidFill>
                <a:latin typeface="Arial"/>
                <a:cs typeface="Arial"/>
              </a:rPr>
              <a:t>0</a:t>
            </a:r>
            <a:endParaRPr sz="1500">
              <a:latin typeface="Arial"/>
              <a:cs typeface="Arial"/>
            </a:endParaRPr>
          </a:p>
          <a:p>
            <a:pPr algn="ctr">
              <a:lnSpc>
                <a:spcPts val="2455"/>
              </a:lnSpc>
            </a:pPr>
            <a:r>
              <a:rPr sz="2050" b="1" spc="10" dirty="0">
                <a:solidFill>
                  <a:srgbClr val="FFFFFF"/>
                </a:solidFill>
                <a:latin typeface="Arial"/>
                <a:cs typeface="Arial"/>
              </a:rPr>
              <a:t>PC</a:t>
            </a:r>
            <a:r>
              <a:rPr sz="2050" b="1" spc="5" dirty="0">
                <a:solidFill>
                  <a:srgbClr val="FFFFFF"/>
                </a:solidFill>
                <a:latin typeface="Arial"/>
                <a:cs typeface="Arial"/>
              </a:rPr>
              <a:t> </a:t>
            </a:r>
            <a:r>
              <a:rPr sz="2050" b="1" spc="10" dirty="0">
                <a:solidFill>
                  <a:srgbClr val="FFFFFF"/>
                </a:solidFill>
                <a:latin typeface="Arial"/>
                <a:cs typeface="Arial"/>
              </a:rPr>
              <a:t>1</a:t>
            </a:r>
            <a:endParaRPr sz="2050">
              <a:latin typeface="Arial"/>
              <a:cs typeface="Arial"/>
            </a:endParaRPr>
          </a:p>
        </p:txBody>
      </p:sp>
      <p:sp>
        <p:nvSpPr>
          <p:cNvPr id="123" name="object 123"/>
          <p:cNvSpPr txBox="1"/>
          <p:nvPr/>
        </p:nvSpPr>
        <p:spPr>
          <a:xfrm>
            <a:off x="3712434" y="4000460"/>
            <a:ext cx="405765" cy="638636"/>
          </a:xfrm>
          <a:prstGeom prst="rect">
            <a:avLst/>
          </a:prstGeom>
        </p:spPr>
        <p:txBody>
          <a:bodyPr vert="horz" wrap="square" lIns="0" tIns="0" rIns="0" bIns="0" rtlCol="0">
            <a:spAutoFit/>
          </a:bodyPr>
          <a:lstStyle/>
          <a:p>
            <a:pPr marL="12700"/>
            <a:r>
              <a:rPr sz="4150" b="1" spc="-30" dirty="0">
                <a:solidFill>
                  <a:srgbClr val="FFFFFF"/>
                </a:solidFill>
                <a:latin typeface="Arial"/>
                <a:cs typeface="Arial"/>
              </a:rPr>
              <a:t>C</a:t>
            </a:r>
            <a:endParaRPr sz="4150">
              <a:latin typeface="Arial"/>
              <a:cs typeface="Arial"/>
            </a:endParaRPr>
          </a:p>
        </p:txBody>
      </p:sp>
      <p:sp>
        <p:nvSpPr>
          <p:cNvPr id="124" name="object 124"/>
          <p:cNvSpPr txBox="1"/>
          <p:nvPr/>
        </p:nvSpPr>
        <p:spPr>
          <a:xfrm>
            <a:off x="5808822" y="4710215"/>
            <a:ext cx="405765" cy="638636"/>
          </a:xfrm>
          <a:prstGeom prst="rect">
            <a:avLst/>
          </a:prstGeom>
        </p:spPr>
        <p:txBody>
          <a:bodyPr vert="horz" wrap="square" lIns="0" tIns="0" rIns="0" bIns="0" rtlCol="0">
            <a:spAutoFit/>
          </a:bodyPr>
          <a:lstStyle/>
          <a:p>
            <a:pPr marL="12700"/>
            <a:r>
              <a:rPr sz="4150" b="1" spc="-30" dirty="0">
                <a:solidFill>
                  <a:srgbClr val="FFFFFF"/>
                </a:solidFill>
                <a:latin typeface="Arial"/>
                <a:cs typeface="Arial"/>
              </a:rPr>
              <a:t>A</a:t>
            </a:r>
            <a:endParaRPr sz="4150">
              <a:latin typeface="Arial"/>
              <a:cs typeface="Arial"/>
            </a:endParaRPr>
          </a:p>
        </p:txBody>
      </p:sp>
      <p:sp>
        <p:nvSpPr>
          <p:cNvPr id="125" name="object 125"/>
          <p:cNvSpPr txBox="1"/>
          <p:nvPr/>
        </p:nvSpPr>
        <p:spPr>
          <a:xfrm>
            <a:off x="5036471" y="3670348"/>
            <a:ext cx="405765" cy="638636"/>
          </a:xfrm>
          <a:prstGeom prst="rect">
            <a:avLst/>
          </a:prstGeom>
        </p:spPr>
        <p:txBody>
          <a:bodyPr vert="horz" wrap="square" lIns="0" tIns="0" rIns="0" bIns="0" rtlCol="0">
            <a:spAutoFit/>
          </a:bodyPr>
          <a:lstStyle/>
          <a:p>
            <a:pPr marL="12700"/>
            <a:r>
              <a:rPr sz="4150" b="1" spc="-30" dirty="0">
                <a:solidFill>
                  <a:srgbClr val="FFFFFF"/>
                </a:solidFill>
                <a:latin typeface="Arial"/>
                <a:cs typeface="Arial"/>
              </a:rPr>
              <a:t>D</a:t>
            </a:r>
            <a:endParaRPr sz="4150">
              <a:latin typeface="Arial"/>
              <a:cs typeface="Arial"/>
            </a:endParaRPr>
          </a:p>
        </p:txBody>
      </p:sp>
      <p:sp>
        <p:nvSpPr>
          <p:cNvPr id="126" name="object 126"/>
          <p:cNvSpPr txBox="1"/>
          <p:nvPr/>
        </p:nvSpPr>
        <p:spPr>
          <a:xfrm>
            <a:off x="1704944" y="3084556"/>
            <a:ext cx="315471" cy="610870"/>
          </a:xfrm>
          <a:prstGeom prst="rect">
            <a:avLst/>
          </a:prstGeom>
        </p:spPr>
        <p:txBody>
          <a:bodyPr vert="vert" wrap="square" lIns="0" tIns="0" rIns="0" bIns="0" rtlCol="0">
            <a:spAutoFit/>
          </a:bodyPr>
          <a:lstStyle/>
          <a:p>
            <a:pPr marL="12700"/>
            <a:r>
              <a:rPr sz="2050" b="1" dirty="0">
                <a:solidFill>
                  <a:srgbClr val="FFFFFF"/>
                </a:solidFill>
                <a:latin typeface="Arial"/>
                <a:cs typeface="Arial"/>
              </a:rPr>
              <a:t>PC</a:t>
            </a:r>
            <a:r>
              <a:rPr sz="2050" b="1" spc="5" dirty="0">
                <a:solidFill>
                  <a:srgbClr val="FFFFFF"/>
                </a:solidFill>
                <a:latin typeface="Arial"/>
                <a:cs typeface="Arial"/>
              </a:rPr>
              <a:t> </a:t>
            </a:r>
            <a:r>
              <a:rPr sz="2050" b="1" dirty="0">
                <a:solidFill>
                  <a:srgbClr val="FFFFFF"/>
                </a:solidFill>
                <a:latin typeface="Arial"/>
                <a:cs typeface="Arial"/>
              </a:rPr>
              <a:t>2</a:t>
            </a:r>
            <a:endParaRPr sz="2050">
              <a:latin typeface="Arial"/>
              <a:cs typeface="Arial"/>
            </a:endParaRPr>
          </a:p>
        </p:txBody>
      </p:sp>
      <p:sp>
        <p:nvSpPr>
          <p:cNvPr id="127" name="object 127"/>
          <p:cNvSpPr/>
          <p:nvPr/>
        </p:nvSpPr>
        <p:spPr>
          <a:xfrm>
            <a:off x="6893941" y="4525093"/>
            <a:ext cx="1416089" cy="1531717"/>
          </a:xfrm>
          <a:prstGeom prst="rect">
            <a:avLst/>
          </a:prstGeom>
          <a:blipFill>
            <a:blip r:embed="rId6" cstate="print"/>
            <a:stretch>
              <a:fillRect/>
            </a:stretch>
          </a:blipFill>
        </p:spPr>
        <p:txBody>
          <a:bodyPr wrap="square" lIns="0" tIns="0" rIns="0" bIns="0" rtlCol="0"/>
          <a:lstStyle/>
          <a:p>
            <a:endParaRPr/>
          </a:p>
        </p:txBody>
      </p:sp>
      <p:sp>
        <p:nvSpPr>
          <p:cNvPr id="128" name="object 128"/>
          <p:cNvSpPr/>
          <p:nvPr/>
        </p:nvSpPr>
        <p:spPr>
          <a:xfrm>
            <a:off x="6640601" y="774741"/>
            <a:ext cx="1390952" cy="1773309"/>
          </a:xfrm>
          <a:prstGeom prst="rect">
            <a:avLst/>
          </a:prstGeom>
          <a:blipFill>
            <a:blip r:embed="rId7" cstate="print"/>
            <a:stretch>
              <a:fillRect/>
            </a:stretch>
          </a:blipFill>
        </p:spPr>
        <p:txBody>
          <a:bodyPr wrap="square" lIns="0" tIns="0" rIns="0" bIns="0" rtlCol="0"/>
          <a:lstStyle/>
          <a:p>
            <a:endParaRPr/>
          </a:p>
        </p:txBody>
      </p:sp>
      <p:sp>
        <p:nvSpPr>
          <p:cNvPr id="129" name="object 129"/>
          <p:cNvSpPr/>
          <p:nvPr/>
        </p:nvSpPr>
        <p:spPr>
          <a:xfrm>
            <a:off x="2216698" y="2561846"/>
            <a:ext cx="1428471" cy="1521918"/>
          </a:xfrm>
          <a:prstGeom prst="rect">
            <a:avLst/>
          </a:prstGeom>
          <a:blipFill>
            <a:blip r:embed="rId8" cstate="print"/>
            <a:stretch>
              <a:fillRect/>
            </a:stretch>
          </a:blipFill>
        </p:spPr>
        <p:txBody>
          <a:bodyPr wrap="square" lIns="0" tIns="0" rIns="0" bIns="0" rtlCol="0"/>
          <a:lstStyle/>
          <a:p>
            <a:endParaRPr/>
          </a:p>
        </p:txBody>
      </p:sp>
      <p:sp>
        <p:nvSpPr>
          <p:cNvPr id="130" name="object 130"/>
          <p:cNvSpPr txBox="1"/>
          <p:nvPr/>
        </p:nvSpPr>
        <p:spPr>
          <a:xfrm>
            <a:off x="1791553" y="115684"/>
            <a:ext cx="4534535" cy="2734082"/>
          </a:xfrm>
          <a:prstGeom prst="rect">
            <a:avLst/>
          </a:prstGeom>
        </p:spPr>
        <p:txBody>
          <a:bodyPr vert="horz" wrap="square" lIns="0" tIns="0" rIns="0" bIns="0" rtlCol="0">
            <a:spAutoFit/>
          </a:bodyPr>
          <a:lstStyle/>
          <a:p>
            <a:pPr marL="12700"/>
            <a:r>
              <a:rPr lang="de-DE" sz="2000" dirty="0">
                <a:solidFill>
                  <a:srgbClr val="FFFFFF"/>
                </a:solidFill>
                <a:latin typeface="Verdana"/>
                <a:cs typeface="Verdana"/>
              </a:rPr>
              <a:t>M</a:t>
            </a:r>
            <a:r>
              <a:rPr sz="2000" dirty="0" err="1">
                <a:solidFill>
                  <a:srgbClr val="FFFFFF"/>
                </a:solidFill>
                <a:latin typeface="Verdana"/>
                <a:cs typeface="Verdana"/>
              </a:rPr>
              <a:t>orphometrics</a:t>
            </a:r>
            <a:r>
              <a:rPr sz="2000" dirty="0">
                <a:solidFill>
                  <a:srgbClr val="FFFFFF"/>
                </a:solidFill>
                <a:latin typeface="Verdana"/>
                <a:cs typeface="Verdana"/>
              </a:rPr>
              <a:t> of ammonoids, PCA</a:t>
            </a:r>
            <a:endParaRPr sz="2000" dirty="0">
              <a:latin typeface="Verdana"/>
              <a:cs typeface="Verdana"/>
            </a:endParaRPr>
          </a:p>
          <a:p>
            <a:pPr>
              <a:spcBef>
                <a:spcPts val="21"/>
              </a:spcBef>
            </a:pPr>
            <a:endParaRPr sz="2350" dirty="0">
              <a:latin typeface="Times New Roman"/>
              <a:cs typeface="Times New Roman"/>
            </a:endParaRPr>
          </a:p>
          <a:p>
            <a:pPr marL="287655"/>
            <a:r>
              <a:rPr sz="1500" b="1" spc="15" dirty="0">
                <a:solidFill>
                  <a:srgbClr val="FFFFFF"/>
                </a:solidFill>
                <a:latin typeface="Arial"/>
                <a:cs typeface="Arial"/>
              </a:rPr>
              <a:t>5</a:t>
            </a:r>
            <a:endParaRPr sz="1500" dirty="0">
              <a:latin typeface="Arial"/>
              <a:cs typeface="Arial"/>
            </a:endParaRPr>
          </a:p>
          <a:p>
            <a:pPr>
              <a:lnSpc>
                <a:spcPct val="100000"/>
              </a:lnSpc>
            </a:pPr>
            <a:endParaRPr sz="1500" dirty="0">
              <a:latin typeface="Times New Roman"/>
              <a:cs typeface="Times New Roman"/>
            </a:endParaRPr>
          </a:p>
          <a:p>
            <a:pPr>
              <a:spcBef>
                <a:spcPts val="51"/>
              </a:spcBef>
            </a:pPr>
            <a:endParaRPr sz="1250" dirty="0">
              <a:latin typeface="Times New Roman"/>
              <a:cs typeface="Times New Roman"/>
            </a:endParaRPr>
          </a:p>
          <a:p>
            <a:pPr marL="287655"/>
            <a:r>
              <a:rPr sz="1500" b="1" spc="15" dirty="0">
                <a:solidFill>
                  <a:srgbClr val="FFFFFF"/>
                </a:solidFill>
                <a:latin typeface="Arial"/>
                <a:cs typeface="Arial"/>
              </a:rPr>
              <a:t>4</a:t>
            </a:r>
            <a:endParaRPr sz="1500" dirty="0">
              <a:latin typeface="Arial"/>
              <a:cs typeface="Arial"/>
            </a:endParaRPr>
          </a:p>
          <a:p>
            <a:pPr>
              <a:lnSpc>
                <a:spcPct val="100000"/>
              </a:lnSpc>
            </a:pPr>
            <a:endParaRPr sz="1500" dirty="0">
              <a:latin typeface="Times New Roman"/>
              <a:cs typeface="Times New Roman"/>
            </a:endParaRPr>
          </a:p>
          <a:p>
            <a:pPr>
              <a:spcBef>
                <a:spcPts val="10"/>
              </a:spcBef>
            </a:pPr>
            <a:endParaRPr sz="1250" dirty="0">
              <a:latin typeface="Times New Roman"/>
              <a:cs typeface="Times New Roman"/>
            </a:endParaRPr>
          </a:p>
          <a:p>
            <a:pPr marL="287655">
              <a:lnSpc>
                <a:spcPts val="1285"/>
              </a:lnSpc>
            </a:pPr>
            <a:r>
              <a:rPr sz="1500" b="1" spc="15" dirty="0">
                <a:solidFill>
                  <a:srgbClr val="FFFFFF"/>
                </a:solidFill>
                <a:latin typeface="Arial"/>
                <a:cs typeface="Arial"/>
              </a:rPr>
              <a:t>3</a:t>
            </a:r>
            <a:endParaRPr sz="1500" dirty="0">
              <a:latin typeface="Arial"/>
              <a:cs typeface="Arial"/>
            </a:endParaRPr>
          </a:p>
          <a:p>
            <a:pPr marR="290195" algn="r">
              <a:lnSpc>
                <a:spcPts val="4465"/>
              </a:lnSpc>
            </a:pPr>
            <a:r>
              <a:rPr sz="4150" b="1" spc="-30" dirty="0">
                <a:solidFill>
                  <a:srgbClr val="FFFFFF"/>
                </a:solidFill>
                <a:latin typeface="Arial"/>
                <a:cs typeface="Arial"/>
              </a:rPr>
              <a:t>B</a:t>
            </a:r>
            <a:endParaRPr sz="4150" dirty="0">
              <a:latin typeface="Arial"/>
              <a:cs typeface="Arial"/>
            </a:endParaRPr>
          </a:p>
        </p:txBody>
      </p:sp>
      <p:sp>
        <p:nvSpPr>
          <p:cNvPr id="131" name="object 131"/>
          <p:cNvSpPr txBox="1"/>
          <p:nvPr/>
        </p:nvSpPr>
        <p:spPr>
          <a:xfrm>
            <a:off x="7834899" y="2683678"/>
            <a:ext cx="2549525" cy="1678536"/>
          </a:xfrm>
          <a:prstGeom prst="rect">
            <a:avLst/>
          </a:prstGeom>
        </p:spPr>
        <p:txBody>
          <a:bodyPr vert="horz" wrap="square" lIns="0" tIns="0" rIns="0" bIns="0" rtlCol="0">
            <a:spAutoFit/>
          </a:bodyPr>
          <a:lstStyle/>
          <a:p>
            <a:pPr marL="12700" marR="5080">
              <a:lnSpc>
                <a:spcPct val="101299"/>
              </a:lnSpc>
            </a:pPr>
            <a:r>
              <a:rPr dirty="0">
                <a:solidFill>
                  <a:srgbClr val="FFFFFF"/>
                </a:solidFill>
                <a:latin typeface="Verdana"/>
                <a:cs typeface="Verdana"/>
              </a:rPr>
              <a:t>distribution of De</a:t>
            </a:r>
            <a:r>
              <a:rPr spc="-20" dirty="0">
                <a:solidFill>
                  <a:srgbClr val="FFFFFF"/>
                </a:solidFill>
                <a:latin typeface="Verdana"/>
                <a:cs typeface="Verdana"/>
              </a:rPr>
              <a:t>v</a:t>
            </a:r>
            <a:r>
              <a:rPr dirty="0">
                <a:solidFill>
                  <a:srgbClr val="FFFFFF"/>
                </a:solidFill>
                <a:latin typeface="Verdana"/>
                <a:cs typeface="Verdana"/>
              </a:rPr>
              <a:t>onian ammonoids in the PC1 / PC2 scatter diag</a:t>
            </a:r>
            <a:r>
              <a:rPr spc="-35" dirty="0">
                <a:solidFill>
                  <a:srgbClr val="FFFFFF"/>
                </a:solidFill>
                <a:latin typeface="Verdana"/>
                <a:cs typeface="Verdana"/>
              </a:rPr>
              <a:t>r</a:t>
            </a:r>
            <a:r>
              <a:rPr dirty="0">
                <a:solidFill>
                  <a:srgbClr val="FFFFFF"/>
                </a:solidFill>
                <a:latin typeface="Verdana"/>
                <a:cs typeface="Verdana"/>
              </a:rPr>
              <a:t>am and most important conch morphologies</a:t>
            </a:r>
            <a:endParaRPr>
              <a:latin typeface="Verdana"/>
              <a:cs typeface="Verdana"/>
            </a:endParaRPr>
          </a:p>
        </p:txBody>
      </p:sp>
    </p:spTree>
    <p:extLst>
      <p:ext uri="{BB962C8B-B14F-4D97-AF65-F5344CB8AC3E}">
        <p14:creationId xmlns:p14="http://schemas.microsoft.com/office/powerpoint/2010/main" val="3192382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981200" y="122238"/>
            <a:ext cx="7543800" cy="766762"/>
          </a:xfrm>
        </p:spPr>
        <p:txBody>
          <a:bodyPr/>
          <a:lstStyle/>
          <a:p>
            <a:pPr eaLnBrk="1" hangingPunct="1"/>
            <a:r>
              <a:rPr lang="en-US" altLang="de-DE" dirty="0"/>
              <a:t>Exercise: Alpha, Beta, Gamma</a:t>
            </a:r>
          </a:p>
        </p:txBody>
      </p:sp>
      <p:graphicFrame>
        <p:nvGraphicFramePr>
          <p:cNvPr id="121942" name="Group 86"/>
          <p:cNvGraphicFramePr>
            <a:graphicFrameLocks noGrp="1"/>
          </p:cNvGraphicFramePr>
          <p:nvPr>
            <p:ph type="tbl" idx="1"/>
            <p:extLst>
              <p:ext uri="{D42A27DB-BD31-4B8C-83A1-F6EECF244321}">
                <p14:modId xmlns:p14="http://schemas.microsoft.com/office/powerpoint/2010/main" val="2882419613"/>
              </p:ext>
            </p:extLst>
          </p:nvPr>
        </p:nvGraphicFramePr>
        <p:xfrm>
          <a:off x="1981200" y="1981201"/>
          <a:ext cx="8229600" cy="4459285"/>
        </p:xfrm>
        <a:graphic>
          <a:graphicData uri="http://schemas.openxmlformats.org/drawingml/2006/table">
            <a:tbl>
              <a:tblPr/>
              <a:tblGrid>
                <a:gridCol w="1690688">
                  <a:extLst>
                    <a:ext uri="{9D8B030D-6E8A-4147-A177-3AD203B41FA5}">
                      <a16:colId xmlns:a16="http://schemas.microsoft.com/office/drawing/2014/main" val="20000"/>
                    </a:ext>
                  </a:extLst>
                </a:gridCol>
                <a:gridCol w="2157412">
                  <a:extLst>
                    <a:ext uri="{9D8B030D-6E8A-4147-A177-3AD203B41FA5}">
                      <a16:colId xmlns:a16="http://schemas.microsoft.com/office/drawing/2014/main" val="20001"/>
                    </a:ext>
                  </a:extLst>
                </a:gridCol>
                <a:gridCol w="2155825">
                  <a:extLst>
                    <a:ext uri="{9D8B030D-6E8A-4147-A177-3AD203B41FA5}">
                      <a16:colId xmlns:a16="http://schemas.microsoft.com/office/drawing/2014/main" val="20002"/>
                    </a:ext>
                  </a:extLst>
                </a:gridCol>
                <a:gridCol w="2225675">
                  <a:extLst>
                    <a:ext uri="{9D8B030D-6E8A-4147-A177-3AD203B41FA5}">
                      <a16:colId xmlns:a16="http://schemas.microsoft.com/office/drawing/2014/main" val="20003"/>
                    </a:ext>
                  </a:extLst>
                </a:gridCol>
              </a:tblGrid>
              <a:tr h="404871">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Species</a:t>
                      </a:r>
                      <a:endParaRPr kumimoji="0" lang="en-US" sz="1300" b="0" i="0" u="none" strike="noStrike" cap="none" normalizeH="0" baseline="0">
                        <a:ln>
                          <a:noFill/>
                        </a:ln>
                        <a:solidFill>
                          <a:schemeClr val="tx1"/>
                        </a:solidFill>
                        <a:effectLst/>
                        <a:latin typeface="Arial"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Wood</a:t>
                      </a:r>
                      <a:endParaRPr kumimoji="0" lang="en-US" sz="1300" b="0" i="0" u="none" strike="noStrike" cap="none" normalizeH="0" baseline="0" dirty="0">
                        <a:ln>
                          <a:noFill/>
                        </a:ln>
                        <a:solidFill>
                          <a:schemeClr val="tx1"/>
                        </a:solidFill>
                        <a:effectLst/>
                        <a:latin typeface="Arial"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Hedge</a:t>
                      </a:r>
                      <a:endParaRPr kumimoji="0" lang="en-US" sz="1300" b="0" i="0" u="none" strike="noStrike" cap="none" normalizeH="0" baseline="0">
                        <a:ln>
                          <a:noFill/>
                        </a:ln>
                        <a:solidFill>
                          <a:schemeClr val="tx1"/>
                        </a:solidFill>
                        <a:effectLst/>
                        <a:latin typeface="Arial"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Open field</a:t>
                      </a:r>
                      <a:endParaRPr kumimoji="0" lang="en-US" sz="1300" b="0" i="0" u="none" strike="noStrike" cap="none" normalizeH="0" baseline="0">
                        <a:ln>
                          <a:noFill/>
                        </a:ln>
                        <a:solidFill>
                          <a:schemeClr val="tx1"/>
                        </a:solidFill>
                        <a:effectLst/>
                        <a:latin typeface="Arial"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0"/>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A</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1"/>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B</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2"/>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C</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3"/>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D</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4"/>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E</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5"/>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F</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6"/>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G</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7"/>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H</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8"/>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I</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9"/>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J</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10"/>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K</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11"/>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L</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12"/>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M</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13"/>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N</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dirty="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14"/>
                  </a:ext>
                </a:extLst>
              </a:tr>
            </a:tbl>
          </a:graphicData>
        </a:graphic>
      </p:graphicFrame>
      <p:sp>
        <p:nvSpPr>
          <p:cNvPr id="6147" name="Text Box 3"/>
          <p:cNvSpPr txBox="1">
            <a:spLocks noChangeArrowheads="1"/>
          </p:cNvSpPr>
          <p:nvPr/>
        </p:nvSpPr>
        <p:spPr bwMode="auto">
          <a:xfrm>
            <a:off x="2547938" y="1289051"/>
            <a:ext cx="3092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de-DE" sz="1800" dirty="0"/>
              <a:t>Birds in three British habitats</a:t>
            </a:r>
          </a:p>
        </p:txBody>
      </p:sp>
    </p:spTree>
    <p:extLst>
      <p:ext uri="{BB962C8B-B14F-4D97-AF65-F5344CB8AC3E}">
        <p14:creationId xmlns:p14="http://schemas.microsoft.com/office/powerpoint/2010/main" val="40033067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Multidimensional Scaling (MDS)</a:t>
            </a:r>
          </a:p>
        </p:txBody>
      </p:sp>
      <p:sp>
        <p:nvSpPr>
          <p:cNvPr id="3" name="Inhaltsplatzhalter 2"/>
          <p:cNvSpPr>
            <a:spLocks noGrp="1"/>
          </p:cNvSpPr>
          <p:nvPr>
            <p:ph idx="1"/>
          </p:nvPr>
        </p:nvSpPr>
        <p:spPr/>
        <p:txBody>
          <a:bodyPr>
            <a:normAutofit fontScale="85000" lnSpcReduction="10000"/>
          </a:bodyPr>
          <a:lstStyle/>
          <a:p>
            <a:r>
              <a:rPr lang="en-US" dirty="0"/>
              <a:t>An ordination technique in which the scatter of points representing samples or taxa in an ordination space is iteratively allowed to evolve until it resembles the observed dissimilarity matrix as closely as possible </a:t>
            </a:r>
          </a:p>
          <a:p>
            <a:r>
              <a:rPr lang="en-US" dirty="0"/>
              <a:t>Two methods</a:t>
            </a:r>
          </a:p>
          <a:p>
            <a:pPr lvl="1"/>
            <a:r>
              <a:rPr lang="en-US" b="1" dirty="0"/>
              <a:t>Metric (MDS)</a:t>
            </a:r>
            <a:r>
              <a:rPr lang="en-US" dirty="0"/>
              <a:t>: Actual values of dissimilarity are considered (aka </a:t>
            </a:r>
            <a:r>
              <a:rPr lang="en-US" b="1" dirty="0"/>
              <a:t>Principal Coordinate Analysis</a:t>
            </a:r>
            <a:r>
              <a:rPr lang="en-US" dirty="0"/>
              <a:t>)</a:t>
            </a:r>
          </a:p>
          <a:p>
            <a:pPr lvl="1"/>
            <a:r>
              <a:rPr lang="en-US" b="1" dirty="0"/>
              <a:t>Non-metric (NMDS)</a:t>
            </a:r>
            <a:r>
              <a:rPr lang="en-US" dirty="0"/>
              <a:t>: The ranking of dissimilarity is analyzed</a:t>
            </a:r>
          </a:p>
          <a:p>
            <a:r>
              <a:rPr lang="en-US" dirty="0"/>
              <a:t>Basic steps</a:t>
            </a:r>
          </a:p>
          <a:p>
            <a:pPr lvl="1"/>
            <a:r>
              <a:rPr lang="en-US" dirty="0"/>
              <a:t>Dissimilarity or distance matrix of objects</a:t>
            </a:r>
          </a:p>
          <a:p>
            <a:pPr lvl="1"/>
            <a:r>
              <a:rPr lang="en-US" dirty="0"/>
              <a:t>Specify dimensionality (usually 2D or 3D)</a:t>
            </a:r>
          </a:p>
          <a:p>
            <a:pPr lvl="1"/>
            <a:r>
              <a:rPr lang="en-US" dirty="0"/>
              <a:t>Project or squeeze distances on the ordination space and identify the stress this imposes</a:t>
            </a:r>
          </a:p>
          <a:p>
            <a:pPr lvl="1"/>
            <a:r>
              <a:rPr lang="en-US" dirty="0"/>
              <a:t>Minimize the stress by moving points in ordination space</a:t>
            </a:r>
          </a:p>
          <a:p>
            <a:r>
              <a:rPr lang="en-US" dirty="0"/>
              <a:t>Note: Axes are arbitrary and can be rotated as wished</a:t>
            </a:r>
          </a:p>
        </p:txBody>
      </p:sp>
    </p:spTree>
    <p:extLst>
      <p:ext uri="{BB962C8B-B14F-4D97-AF65-F5344CB8AC3E}">
        <p14:creationId xmlns:p14="http://schemas.microsoft.com/office/powerpoint/2010/main" val="15626981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a:t>MDS (Metric = Parametric)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600" y="1988841"/>
            <a:ext cx="6667692" cy="4038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2783633" y="1556792"/>
            <a:ext cx="2178289" cy="369332"/>
          </a:xfrm>
          <a:prstGeom prst="rect">
            <a:avLst/>
          </a:prstGeom>
          <a:noFill/>
        </p:spPr>
        <p:txBody>
          <a:bodyPr wrap="none" rtlCol="0">
            <a:spAutoFit/>
          </a:bodyPr>
          <a:lstStyle/>
          <a:p>
            <a:r>
              <a:rPr lang="en-US" dirty="0"/>
              <a:t>Projection on a plane</a:t>
            </a:r>
          </a:p>
        </p:txBody>
      </p:sp>
    </p:spTree>
    <p:extLst>
      <p:ext uri="{BB962C8B-B14F-4D97-AF65-F5344CB8AC3E}">
        <p14:creationId xmlns:p14="http://schemas.microsoft.com/office/powerpoint/2010/main" val="32407422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en-US" dirty="0"/>
              <a:t>NMDS (Non-metric = non-parametric)</a:t>
            </a:r>
          </a:p>
        </p:txBody>
      </p:sp>
      <p:sp>
        <p:nvSpPr>
          <p:cNvPr id="5" name="Textfeld 4"/>
          <p:cNvSpPr txBox="1"/>
          <p:nvPr/>
        </p:nvSpPr>
        <p:spPr>
          <a:xfrm>
            <a:off x="2783632" y="1556792"/>
            <a:ext cx="2173352" cy="369332"/>
          </a:xfrm>
          <a:prstGeom prst="rect">
            <a:avLst/>
          </a:prstGeom>
          <a:noFill/>
        </p:spPr>
        <p:txBody>
          <a:bodyPr wrap="none" rtlCol="0">
            <a:spAutoFit/>
          </a:bodyPr>
          <a:lstStyle/>
          <a:p>
            <a:r>
              <a:rPr lang="en-US" dirty="0"/>
              <a:t>Squeezing on a plane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568" y="1926124"/>
            <a:ext cx="6912768" cy="4446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56424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A simple example of MDS (Principal Coordinate Analysis)</a:t>
            </a:r>
          </a:p>
        </p:txBody>
      </p:sp>
      <p:sp>
        <p:nvSpPr>
          <p:cNvPr id="3" name="Inhaltsplatzhalter 2"/>
          <p:cNvSpPr>
            <a:spLocks noGrp="1"/>
          </p:cNvSpPr>
          <p:nvPr>
            <p:ph idx="1"/>
          </p:nvPr>
        </p:nvSpPr>
        <p:spPr/>
        <p:txBody>
          <a:bodyPr>
            <a:normAutofit fontScale="92500" lnSpcReduction="20000"/>
          </a:bodyPr>
          <a:lstStyle/>
          <a:p>
            <a:r>
              <a:rPr lang="en-US" dirty="0"/>
              <a:t>Given: Distances of European Cities</a:t>
            </a:r>
          </a:p>
          <a:p>
            <a:r>
              <a:rPr lang="en-US" dirty="0"/>
              <a:t>Task: Calculate a map of Europe with just these data</a:t>
            </a:r>
          </a:p>
          <a:p>
            <a:pPr marL="274320" lvl="1" indent="0">
              <a:buNone/>
            </a:pPr>
            <a:r>
              <a:rPr lang="en-US" dirty="0" err="1"/>
              <a:t>eurodist</a:t>
            </a:r>
            <a:endParaRPr lang="en-US" dirty="0"/>
          </a:p>
          <a:p>
            <a:pPr marL="274320" lvl="1" indent="0">
              <a:buNone/>
            </a:pPr>
            <a:r>
              <a:rPr lang="en-US" dirty="0" err="1"/>
              <a:t>loc</a:t>
            </a:r>
            <a:r>
              <a:rPr lang="en-US" dirty="0"/>
              <a:t> &lt;- </a:t>
            </a:r>
            <a:r>
              <a:rPr lang="en-US" dirty="0" err="1"/>
              <a:t>cmdscale</a:t>
            </a:r>
            <a:r>
              <a:rPr lang="en-US" dirty="0"/>
              <a:t>(</a:t>
            </a:r>
            <a:r>
              <a:rPr lang="en-US" dirty="0" err="1"/>
              <a:t>eurodist</a:t>
            </a:r>
            <a:r>
              <a:rPr lang="en-US" dirty="0"/>
              <a:t>, k =2)</a:t>
            </a:r>
          </a:p>
          <a:p>
            <a:pPr marL="274320" lvl="1" indent="0">
              <a:buNone/>
            </a:pPr>
            <a:r>
              <a:rPr lang="en-US" dirty="0"/>
              <a:t>plot(</a:t>
            </a:r>
            <a:r>
              <a:rPr lang="en-US" dirty="0" err="1"/>
              <a:t>loc</a:t>
            </a:r>
            <a:r>
              <a:rPr lang="en-US" dirty="0"/>
              <a:t>, type="n")</a:t>
            </a:r>
          </a:p>
          <a:p>
            <a:pPr marL="274320" lvl="1" indent="0">
              <a:buNone/>
            </a:pPr>
            <a:r>
              <a:rPr lang="en-US" dirty="0"/>
              <a:t>text(</a:t>
            </a:r>
            <a:r>
              <a:rPr lang="en-US" dirty="0" err="1"/>
              <a:t>loc</a:t>
            </a:r>
            <a:r>
              <a:rPr lang="en-US" dirty="0"/>
              <a:t>, </a:t>
            </a:r>
            <a:r>
              <a:rPr lang="en-US" dirty="0" err="1"/>
              <a:t>rownames</a:t>
            </a:r>
            <a:r>
              <a:rPr lang="en-US" dirty="0"/>
              <a:t>(</a:t>
            </a:r>
            <a:r>
              <a:rPr lang="en-US" dirty="0" err="1"/>
              <a:t>loc</a:t>
            </a:r>
            <a:r>
              <a:rPr lang="en-US" dirty="0"/>
              <a:t>), </a:t>
            </a:r>
            <a:r>
              <a:rPr lang="en-US" dirty="0" err="1"/>
              <a:t>cex</a:t>
            </a:r>
            <a:r>
              <a:rPr lang="en-US" dirty="0"/>
              <a:t> = 0.6)</a:t>
            </a:r>
          </a:p>
          <a:p>
            <a:r>
              <a:rPr lang="en-US" dirty="0"/>
              <a:t>Relative positions are correct but true coordinates are wrong</a:t>
            </a:r>
          </a:p>
          <a:p>
            <a:r>
              <a:rPr lang="en-US" dirty="0"/>
              <a:t>Change this by transforming one variable</a:t>
            </a:r>
          </a:p>
          <a:p>
            <a:pPr marL="274320" lvl="1" indent="0">
              <a:buNone/>
            </a:pPr>
            <a:r>
              <a:rPr lang="en-US" dirty="0"/>
              <a:t>x &lt;- </a:t>
            </a:r>
            <a:r>
              <a:rPr lang="en-US" dirty="0" err="1"/>
              <a:t>loc</a:t>
            </a:r>
            <a:r>
              <a:rPr lang="en-US" dirty="0"/>
              <a:t>[, 1] </a:t>
            </a:r>
          </a:p>
          <a:p>
            <a:pPr marL="274320" lvl="1" indent="0">
              <a:buNone/>
            </a:pPr>
            <a:r>
              <a:rPr lang="en-US" dirty="0"/>
              <a:t>y &lt;- -</a:t>
            </a:r>
            <a:r>
              <a:rPr lang="en-US" dirty="0" err="1"/>
              <a:t>loc</a:t>
            </a:r>
            <a:r>
              <a:rPr lang="en-US" dirty="0"/>
              <a:t>[, 2]</a:t>
            </a:r>
          </a:p>
          <a:p>
            <a:pPr marL="274320" lvl="1" indent="0">
              <a:buNone/>
            </a:pPr>
            <a:r>
              <a:rPr lang="en-US" dirty="0"/>
              <a:t>plot(x, y, type = "n", </a:t>
            </a:r>
            <a:r>
              <a:rPr lang="en-US" dirty="0" err="1"/>
              <a:t>xlab</a:t>
            </a:r>
            <a:r>
              <a:rPr lang="en-US" dirty="0"/>
              <a:t> = "", </a:t>
            </a:r>
            <a:r>
              <a:rPr lang="en-US" dirty="0" err="1"/>
              <a:t>ylab</a:t>
            </a:r>
            <a:r>
              <a:rPr lang="en-US" dirty="0"/>
              <a:t> = "", asp = 1, axes = FALSE, main = "</a:t>
            </a:r>
            <a:r>
              <a:rPr lang="en-US" dirty="0" err="1"/>
              <a:t>cmdscale</a:t>
            </a:r>
            <a:r>
              <a:rPr lang="en-US" dirty="0"/>
              <a:t>(</a:t>
            </a:r>
            <a:r>
              <a:rPr lang="en-US" dirty="0" err="1"/>
              <a:t>eurodist</a:t>
            </a:r>
            <a:r>
              <a:rPr lang="en-US" dirty="0"/>
              <a:t>)") </a:t>
            </a:r>
          </a:p>
          <a:p>
            <a:pPr marL="274320" lvl="1" indent="0">
              <a:buNone/>
            </a:pPr>
            <a:r>
              <a:rPr lang="en-US" dirty="0"/>
              <a:t>text(x, y, </a:t>
            </a:r>
            <a:r>
              <a:rPr lang="en-US" dirty="0" err="1"/>
              <a:t>rownames</a:t>
            </a:r>
            <a:r>
              <a:rPr lang="en-US" dirty="0"/>
              <a:t>(</a:t>
            </a:r>
            <a:r>
              <a:rPr lang="en-US" dirty="0" err="1"/>
              <a:t>loc</a:t>
            </a:r>
            <a:r>
              <a:rPr lang="en-US" dirty="0"/>
              <a:t>), </a:t>
            </a:r>
            <a:r>
              <a:rPr lang="en-US" dirty="0" err="1"/>
              <a:t>cex</a:t>
            </a:r>
            <a:r>
              <a:rPr lang="en-US" dirty="0"/>
              <a:t> = 0.6)</a:t>
            </a:r>
          </a:p>
        </p:txBody>
      </p:sp>
    </p:spTree>
    <p:extLst>
      <p:ext uri="{BB962C8B-B14F-4D97-AF65-F5344CB8AC3E}">
        <p14:creationId xmlns:p14="http://schemas.microsoft.com/office/powerpoint/2010/main" val="28069491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949" y="332657"/>
            <a:ext cx="9084890" cy="6087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87413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Try </a:t>
            </a:r>
            <a:r>
              <a:rPr lang="de-DE" dirty="0" err="1"/>
              <a:t>With</a:t>
            </a:r>
            <a:r>
              <a:rPr lang="de-DE" dirty="0"/>
              <a:t> </a:t>
            </a:r>
            <a:r>
              <a:rPr lang="de-DE" dirty="0" err="1"/>
              <a:t>Radiolarian</a:t>
            </a:r>
            <a:r>
              <a:rPr lang="de-DE" dirty="0"/>
              <a:t> Data</a:t>
            </a:r>
          </a:p>
        </p:txBody>
      </p:sp>
      <p:pic>
        <p:nvPicPr>
          <p:cNvPr id="6" name="Grafik 5"/>
          <p:cNvPicPr>
            <a:picLocks noChangeAspect="1"/>
          </p:cNvPicPr>
          <p:nvPr/>
        </p:nvPicPr>
        <p:blipFill rotWithShape="1">
          <a:blip r:embed="rId2"/>
          <a:srcRect r="32631" b="34435"/>
          <a:stretch/>
        </p:blipFill>
        <p:spPr>
          <a:xfrm>
            <a:off x="4844023" y="988876"/>
            <a:ext cx="5505612" cy="5358136"/>
          </a:xfrm>
          <a:prstGeom prst="rect">
            <a:avLst/>
          </a:prstGeom>
        </p:spPr>
      </p:pic>
      <p:sp>
        <p:nvSpPr>
          <p:cNvPr id="7" name="Textfeld 6"/>
          <p:cNvSpPr txBox="1"/>
          <p:nvPr/>
        </p:nvSpPr>
        <p:spPr>
          <a:xfrm>
            <a:off x="1941894" y="1690689"/>
            <a:ext cx="2809401" cy="1754326"/>
          </a:xfrm>
          <a:prstGeom prst="rect">
            <a:avLst/>
          </a:prstGeom>
          <a:noFill/>
        </p:spPr>
        <p:txBody>
          <a:bodyPr wrap="square" rtlCol="0">
            <a:spAutoFit/>
          </a:bodyPr>
          <a:lstStyle/>
          <a:p>
            <a:r>
              <a:rPr lang="en-US" dirty="0"/>
              <a:t>As in metric approaches, the first axis explains most of the variance, but there is no strict “% variance explained”</a:t>
            </a:r>
          </a:p>
          <a:p>
            <a:r>
              <a:rPr lang="en-US" dirty="0"/>
              <a:t>Compare with metric</a:t>
            </a:r>
          </a:p>
        </p:txBody>
      </p:sp>
    </p:spTree>
    <p:extLst>
      <p:ext uri="{BB962C8B-B14F-4D97-AF65-F5344CB8AC3E}">
        <p14:creationId xmlns:p14="http://schemas.microsoft.com/office/powerpoint/2010/main" val="28848973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182743" y="951694"/>
            <a:ext cx="7128792" cy="4247317"/>
          </a:xfrm>
          <a:prstGeom prst="rect">
            <a:avLst/>
          </a:prstGeom>
          <a:noFill/>
        </p:spPr>
        <p:txBody>
          <a:bodyPr wrap="square" rtlCol="0">
            <a:spAutoFit/>
          </a:bodyPr>
          <a:lstStyle/>
          <a:p>
            <a:pPr marL="285750" indent="-285750">
              <a:buFont typeface="Arial" panose="020B0604020202020204" pitchFamily="34" charset="0"/>
              <a:buChar char="•"/>
            </a:pPr>
            <a:r>
              <a:rPr lang="en-US" dirty="0"/>
              <a:t>Stress: How much pressure is needed to squeeze multidimensional object on two (or three) dimensions?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With </a:t>
            </a:r>
            <a:r>
              <a:rPr lang="en-US" dirty="0" err="1"/>
              <a:t>metaMDS</a:t>
            </a:r>
            <a:r>
              <a:rPr lang="en-US" dirty="0"/>
              <a:t>: Stress values &gt;0.2 are generally poor and potentially uninterpretable; values &lt;0.1 are good and &lt;0.05 are excellent, leaving little danger of misinterpretation.  </a:t>
            </a:r>
          </a:p>
          <a:p>
            <a:pPr marL="285750" indent="-285750">
              <a:buFont typeface="Arial" panose="020B0604020202020204" pitchFamily="34" charset="0"/>
              <a:buChar char="•"/>
            </a:pPr>
            <a:r>
              <a:rPr lang="en-US" dirty="0"/>
              <a:t>Stress values between 0.1 and 0.2 are useable but some of the distances will be misleading.</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en-US" dirty="0" err="1"/>
              <a:t>mMDS$stress</a:t>
            </a:r>
            <a:r>
              <a:rPr lang="en-US" dirty="0"/>
              <a:t>  </a:t>
            </a: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 </a:t>
            </a:r>
            <a:r>
              <a:rPr lang="de-DE" dirty="0" err="1"/>
              <a:t>Evaluate</a:t>
            </a:r>
            <a:r>
              <a:rPr lang="de-DE" dirty="0"/>
              <a:t> </a:t>
            </a:r>
            <a:r>
              <a:rPr lang="de-DE" dirty="0" err="1"/>
              <a:t>scatter</a:t>
            </a:r>
            <a:r>
              <a:rPr lang="de-DE" dirty="0"/>
              <a:t> </a:t>
            </a:r>
            <a:r>
              <a:rPr lang="en-US" dirty="0"/>
              <a:t>around the regression between the </a:t>
            </a:r>
            <a:r>
              <a:rPr lang="en-US" dirty="0" err="1"/>
              <a:t>interpoint</a:t>
            </a:r>
            <a:r>
              <a:rPr lang="en-US" dirty="0"/>
              <a:t> distances in the final configuration</a:t>
            </a:r>
            <a:endParaRPr lang="de-DE" dirty="0"/>
          </a:p>
          <a:p>
            <a:pPr marL="285750" indent="-285750">
              <a:buFont typeface="Arial" panose="020B0604020202020204" pitchFamily="34" charset="0"/>
              <a:buChar char="•"/>
            </a:pPr>
            <a:r>
              <a:rPr lang="de-DE" dirty="0" err="1"/>
              <a:t>stressplot</a:t>
            </a:r>
            <a:r>
              <a:rPr lang="de-DE" dirty="0"/>
              <a:t>(</a:t>
            </a:r>
            <a:r>
              <a:rPr lang="de-DE" dirty="0" err="1"/>
              <a:t>mMDS</a:t>
            </a:r>
            <a:r>
              <a:rPr lang="de-DE" dirty="0"/>
              <a:t>) # </a:t>
            </a:r>
            <a:r>
              <a:rPr lang="de-DE" dirty="0" err="1"/>
              <a:t>how</a:t>
            </a:r>
            <a:r>
              <a:rPr lang="de-DE" dirty="0"/>
              <a:t> </a:t>
            </a:r>
            <a:r>
              <a:rPr lang="de-DE" dirty="0" err="1"/>
              <a:t>well</a:t>
            </a:r>
            <a:r>
              <a:rPr lang="de-DE" dirty="0"/>
              <a:t> </a:t>
            </a:r>
            <a:r>
              <a:rPr lang="de-DE" dirty="0" err="1"/>
              <a:t>does</a:t>
            </a:r>
            <a:r>
              <a:rPr lang="de-DE" dirty="0"/>
              <a:t> </a:t>
            </a:r>
            <a:r>
              <a:rPr lang="de-DE" dirty="0" err="1"/>
              <a:t>the</a:t>
            </a:r>
            <a:r>
              <a:rPr lang="de-DE" dirty="0"/>
              <a:t> </a:t>
            </a:r>
            <a:r>
              <a:rPr lang="de-DE" dirty="0" err="1"/>
              <a:t>two</a:t>
            </a:r>
            <a:r>
              <a:rPr lang="de-DE" dirty="0"/>
              <a:t>-dimensional </a:t>
            </a:r>
            <a:r>
              <a:rPr lang="de-DE" dirty="0" err="1"/>
              <a:t>distance</a:t>
            </a:r>
            <a:r>
              <a:rPr lang="de-DE" dirty="0"/>
              <a:t> </a:t>
            </a:r>
            <a:r>
              <a:rPr lang="de-DE" dirty="0" err="1"/>
              <a:t>correspond</a:t>
            </a:r>
            <a:r>
              <a:rPr lang="de-DE" dirty="0"/>
              <a:t> </a:t>
            </a:r>
            <a:r>
              <a:rPr lang="de-DE" dirty="0" err="1"/>
              <a:t>to</a:t>
            </a:r>
            <a:r>
              <a:rPr lang="de-DE" dirty="0"/>
              <a:t> </a:t>
            </a:r>
            <a:r>
              <a:rPr lang="de-DE" dirty="0" err="1"/>
              <a:t>the</a:t>
            </a:r>
            <a:r>
              <a:rPr lang="de-DE" dirty="0"/>
              <a:t> </a:t>
            </a:r>
            <a:r>
              <a:rPr lang="de-DE" dirty="0" err="1"/>
              <a:t>true</a:t>
            </a:r>
            <a:r>
              <a:rPr lang="de-DE" dirty="0"/>
              <a:t> </a:t>
            </a:r>
            <a:r>
              <a:rPr lang="de-DE" dirty="0" err="1"/>
              <a:t>distance</a:t>
            </a:r>
            <a:r>
              <a:rPr lang="de-DE" dirty="0"/>
              <a:t>? </a:t>
            </a:r>
            <a:endParaRPr lang="en-US" dirty="0"/>
          </a:p>
        </p:txBody>
      </p:sp>
    </p:spTree>
    <p:extLst>
      <p:ext uri="{BB962C8B-B14F-4D97-AF65-F5344CB8AC3E}">
        <p14:creationId xmlns:p14="http://schemas.microsoft.com/office/powerpoint/2010/main" val="7777074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Sites and species together</a:t>
            </a:r>
          </a:p>
        </p:txBody>
      </p:sp>
      <p:pic>
        <p:nvPicPr>
          <p:cNvPr id="3" name="Grafik 2"/>
          <p:cNvPicPr>
            <a:picLocks noChangeAspect="1"/>
          </p:cNvPicPr>
          <p:nvPr/>
        </p:nvPicPr>
        <p:blipFill rotWithShape="1">
          <a:blip r:embed="rId2"/>
          <a:srcRect t="7361" r="36020" b="33866"/>
          <a:stretch/>
        </p:blipFill>
        <p:spPr>
          <a:xfrm>
            <a:off x="4646343" y="1412657"/>
            <a:ext cx="5688632" cy="4876350"/>
          </a:xfrm>
          <a:prstGeom prst="rect">
            <a:avLst/>
          </a:prstGeom>
        </p:spPr>
      </p:pic>
      <p:sp>
        <p:nvSpPr>
          <p:cNvPr id="4" name="Rechteck 3"/>
          <p:cNvSpPr/>
          <p:nvPr/>
        </p:nvSpPr>
        <p:spPr>
          <a:xfrm>
            <a:off x="2279576" y="1466445"/>
            <a:ext cx="1382110" cy="369332"/>
          </a:xfrm>
          <a:prstGeom prst="rect">
            <a:avLst/>
          </a:prstGeom>
        </p:spPr>
        <p:txBody>
          <a:bodyPr wrap="none">
            <a:spAutoFit/>
          </a:bodyPr>
          <a:lstStyle/>
          <a:p>
            <a:r>
              <a:rPr lang="en-US" dirty="0"/>
              <a:t> plot(</a:t>
            </a:r>
            <a:r>
              <a:rPr lang="en-US" dirty="0" err="1"/>
              <a:t>mMDS</a:t>
            </a:r>
            <a:r>
              <a:rPr lang="en-US" dirty="0"/>
              <a:t>)</a:t>
            </a:r>
          </a:p>
        </p:txBody>
      </p:sp>
    </p:spTree>
    <p:extLst>
      <p:ext uri="{BB962C8B-B14F-4D97-AF65-F5344CB8AC3E}">
        <p14:creationId xmlns:p14="http://schemas.microsoft.com/office/powerpoint/2010/main" val="42204805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Metric MDS and grouping</a:t>
            </a:r>
          </a:p>
        </p:txBody>
      </p:sp>
      <p:pic>
        <p:nvPicPr>
          <p:cNvPr id="3" name="Grafik 2"/>
          <p:cNvPicPr>
            <a:picLocks noChangeAspect="1"/>
          </p:cNvPicPr>
          <p:nvPr/>
        </p:nvPicPr>
        <p:blipFill rotWithShape="1">
          <a:blip r:embed="rId2"/>
          <a:srcRect r="30137" b="31594"/>
          <a:stretch/>
        </p:blipFill>
        <p:spPr>
          <a:xfrm>
            <a:off x="2677594" y="1278391"/>
            <a:ext cx="6397826" cy="5290050"/>
          </a:xfrm>
          <a:prstGeom prst="rect">
            <a:avLst/>
          </a:prstGeom>
        </p:spPr>
      </p:pic>
      <p:sp>
        <p:nvSpPr>
          <p:cNvPr id="4" name="Textfeld 3"/>
          <p:cNvSpPr txBox="1"/>
          <p:nvPr/>
        </p:nvSpPr>
        <p:spPr>
          <a:xfrm>
            <a:off x="3665220" y="3078480"/>
            <a:ext cx="1133002" cy="369332"/>
          </a:xfrm>
          <a:prstGeom prst="rect">
            <a:avLst/>
          </a:prstGeom>
          <a:noFill/>
        </p:spPr>
        <p:txBody>
          <a:bodyPr wrap="none" rtlCol="0">
            <a:spAutoFit/>
          </a:bodyPr>
          <a:lstStyle/>
          <a:p>
            <a:r>
              <a:rPr lang="en-US" dirty="0"/>
              <a:t>Antarctica</a:t>
            </a:r>
          </a:p>
        </p:txBody>
      </p:sp>
      <p:sp>
        <p:nvSpPr>
          <p:cNvPr id="5" name="Textfeld 4"/>
          <p:cNvSpPr txBox="1"/>
          <p:nvPr/>
        </p:nvSpPr>
        <p:spPr>
          <a:xfrm>
            <a:off x="7795260" y="2234622"/>
            <a:ext cx="753732" cy="369332"/>
          </a:xfrm>
          <a:prstGeom prst="rect">
            <a:avLst/>
          </a:prstGeom>
          <a:noFill/>
        </p:spPr>
        <p:txBody>
          <a:bodyPr wrap="none" rtlCol="0">
            <a:spAutoFit/>
          </a:bodyPr>
          <a:lstStyle/>
          <a:p>
            <a:r>
              <a:rPr lang="en-US" dirty="0"/>
              <a:t>Oman</a:t>
            </a:r>
          </a:p>
        </p:txBody>
      </p:sp>
      <p:sp>
        <p:nvSpPr>
          <p:cNvPr id="6" name="Textfeld 5"/>
          <p:cNvSpPr txBox="1"/>
          <p:nvPr/>
        </p:nvSpPr>
        <p:spPr>
          <a:xfrm>
            <a:off x="6652261" y="4884420"/>
            <a:ext cx="1767279" cy="369332"/>
          </a:xfrm>
          <a:prstGeom prst="rect">
            <a:avLst/>
          </a:prstGeom>
          <a:noFill/>
        </p:spPr>
        <p:txBody>
          <a:bodyPr wrap="none" rtlCol="0">
            <a:spAutoFit/>
          </a:bodyPr>
          <a:lstStyle/>
          <a:p>
            <a:r>
              <a:rPr lang="en-US" dirty="0"/>
              <a:t>Alps, Philippines</a:t>
            </a:r>
          </a:p>
        </p:txBody>
      </p:sp>
    </p:spTree>
    <p:extLst>
      <p:ext uri="{BB962C8B-B14F-4D97-AF65-F5344CB8AC3E}">
        <p14:creationId xmlns:p14="http://schemas.microsoft.com/office/powerpoint/2010/main" val="22673491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Main Assignment</a:t>
            </a:r>
          </a:p>
        </p:txBody>
      </p:sp>
      <p:sp>
        <p:nvSpPr>
          <p:cNvPr id="3" name="Inhaltsplatzhalter 2"/>
          <p:cNvSpPr>
            <a:spLocks noGrp="1"/>
          </p:cNvSpPr>
          <p:nvPr>
            <p:ph idx="1"/>
          </p:nvPr>
        </p:nvSpPr>
        <p:spPr/>
        <p:txBody>
          <a:bodyPr/>
          <a:lstStyle/>
          <a:p>
            <a:r>
              <a:rPr lang="en-US" dirty="0"/>
              <a:t>Paleoecological data are provided for the middle Triassic of South China </a:t>
            </a:r>
          </a:p>
          <a:p>
            <a:r>
              <a:rPr lang="en-US" dirty="0"/>
              <a:t>Compute patterns of alpha and beta diversity across all samples</a:t>
            </a:r>
          </a:p>
          <a:p>
            <a:r>
              <a:rPr lang="en-US" dirty="0"/>
              <a:t>Are there distinct groups of samples?</a:t>
            </a:r>
          </a:p>
          <a:p>
            <a:r>
              <a:rPr lang="en-US" dirty="0"/>
              <a:t>Is group membership predicted by diversity or other ecological properties?</a:t>
            </a:r>
          </a:p>
          <a:p>
            <a:r>
              <a:rPr lang="en-US" dirty="0"/>
              <a:t>How good is the Berger-Parker-Index to predict more complex measures of diversity such as Shannon’s H? </a:t>
            </a:r>
          </a:p>
          <a:p>
            <a:endParaRPr lang="en-US" dirty="0"/>
          </a:p>
        </p:txBody>
      </p:sp>
    </p:spTree>
    <p:extLst>
      <p:ext uri="{BB962C8B-B14F-4D97-AF65-F5344CB8AC3E}">
        <p14:creationId xmlns:p14="http://schemas.microsoft.com/office/powerpoint/2010/main" val="1827918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de-DE" dirty="0"/>
              <a:t>Alpha Diversity</a:t>
            </a:r>
          </a:p>
        </p:txBody>
      </p:sp>
      <p:sp>
        <p:nvSpPr>
          <p:cNvPr id="7171" name="Rectangle 3"/>
          <p:cNvSpPr>
            <a:spLocks noGrp="1" noChangeArrowheads="1"/>
          </p:cNvSpPr>
          <p:nvPr>
            <p:ph idx="1"/>
          </p:nvPr>
        </p:nvSpPr>
        <p:spPr/>
        <p:txBody>
          <a:bodyPr/>
          <a:lstStyle/>
          <a:p>
            <a:pPr marL="609600" indent="-609600">
              <a:buFontTx/>
              <a:buAutoNum type="arabicPeriod"/>
            </a:pPr>
            <a:r>
              <a:rPr lang="en-US" altLang="de-DE"/>
              <a:t>Species richness (Number of species)</a:t>
            </a:r>
          </a:p>
          <a:p>
            <a:pPr marL="609600" indent="-609600">
              <a:buFontTx/>
              <a:buAutoNum type="arabicPeriod"/>
            </a:pPr>
            <a:r>
              <a:rPr lang="en-US" altLang="de-DE"/>
              <a:t>Abundance (Number of individuals per species) </a:t>
            </a:r>
          </a:p>
        </p:txBody>
      </p:sp>
      <p:sp>
        <p:nvSpPr>
          <p:cNvPr id="7172" name="Text Box 4"/>
          <p:cNvSpPr txBox="1">
            <a:spLocks noChangeArrowheads="1"/>
          </p:cNvSpPr>
          <p:nvPr/>
        </p:nvSpPr>
        <p:spPr bwMode="auto">
          <a:xfrm>
            <a:off x="2514600" y="38100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de-DE" sz="2400">
              <a:latin typeface="Times New Roman" panose="02020603050405020304" pitchFamily="18" charset="0"/>
            </a:endParaRPr>
          </a:p>
        </p:txBody>
      </p:sp>
      <p:pic>
        <p:nvPicPr>
          <p:cNvPr id="2" name="Grafik 1"/>
          <p:cNvPicPr>
            <a:picLocks noChangeAspect="1"/>
          </p:cNvPicPr>
          <p:nvPr/>
        </p:nvPicPr>
        <p:blipFill>
          <a:blip r:embed="rId3"/>
          <a:stretch>
            <a:fillRect/>
          </a:stretch>
        </p:blipFill>
        <p:spPr>
          <a:xfrm>
            <a:off x="3060701" y="2873640"/>
            <a:ext cx="5277055" cy="3540911"/>
          </a:xfrm>
          <a:prstGeom prst="rect">
            <a:avLst/>
          </a:prstGeom>
        </p:spPr>
      </p:pic>
    </p:spTree>
    <p:extLst>
      <p:ext uri="{BB962C8B-B14F-4D97-AF65-F5344CB8AC3E}">
        <p14:creationId xmlns:p14="http://schemas.microsoft.com/office/powerpoint/2010/main" val="27360647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de-DE" dirty="0"/>
              <a:t>Get started</a:t>
            </a:r>
          </a:p>
        </p:txBody>
      </p:sp>
      <p:sp>
        <p:nvSpPr>
          <p:cNvPr id="35843" name="Rectangle 3"/>
          <p:cNvSpPr>
            <a:spLocks noGrp="1" noChangeArrowheads="1"/>
          </p:cNvSpPr>
          <p:nvPr>
            <p:ph idx="1"/>
          </p:nvPr>
        </p:nvSpPr>
        <p:spPr/>
        <p:txBody>
          <a:bodyPr/>
          <a:lstStyle/>
          <a:p>
            <a:r>
              <a:rPr lang="en-US" altLang="de-DE" dirty="0"/>
              <a:t>Calculate beta diversity of Triassic faunas</a:t>
            </a:r>
          </a:p>
          <a:p>
            <a:r>
              <a:rPr lang="en-US" altLang="de-DE" dirty="0"/>
              <a:t>Use matrix</a:t>
            </a:r>
          </a:p>
        </p:txBody>
      </p:sp>
      <p:sp>
        <p:nvSpPr>
          <p:cNvPr id="35844" name="Text Box 4"/>
          <p:cNvSpPr txBox="1">
            <a:spLocks noChangeArrowheads="1"/>
          </p:cNvSpPr>
          <p:nvPr/>
        </p:nvSpPr>
        <p:spPr bwMode="auto">
          <a:xfrm>
            <a:off x="2495550" y="4508501"/>
            <a:ext cx="462979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2400" b="1" dirty="0"/>
          </a:p>
          <a:p>
            <a:pPr eaLnBrk="1" hangingPunct="1">
              <a:spcBef>
                <a:spcPct val="0"/>
              </a:spcBef>
              <a:buClrTx/>
              <a:buSzTx/>
              <a:buFontTx/>
              <a:buNone/>
            </a:pPr>
            <a:r>
              <a:rPr lang="de-DE" altLang="de-DE" sz="2400" b="1" dirty="0"/>
              <a:t>Script: </a:t>
            </a:r>
            <a:r>
              <a:rPr lang="de-DE" altLang="de-DE" sz="2400" b="1" dirty="0" err="1"/>
              <a:t>Beta_div_Bangtoupo.R</a:t>
            </a:r>
            <a:endParaRPr lang="de-DE" altLang="de-DE" sz="2400" b="1" dirty="0"/>
          </a:p>
        </p:txBody>
      </p:sp>
    </p:spTree>
    <p:extLst>
      <p:ext uri="{BB962C8B-B14F-4D97-AF65-F5344CB8AC3E}">
        <p14:creationId xmlns:p14="http://schemas.microsoft.com/office/powerpoint/2010/main" val="1060255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solidFill>
            <a:schemeClr val="bg1"/>
          </a:solidFill>
        </p:spPr>
        <p:txBody>
          <a:bodyPr/>
          <a:lstStyle/>
          <a:p>
            <a:pPr eaLnBrk="1" hangingPunct="1"/>
            <a:r>
              <a:rPr lang="en-US" altLang="de-DE" dirty="0"/>
              <a:t>Measuring Alpha Diversity</a:t>
            </a:r>
          </a:p>
        </p:txBody>
      </p:sp>
      <p:sp>
        <p:nvSpPr>
          <p:cNvPr id="8195" name="Rectangle 3"/>
          <p:cNvSpPr>
            <a:spLocks noGrp="1" noChangeArrowheads="1"/>
          </p:cNvSpPr>
          <p:nvPr>
            <p:ph idx="1"/>
          </p:nvPr>
        </p:nvSpPr>
        <p:spPr>
          <a:xfrm>
            <a:off x="838200" y="1825625"/>
            <a:ext cx="6915238" cy="4351338"/>
          </a:xfrm>
        </p:spPr>
        <p:txBody>
          <a:bodyPr/>
          <a:lstStyle/>
          <a:p>
            <a:pPr eaLnBrk="1" hangingPunct="1"/>
            <a:r>
              <a:rPr lang="en-US" altLang="de-DE" sz="2600" dirty="0"/>
              <a:t>Simple Case</a:t>
            </a:r>
          </a:p>
          <a:p>
            <a:pPr lvl="1" eaLnBrk="1" hangingPunct="1"/>
            <a:r>
              <a:rPr lang="en-US" altLang="de-DE" sz="2200" dirty="0"/>
              <a:t>All species are equally common</a:t>
            </a:r>
          </a:p>
          <a:p>
            <a:pPr lvl="1" eaLnBrk="1" hangingPunct="1"/>
            <a:r>
              <a:rPr lang="en-US" altLang="de-DE" sz="2200" dirty="0"/>
              <a:t>Species numbers alone (S) provide sufficient information (but there is sampling bias)</a:t>
            </a:r>
          </a:p>
          <a:p>
            <a:pPr eaLnBrk="1" hangingPunct="1"/>
            <a:r>
              <a:rPr lang="en-US" altLang="de-DE" sz="2600" dirty="0"/>
              <a:t>Realistic case</a:t>
            </a:r>
          </a:p>
          <a:p>
            <a:pPr lvl="1" eaLnBrk="1" hangingPunct="1"/>
            <a:r>
              <a:rPr lang="en-US" altLang="de-DE" sz="2200" dirty="0"/>
              <a:t>Abundance distributions are strongly skewed</a:t>
            </a:r>
          </a:p>
          <a:p>
            <a:pPr lvl="1" eaLnBrk="1" hangingPunct="1"/>
            <a:r>
              <a:rPr lang="en-US" altLang="de-DE" sz="2200" dirty="0"/>
              <a:t>S isn‘t meaningful and sampling bias might be extreme </a:t>
            </a:r>
          </a:p>
          <a:p>
            <a:pPr eaLnBrk="1" hangingPunct="1"/>
            <a:r>
              <a:rPr lang="en-US" altLang="de-DE" sz="2600" dirty="0"/>
              <a:t>How to value relative abundances in diversity estimates?</a:t>
            </a:r>
          </a:p>
        </p:txBody>
      </p:sp>
    </p:spTree>
    <p:extLst>
      <p:ext uri="{BB962C8B-B14F-4D97-AF65-F5344CB8AC3E}">
        <p14:creationId xmlns:p14="http://schemas.microsoft.com/office/powerpoint/2010/main" val="3407274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de-DE"/>
              <a:t>Alpha Diversity</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513" y="1557338"/>
            <a:ext cx="4392612" cy="252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9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9513" y="4149726"/>
            <a:ext cx="4392612"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Text Box 5"/>
          <p:cNvSpPr txBox="1">
            <a:spLocks noChangeArrowheads="1"/>
          </p:cNvSpPr>
          <p:nvPr/>
        </p:nvSpPr>
        <p:spPr bwMode="auto">
          <a:xfrm>
            <a:off x="4079875" y="5876926"/>
            <a:ext cx="3727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de-DE" sz="1800"/>
              <a:t>Which community is more diverse?</a:t>
            </a:r>
          </a:p>
        </p:txBody>
      </p:sp>
    </p:spTree>
    <p:extLst>
      <p:ext uri="{BB962C8B-B14F-4D97-AF65-F5344CB8AC3E}">
        <p14:creationId xmlns:p14="http://schemas.microsoft.com/office/powerpoint/2010/main" val="25465616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29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3015</Words>
  <Application>Microsoft Office PowerPoint</Application>
  <PresentationFormat>Breitbild</PresentationFormat>
  <Paragraphs>536</Paragraphs>
  <Slides>70</Slides>
  <Notes>34</Notes>
  <HiddenSlides>0</HiddenSlides>
  <MMClips>0</MMClips>
  <ScaleCrop>false</ScaleCrop>
  <HeadingPairs>
    <vt:vector size="8" baseType="variant">
      <vt:variant>
        <vt:lpstr>Verwendete Schriftarten</vt:lpstr>
      </vt:variant>
      <vt:variant>
        <vt:i4>11</vt:i4>
      </vt:variant>
      <vt:variant>
        <vt:lpstr>Design</vt:lpstr>
      </vt:variant>
      <vt:variant>
        <vt:i4>1</vt:i4>
      </vt:variant>
      <vt:variant>
        <vt:lpstr>Eingebettete OLE-Server</vt:lpstr>
      </vt:variant>
      <vt:variant>
        <vt:i4>4</vt:i4>
      </vt:variant>
      <vt:variant>
        <vt:lpstr>Folientitel</vt:lpstr>
      </vt:variant>
      <vt:variant>
        <vt:i4>70</vt:i4>
      </vt:variant>
    </vt:vector>
  </HeadingPairs>
  <TitlesOfParts>
    <vt:vector size="86" baseType="lpstr">
      <vt:lpstr>Arial</vt:lpstr>
      <vt:lpstr>Arial Unicode MS</vt:lpstr>
      <vt:lpstr>Calibri</vt:lpstr>
      <vt:lpstr>Calibri Light</vt:lpstr>
      <vt:lpstr>Cambria Math</vt:lpstr>
      <vt:lpstr>Helvetica</vt:lpstr>
      <vt:lpstr>Segoe UI</vt:lpstr>
      <vt:lpstr>Symbol</vt:lpstr>
      <vt:lpstr>Times New Roman</vt:lpstr>
      <vt:lpstr>Verdana</vt:lpstr>
      <vt:lpstr>Wingdings</vt:lpstr>
      <vt:lpstr>Office Theme</vt:lpstr>
      <vt:lpstr>CorelDRAW</vt:lpstr>
      <vt:lpstr>Formel</vt:lpstr>
      <vt:lpstr>Equation.3</vt:lpstr>
      <vt:lpstr>Diagramm</vt:lpstr>
      <vt:lpstr>Community-level biodiversity</vt:lpstr>
      <vt:lpstr>Biodiversity</vt:lpstr>
      <vt:lpstr>Communities, meta-communites, assemblages</vt:lpstr>
      <vt:lpstr>Structure</vt:lpstr>
      <vt:lpstr>Components of biodiversity</vt:lpstr>
      <vt:lpstr>Exercise: Alpha, Beta, Gamma</vt:lpstr>
      <vt:lpstr>Alpha Diversity</vt:lpstr>
      <vt:lpstr>Measuring Alpha Diversity</vt:lpstr>
      <vt:lpstr>Alpha Diversity</vt:lpstr>
      <vt:lpstr>Diversity Indices: Annotations</vt:lpstr>
      <vt:lpstr>Compute H for the two assemblages</vt:lpstr>
      <vt:lpstr>Other common diversity metrics</vt:lpstr>
      <vt:lpstr>Fisher’s Alpha</vt:lpstr>
      <vt:lpstr>Other Indices</vt:lpstr>
      <vt:lpstr>Most diversity indices are mixed signals of richness and evenness</vt:lpstr>
      <vt:lpstr>Compute J for the two assemblages</vt:lpstr>
      <vt:lpstr>Sampling Bias</vt:lpstr>
      <vt:lpstr>Rarefaction</vt:lpstr>
      <vt:lpstr>Two Approaches to Rarefaction</vt:lpstr>
      <vt:lpstr>PowerPoint-Präsentation</vt:lpstr>
      <vt:lpstr>How to weigh rare species?</vt:lpstr>
      <vt:lpstr>Hill Numbers </vt:lpstr>
      <vt:lpstr>Hill Numbers </vt:lpstr>
      <vt:lpstr>Biodiversity Indices and Rarefaction</vt:lpstr>
      <vt:lpstr>Rank-Abundance Distributions</vt:lpstr>
      <vt:lpstr>Relative Abundance of Species in Communities</vt:lpstr>
      <vt:lpstr>Presentation</vt:lpstr>
      <vt:lpstr>Examples</vt:lpstr>
      <vt:lpstr>Inferences</vt:lpstr>
      <vt:lpstr>PowerPoint-Präsentation</vt:lpstr>
      <vt:lpstr>Model Selection with AIC</vt:lpstr>
      <vt:lpstr>Model Selection with AIC</vt:lpstr>
      <vt:lpstr>PowerPoint-Präsentation</vt:lpstr>
      <vt:lpstr>Terms in vegan</vt:lpstr>
      <vt:lpstr>Alpha Diversity Through Time: Richness</vt:lpstr>
      <vt:lpstr>PowerPoint-Präsentation</vt:lpstr>
      <vt:lpstr>Alpha Diversity Through Time: Rarefaction</vt:lpstr>
      <vt:lpstr>Alpha Diversity Trend Through RADs</vt:lpstr>
      <vt:lpstr>PowerPoint-Präsentation</vt:lpstr>
      <vt:lpstr>Beta diversity</vt:lpstr>
      <vt:lpstr>Beta Diversity</vt:lpstr>
      <vt:lpstr>Beta Diversity Through Time</vt:lpstr>
      <vt:lpstr>Alpha and Beta in the Cambrian Explosion</vt:lpstr>
      <vt:lpstr>Similarity Indices to Approach  Beta Diversity</vt:lpstr>
      <vt:lpstr>Nestedness and turnover components of beta diversity</vt:lpstr>
      <vt:lpstr>Other binary metrics</vt:lpstr>
      <vt:lpstr>Percent similarity</vt:lpstr>
      <vt:lpstr>Exercise</vt:lpstr>
      <vt:lpstr>What to do with a (dis)similarity matrix</vt:lpstr>
      <vt:lpstr>Hierarchical Cluster Analysis</vt:lpstr>
      <vt:lpstr>Steps in Cluster Analysis</vt:lpstr>
      <vt:lpstr>Agglomeration Methods (Selection)</vt:lpstr>
      <vt:lpstr>Exercise </vt:lpstr>
      <vt:lpstr>PowerPoint-Präsentation</vt:lpstr>
      <vt:lpstr>PowerPoint-Präsentation</vt:lpstr>
      <vt:lpstr>Ordination</vt:lpstr>
      <vt:lpstr>Principal Component Analysis (PCA)</vt:lpstr>
      <vt:lpstr>Example</vt:lpstr>
      <vt:lpstr>PowerPoint-Präsentation</vt:lpstr>
      <vt:lpstr>Multidimensional Scaling (MDS)</vt:lpstr>
      <vt:lpstr>MDS (Metric = Parametric) </vt:lpstr>
      <vt:lpstr>NMDS (Non-metric = non-parametric)</vt:lpstr>
      <vt:lpstr>A simple example of MDS (Principal Coordinate Analysis)</vt:lpstr>
      <vt:lpstr>PowerPoint-Präsentation</vt:lpstr>
      <vt:lpstr>Try With Radiolarian Data</vt:lpstr>
      <vt:lpstr>PowerPoint-Präsentation</vt:lpstr>
      <vt:lpstr>Sites and species together</vt:lpstr>
      <vt:lpstr>Metric MDS and grouping</vt:lpstr>
      <vt:lpstr>Main Assignment</vt:lpstr>
      <vt:lpstr>Get started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Dunne (Geography, Earth and Environmental Sciences)</dc:creator>
  <cp:lastModifiedBy>Kießling, Wolfgang</cp:lastModifiedBy>
  <cp:revision>129</cp:revision>
  <dcterms:created xsi:type="dcterms:W3CDTF">2022-08-16T10:15:39Z</dcterms:created>
  <dcterms:modified xsi:type="dcterms:W3CDTF">2024-08-06T15:07:17Z</dcterms:modified>
</cp:coreProperties>
</file>