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8" r:id="rId3"/>
    <p:sldId id="370" r:id="rId4"/>
    <p:sldId id="382" r:id="rId5"/>
    <p:sldId id="380" r:id="rId6"/>
    <p:sldId id="381" r:id="rId7"/>
    <p:sldId id="383" r:id="rId8"/>
    <p:sldId id="384" r:id="rId9"/>
    <p:sldId id="371" r:id="rId10"/>
    <p:sldId id="373" r:id="rId11"/>
    <p:sldId id="374" r:id="rId12"/>
    <p:sldId id="261" r:id="rId13"/>
    <p:sldId id="335" r:id="rId14"/>
    <p:sldId id="357" r:id="rId15"/>
    <p:sldId id="351" r:id="rId16"/>
    <p:sldId id="352" r:id="rId17"/>
    <p:sldId id="375" r:id="rId18"/>
    <p:sldId id="376" r:id="rId19"/>
    <p:sldId id="377" r:id="rId20"/>
    <p:sldId id="378" r:id="rId21"/>
    <p:sldId id="379" r:id="rId22"/>
    <p:sldId id="262" r:id="rId23"/>
    <p:sldId id="385" r:id="rId24"/>
    <p:sldId id="387" r:id="rId25"/>
    <p:sldId id="388" r:id="rId26"/>
    <p:sldId id="389" r:id="rId27"/>
    <p:sldId id="3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21" d="100"/>
          <a:sy n="121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395D-08F5-45AC-1ABF-BFB472BE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1FCC8-1106-C0B2-BB73-CB923FF61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0964E-0F7E-3FDF-6C07-6594680F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84CA2-C082-DB4D-482C-72A0CE16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8DFC5-B0DD-5057-E659-A80EA2C9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5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BF26-4DAC-AC1D-C44B-D32CC502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F3B2E-C7D4-906D-9D35-19EED1A99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580C9-619A-BA7B-8C5C-5872E7CF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C08F3-80CA-4BE0-A9A1-4609B53A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699C-54C6-0CED-C452-F6217457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2541BD-B5BE-F348-568C-72E15909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1DC41-F406-2481-5BDB-C16C8CF68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938F-0EF1-2D0F-FC48-8BD6B39F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EA554-1375-40D2-BC81-D060C074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7EBED-2FF0-ABD9-5464-0A27F98D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1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18FA-28D9-75DE-EB57-4CA5613AC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50E5-A441-0052-8089-5A61444C8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6A814-ADF6-DFD3-04F6-79196B6E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14EA9-B6C8-8F14-1D54-6D19728A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0DBF8-AAC0-BAA1-6764-A89ADDDF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7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93766-954B-FE2F-39E1-951BBACAC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BA1E6-BDF7-0E13-66C7-0CC52D4CD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3AEC3-938D-6480-25C1-3BB63DFC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35C64-DE63-EA62-6761-C546A235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9268B-8373-D7CD-2505-2EF7B06A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5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9D46-D45E-F0A4-1EE1-C8FB5A71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9F9EB-5995-4056-BBBD-56942393D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3E243-4C95-F935-D551-42B59789F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E7F2-B62E-789B-9F38-0EB78226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38B60-BB09-4469-3D2F-C09123E2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DC7F9-C3AE-6DE9-1B0C-3D63E946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1F38-5AA0-9F1C-DF1F-828DD0CD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8FC4B-1C4A-F067-BCDA-536D310CB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6701A-2362-B84D-2F97-842E96AE6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F3307-C2EB-5E46-66C7-C5461A7FA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73C98-12F5-AE23-9E22-89F86FAEA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FBE809-DF96-AAE6-9FE0-AC5100AD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53-B274-C9A6-FD9C-365277B6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65D86-4DA3-FF67-F6D0-0024C412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1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7670-E7D8-B19B-6845-4FF9730CE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79634-2912-36F0-E2C2-56631F7A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2035A-C408-7B35-C190-415F213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37FA2-E2A1-65A6-B0FD-1D81BBDA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6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206CC-50B6-5EE0-EBE8-9F7631A4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EE27E-C56E-4A48-E40F-37C5BE33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C170-5A92-CF0E-060B-DAAF92EE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2823-916A-E797-6F88-83DC4A56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109A-B6EF-B44B-9A36-43D3D78D3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4E40D-C025-7847-9B79-E709DFA64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163AF-7C47-A390-C8E3-427FE052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29260-51E0-9530-356C-B39CBE706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C9183-C16E-FFC3-13C4-0858F38A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8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386A3-1DB6-6BD4-02BF-93EB98B2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0C3F-D8BB-E3D0-A568-B7BF952E0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43BC7-312F-E8FF-E370-4199A4BF4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02ABA-2FA9-BDE1-0F42-3B055A5F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93A63-A5FB-AB31-025E-13B4B528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7BE1F-082F-B433-39F8-A81C7F7C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76BFB2-9B71-73F5-678B-B1CEAF29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F1112-986F-0FC0-E444-D87EA9718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CA59F-D978-3C52-957B-578387ED5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35417-C95B-9F42-9356-0EF80A4AD694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A59A7-0785-DCA7-1463-8B4461257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094C3-2155-F2EB-801D-203164F9F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1CB9-BEDF-4E4C-AC25-5BB8669F0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7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5BDF6A-CB24-1F42-948D-BA8EBBCD2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/>
              <a:t>Advanced Shape Analysis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8DE6721-F569-E3CF-B0C2-7734C1746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Ryan N. Felice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2BFDD-9D72-A234-C5D2-C1222979A8B7}"/>
              </a:ext>
            </a:extLst>
          </p:cNvPr>
          <p:cNvSpPr/>
          <p:nvPr/>
        </p:nvSpPr>
        <p:spPr>
          <a:xfrm>
            <a:off x="4060371" y="4492170"/>
            <a:ext cx="528004" cy="90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CA78F5-C6F0-DB4C-B64E-010FDCCF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7" y="4001175"/>
            <a:ext cx="4048125" cy="13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1" b="50692"/>
          <a:stretch/>
        </p:blipFill>
        <p:spPr>
          <a:xfrm>
            <a:off x="0" y="1555999"/>
            <a:ext cx="6028932" cy="37120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E3FC10-C354-2D12-C469-E1DDEE5A0F49}"/>
              </a:ext>
            </a:extLst>
          </p:cNvPr>
          <p:cNvSpPr/>
          <p:nvPr/>
        </p:nvSpPr>
        <p:spPr>
          <a:xfrm>
            <a:off x="2536371" y="4320970"/>
            <a:ext cx="1143000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F32D0-A081-CD29-F160-200315B78C41}"/>
              </a:ext>
            </a:extLst>
          </p:cNvPr>
          <p:cNvSpPr/>
          <p:nvPr/>
        </p:nvSpPr>
        <p:spPr>
          <a:xfrm>
            <a:off x="4474028" y="2503056"/>
            <a:ext cx="1621971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128CA-48BA-EA5A-4608-B22F6850DE42}"/>
              </a:ext>
            </a:extLst>
          </p:cNvPr>
          <p:cNvSpPr/>
          <p:nvPr/>
        </p:nvSpPr>
        <p:spPr>
          <a:xfrm>
            <a:off x="7139276" y="4397169"/>
            <a:ext cx="1621971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A8350-FF5F-33EF-E83B-450D0FCB0868}"/>
              </a:ext>
            </a:extLst>
          </p:cNvPr>
          <p:cNvSpPr/>
          <p:nvPr/>
        </p:nvSpPr>
        <p:spPr>
          <a:xfrm>
            <a:off x="-1002362" y="1164113"/>
            <a:ext cx="1621971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1" b="50692"/>
          <a:stretch/>
        </p:blipFill>
        <p:spPr>
          <a:xfrm>
            <a:off x="0" y="1555999"/>
            <a:ext cx="6028932" cy="3712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9D119-A11E-5845-371E-27CF685357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b="53892"/>
          <a:stretch/>
        </p:blipFill>
        <p:spPr>
          <a:xfrm>
            <a:off x="6411686" y="1555999"/>
            <a:ext cx="5780314" cy="3746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E3FC10-C354-2D12-C469-E1DDEE5A0F49}"/>
              </a:ext>
            </a:extLst>
          </p:cNvPr>
          <p:cNvSpPr/>
          <p:nvPr/>
        </p:nvSpPr>
        <p:spPr>
          <a:xfrm>
            <a:off x="2536371" y="4320970"/>
            <a:ext cx="1143000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F32D0-A081-CD29-F160-200315B78C41}"/>
              </a:ext>
            </a:extLst>
          </p:cNvPr>
          <p:cNvSpPr/>
          <p:nvPr/>
        </p:nvSpPr>
        <p:spPr>
          <a:xfrm>
            <a:off x="4474028" y="2503056"/>
            <a:ext cx="1621971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128CA-48BA-EA5A-4608-B22F6850DE42}"/>
              </a:ext>
            </a:extLst>
          </p:cNvPr>
          <p:cNvSpPr/>
          <p:nvPr/>
        </p:nvSpPr>
        <p:spPr>
          <a:xfrm>
            <a:off x="7139276" y="4397169"/>
            <a:ext cx="1621971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A8350-FF5F-33EF-E83B-450D0FCB0868}"/>
              </a:ext>
            </a:extLst>
          </p:cNvPr>
          <p:cNvSpPr/>
          <p:nvPr/>
        </p:nvSpPr>
        <p:spPr>
          <a:xfrm>
            <a:off x="-1002362" y="1164113"/>
            <a:ext cx="1621971" cy="11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0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08FA-881E-0ED2-9B97-362A0A91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Semi-automated patching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96C7A-1CCA-5006-0EB1-094C751F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92237"/>
            <a:ext cx="7772400" cy="267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A4A44B-8E41-F8EB-0252-59487F94A163}"/>
              </a:ext>
            </a:extLst>
          </p:cNvPr>
          <p:cNvSpPr txBox="1"/>
          <p:nvPr/>
        </p:nvSpPr>
        <p:spPr>
          <a:xfrm>
            <a:off x="5124163" y="4765762"/>
            <a:ext cx="194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Morpho R package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B2578-87C1-6215-E5D7-58D7AA0C542E}"/>
              </a:ext>
            </a:extLst>
          </p:cNvPr>
          <p:cNvSpPr txBox="1"/>
          <p:nvPr/>
        </p:nvSpPr>
        <p:spPr>
          <a:xfrm>
            <a:off x="10105738" y="6488668"/>
            <a:ext cx="14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Schlager 2017</a:t>
            </a:r>
          </a:p>
        </p:txBody>
      </p:sp>
    </p:spTree>
    <p:extLst>
      <p:ext uri="{BB962C8B-B14F-4D97-AF65-F5344CB8AC3E}">
        <p14:creationId xmlns:p14="http://schemas.microsoft.com/office/powerpoint/2010/main" val="2565893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3797370" y="2307001"/>
            <a:ext cx="762842" cy="5018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17473"/>
          </a:xfrm>
          <a:prstGeom prst="rect">
            <a:avLst/>
          </a:prstGeom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C58B7FDF-9802-AE4D-8827-81BBB0CBFF84}"/>
              </a:ext>
            </a:extLst>
          </p:cNvPr>
          <p:cNvSpPr/>
          <p:nvPr/>
        </p:nvSpPr>
        <p:spPr>
          <a:xfrm>
            <a:off x="10052205" y="6466256"/>
            <a:ext cx="2595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Bardua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et al </a:t>
            </a:r>
            <a:r>
              <a:rPr lang="en-GB" spc="-1" dirty="0">
                <a:solidFill>
                  <a:srgbClr val="000000"/>
                </a:solidFill>
                <a:latin typeface="Calibri"/>
                <a:ea typeface="DejaVu Sans"/>
              </a:rPr>
              <a:t>2019</a:t>
            </a:r>
            <a:endParaRPr lang="en-GB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298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2E6CA0-BE38-1346-8362-6A973C7FB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3900394"/>
            <a:ext cx="2946400" cy="2768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797370" y="2307001"/>
            <a:ext cx="762842" cy="5018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15117" y="4685769"/>
            <a:ext cx="1317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Warp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4D63D-5D44-E249-A018-3A23AAA10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17473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668C7B1C-DD40-894A-81D4-8619F61A61CF}"/>
              </a:ext>
            </a:extLst>
          </p:cNvPr>
          <p:cNvSpPr/>
          <p:nvPr/>
        </p:nvSpPr>
        <p:spPr>
          <a:xfrm>
            <a:off x="10052205" y="6466256"/>
            <a:ext cx="2595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Bardua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et al 2019</a:t>
            </a:r>
            <a:endParaRPr lang="en-GB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06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A8AEE-0BE3-1E4A-B6E7-5194A102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0" y="3568700"/>
            <a:ext cx="3187700" cy="32893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797370" y="2307001"/>
            <a:ext cx="762842" cy="5018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15117" y="4685769"/>
            <a:ext cx="1516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Inflate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3290B-7541-444F-AEE6-2BE30DE5A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17473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2ABA70E7-6176-9123-D59F-6200BF5DC694}"/>
              </a:ext>
            </a:extLst>
          </p:cNvPr>
          <p:cNvSpPr/>
          <p:nvPr/>
        </p:nvSpPr>
        <p:spPr>
          <a:xfrm>
            <a:off x="10052205" y="6466256"/>
            <a:ext cx="2595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Bardua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et al 2019</a:t>
            </a:r>
            <a:endParaRPr lang="en-GB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43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E468D-8392-4241-9517-8897D4A77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0" y="3471226"/>
            <a:ext cx="3187700" cy="32893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797370" y="2307001"/>
            <a:ext cx="762842" cy="5018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15116" y="4685769"/>
            <a:ext cx="1657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5D6C7-4207-7F42-B76B-CCDB70E4F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17473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CDDEDD32-4133-3CF3-87CC-061FB2415918}"/>
              </a:ext>
            </a:extLst>
          </p:cNvPr>
          <p:cNvSpPr/>
          <p:nvPr/>
        </p:nvSpPr>
        <p:spPr>
          <a:xfrm>
            <a:off x="10052205" y="6466256"/>
            <a:ext cx="2595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Bardua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et al 2019</a:t>
            </a:r>
            <a:endParaRPr lang="en-GB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70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B5D67E-67E1-8E16-CF12-5C9E53BE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11" y="206513"/>
            <a:ext cx="3365500" cy="614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1C7F9A-2775-D01A-6BCA-2B18DB133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107" y="1965463"/>
            <a:ext cx="6896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3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EF9A2-68C4-92D1-E6AD-9D7C5ED82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52" y="1012652"/>
            <a:ext cx="7772400" cy="4832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8DCA2-C7D0-517A-F6DA-034F20141698}"/>
              </a:ext>
            </a:extLst>
          </p:cNvPr>
          <p:cNvSpPr txBox="1"/>
          <p:nvPr/>
        </p:nvSpPr>
        <p:spPr>
          <a:xfrm>
            <a:off x="2801178" y="5973417"/>
            <a:ext cx="311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toothandclaw.github.io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1084A-5E13-EB27-BCC8-4E078F41437F}"/>
              </a:ext>
            </a:extLst>
          </p:cNvPr>
          <p:cNvSpPr txBox="1"/>
          <p:nvPr/>
        </p:nvSpPr>
        <p:spPr>
          <a:xfrm>
            <a:off x="9293087" y="1123122"/>
            <a:ext cx="193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Pseudolandmarks</a:t>
            </a:r>
            <a:r>
              <a:rPr lang="en-US" dirty="0"/>
              <a:t>- Auto3dGm</a:t>
            </a:r>
          </a:p>
        </p:txBody>
      </p:sp>
    </p:spTree>
    <p:extLst>
      <p:ext uri="{BB962C8B-B14F-4D97-AF65-F5344CB8AC3E}">
        <p14:creationId xmlns:p14="http://schemas.microsoft.com/office/powerpoint/2010/main" val="413047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F60E7-00D5-3156-9309-2CA106F0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9" y="484044"/>
            <a:ext cx="7772400" cy="57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2A8DA1-1C87-A9FC-B970-1B404A9EAFCB}"/>
              </a:ext>
            </a:extLst>
          </p:cNvPr>
          <p:cNvGrpSpPr/>
          <p:nvPr/>
        </p:nvGrpSpPr>
        <p:grpSpPr>
          <a:xfrm>
            <a:off x="2720825" y="2216139"/>
            <a:ext cx="6494318" cy="3559578"/>
            <a:chOff x="1733378" y="1617911"/>
            <a:chExt cx="6494318" cy="35595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1363C3-FB8F-ECBD-CF0E-4C7E55954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8480" b="37921"/>
            <a:stretch/>
          </p:blipFill>
          <p:spPr>
            <a:xfrm>
              <a:off x="1733378" y="1617911"/>
              <a:ext cx="6158395" cy="12473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C07601-156B-5CFC-9604-27ACBA8FA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951" b="33973"/>
            <a:stretch/>
          </p:blipFill>
          <p:spPr>
            <a:xfrm rot="377404">
              <a:off x="2540233" y="3611721"/>
              <a:ext cx="5687463" cy="1565768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C60433-8538-AE96-D037-76EC7DD37F62}"/>
                </a:ext>
              </a:extLst>
            </p:cNvPr>
            <p:cNvSpPr/>
            <p:nvPr/>
          </p:nvSpPr>
          <p:spPr>
            <a:xfrm>
              <a:off x="3188204" y="4601548"/>
              <a:ext cx="115614" cy="1156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2A7C8F-046B-9328-408A-D02780F2AD61}"/>
                </a:ext>
              </a:extLst>
            </p:cNvPr>
            <p:cNvSpPr/>
            <p:nvPr/>
          </p:nvSpPr>
          <p:spPr>
            <a:xfrm>
              <a:off x="6158566" y="3915103"/>
              <a:ext cx="115614" cy="1156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718D3E4-2D33-3A3C-8231-8F90CD4B498E}"/>
                </a:ext>
              </a:extLst>
            </p:cNvPr>
            <p:cNvSpPr/>
            <p:nvPr/>
          </p:nvSpPr>
          <p:spPr>
            <a:xfrm>
              <a:off x="6288161" y="4659355"/>
              <a:ext cx="115614" cy="1156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7A7655-EBE1-92E3-B7FC-DC57447A8C20}"/>
                </a:ext>
              </a:extLst>
            </p:cNvPr>
            <p:cNvCxnSpPr>
              <a:cxnSpLocks/>
              <a:stCxn id="6" idx="6"/>
            </p:cNvCxnSpPr>
            <p:nvPr/>
          </p:nvCxnSpPr>
          <p:spPr>
            <a:xfrm flipH="1">
              <a:off x="3238626" y="3972910"/>
              <a:ext cx="3035554" cy="6938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C3E0BF6-E138-D824-8B3E-09FA66E459E5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216373" y="4030717"/>
              <a:ext cx="129595" cy="62863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53D2331-D6EB-D8F0-5BDA-BE716875A884}"/>
                </a:ext>
              </a:extLst>
            </p:cNvPr>
            <p:cNvCxnSpPr>
              <a:cxnSpLocks/>
              <a:stCxn id="5" idx="3"/>
              <a:endCxn id="7" idx="2"/>
            </p:cNvCxnSpPr>
            <p:nvPr/>
          </p:nvCxnSpPr>
          <p:spPr>
            <a:xfrm>
              <a:off x="3205135" y="4700231"/>
              <a:ext cx="3083026" cy="1693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6C6263-0C3B-1D11-BBEB-3E0E63D26FD8}"/>
                </a:ext>
              </a:extLst>
            </p:cNvPr>
            <p:cNvSpPr/>
            <p:nvPr/>
          </p:nvSpPr>
          <p:spPr>
            <a:xfrm>
              <a:off x="2561005" y="2572030"/>
              <a:ext cx="115614" cy="1156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C4E4B0A-B213-277A-BF6A-00416D42F09F}"/>
                </a:ext>
              </a:extLst>
            </p:cNvPr>
            <p:cNvSpPr/>
            <p:nvPr/>
          </p:nvSpPr>
          <p:spPr>
            <a:xfrm>
              <a:off x="6054511" y="1766750"/>
              <a:ext cx="115614" cy="1156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46BFDB-FE59-3B90-B337-F71C0B39CBD0}"/>
                </a:ext>
              </a:extLst>
            </p:cNvPr>
            <p:cNvSpPr/>
            <p:nvPr/>
          </p:nvSpPr>
          <p:spPr>
            <a:xfrm>
              <a:off x="5941264" y="2361395"/>
              <a:ext cx="115614" cy="1156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C53640-3EE7-EF45-9EBC-1236F4D478CC}"/>
                </a:ext>
              </a:extLst>
            </p:cNvPr>
            <p:cNvCxnSpPr>
              <a:cxnSpLocks/>
              <a:stCxn id="12" idx="2"/>
              <a:endCxn id="11" idx="2"/>
            </p:cNvCxnSpPr>
            <p:nvPr/>
          </p:nvCxnSpPr>
          <p:spPr>
            <a:xfrm flipH="1">
              <a:off x="2561005" y="1824557"/>
              <a:ext cx="3493506" cy="8052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C36487F-6EF4-0667-E5AF-A5559FD011B7}"/>
                </a:ext>
              </a:extLst>
            </p:cNvPr>
            <p:cNvCxnSpPr>
              <a:cxnSpLocks/>
              <a:stCxn id="12" idx="4"/>
              <a:endCxn id="13" idx="0"/>
            </p:cNvCxnSpPr>
            <p:nvPr/>
          </p:nvCxnSpPr>
          <p:spPr>
            <a:xfrm flipH="1">
              <a:off x="5999071" y="1882364"/>
              <a:ext cx="113247" cy="47903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AF5B09-6338-2E4E-92C9-20CB41E209A0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V="1">
              <a:off x="2591553" y="2419202"/>
              <a:ext cx="3349711" cy="21472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1A147B5-3D79-BDFD-8E34-29B12A15D61B}"/>
                </a:ext>
              </a:extLst>
            </p:cNvPr>
            <p:cNvSpPr/>
            <p:nvPr/>
          </p:nvSpPr>
          <p:spPr>
            <a:xfrm>
              <a:off x="5820065" y="1766351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FC890A-7BF8-6282-17DE-975CABEE890D}"/>
                </a:ext>
              </a:extLst>
            </p:cNvPr>
            <p:cNvSpPr/>
            <p:nvPr/>
          </p:nvSpPr>
          <p:spPr>
            <a:xfrm>
              <a:off x="5281070" y="1839219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359D6FC-F0D2-A589-01C5-D1C748FFE169}"/>
                </a:ext>
              </a:extLst>
            </p:cNvPr>
            <p:cNvSpPr/>
            <p:nvPr/>
          </p:nvSpPr>
          <p:spPr>
            <a:xfrm>
              <a:off x="4827818" y="1926777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2126AA-50BC-07A2-7668-2F1ECFDD2AD4}"/>
                </a:ext>
              </a:extLst>
            </p:cNvPr>
            <p:cNvSpPr/>
            <p:nvPr/>
          </p:nvSpPr>
          <p:spPr>
            <a:xfrm>
              <a:off x="4368616" y="2032383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D840F1B-A025-C2FF-EDC0-8186F391E122}"/>
                </a:ext>
              </a:extLst>
            </p:cNvPr>
            <p:cNvSpPr/>
            <p:nvPr/>
          </p:nvSpPr>
          <p:spPr>
            <a:xfrm>
              <a:off x="3864171" y="2139382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2659BE-ABFE-1908-AC79-6580292443DC}"/>
                </a:ext>
              </a:extLst>
            </p:cNvPr>
            <p:cNvSpPr/>
            <p:nvPr/>
          </p:nvSpPr>
          <p:spPr>
            <a:xfrm>
              <a:off x="3303818" y="2292649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58B0A8-6232-18CD-6921-051679F6E7F0}"/>
                </a:ext>
              </a:extLst>
            </p:cNvPr>
            <p:cNvSpPr/>
            <p:nvPr/>
          </p:nvSpPr>
          <p:spPr>
            <a:xfrm>
              <a:off x="2912631" y="2423811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3E42F5-123C-3DF0-6FA0-1E2CF0128322}"/>
                </a:ext>
              </a:extLst>
            </p:cNvPr>
            <p:cNvSpPr/>
            <p:nvPr/>
          </p:nvSpPr>
          <p:spPr>
            <a:xfrm>
              <a:off x="5737515" y="2444014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07E3067-111D-7195-C03A-C06AB5770092}"/>
                </a:ext>
              </a:extLst>
            </p:cNvPr>
            <p:cNvSpPr/>
            <p:nvPr/>
          </p:nvSpPr>
          <p:spPr>
            <a:xfrm>
              <a:off x="4980218" y="2440471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247381C-6DAB-EA9B-306B-DC72B8A3AEE9}"/>
                </a:ext>
              </a:extLst>
            </p:cNvPr>
            <p:cNvSpPr/>
            <p:nvPr/>
          </p:nvSpPr>
          <p:spPr>
            <a:xfrm>
              <a:off x="4356627" y="2449820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21B935-6593-A5D7-38A4-F2E76B67C353}"/>
                </a:ext>
              </a:extLst>
            </p:cNvPr>
            <p:cNvSpPr/>
            <p:nvPr/>
          </p:nvSpPr>
          <p:spPr>
            <a:xfrm>
              <a:off x="3776574" y="2489829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627F19-0099-AC86-4600-316D6D030DA9}"/>
                </a:ext>
              </a:extLst>
            </p:cNvPr>
            <p:cNvSpPr/>
            <p:nvPr/>
          </p:nvSpPr>
          <p:spPr>
            <a:xfrm>
              <a:off x="3044965" y="2538000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F4EE4EE-9F37-2E53-FBEA-4901B5042683}"/>
                </a:ext>
              </a:extLst>
            </p:cNvPr>
            <p:cNvSpPr/>
            <p:nvPr/>
          </p:nvSpPr>
          <p:spPr>
            <a:xfrm>
              <a:off x="5977740" y="3853388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26EF758-6D44-27EE-F24D-A3E9A2FC2092}"/>
                </a:ext>
              </a:extLst>
            </p:cNvPr>
            <p:cNvSpPr/>
            <p:nvPr/>
          </p:nvSpPr>
          <p:spPr>
            <a:xfrm>
              <a:off x="5573383" y="3828647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9B1D80B-12AE-613B-9790-A886A11443AA}"/>
                </a:ext>
              </a:extLst>
            </p:cNvPr>
            <p:cNvSpPr/>
            <p:nvPr/>
          </p:nvSpPr>
          <p:spPr>
            <a:xfrm>
              <a:off x="5165389" y="3830942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91B7B9E-ACF4-9147-BFF6-A13FE65384B5}"/>
                </a:ext>
              </a:extLst>
            </p:cNvPr>
            <p:cNvSpPr/>
            <p:nvPr/>
          </p:nvSpPr>
          <p:spPr>
            <a:xfrm>
              <a:off x="4756403" y="3880486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32D9218-99D6-3E4A-F842-A39416848F5C}"/>
                </a:ext>
              </a:extLst>
            </p:cNvPr>
            <p:cNvSpPr/>
            <p:nvPr/>
          </p:nvSpPr>
          <p:spPr>
            <a:xfrm>
              <a:off x="4305583" y="3982596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862E43-99EA-F977-D44C-D11134B56FB9}"/>
                </a:ext>
              </a:extLst>
            </p:cNvPr>
            <p:cNvSpPr/>
            <p:nvPr/>
          </p:nvSpPr>
          <p:spPr>
            <a:xfrm>
              <a:off x="3859124" y="4131294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C5FAEE-2AD0-F656-B046-EE044689F31F}"/>
                </a:ext>
              </a:extLst>
            </p:cNvPr>
            <p:cNvSpPr/>
            <p:nvPr/>
          </p:nvSpPr>
          <p:spPr>
            <a:xfrm>
              <a:off x="3498091" y="4302412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607326-44A3-E2D9-9C0D-2FFFDC193F2F}"/>
                </a:ext>
              </a:extLst>
            </p:cNvPr>
            <p:cNvSpPr/>
            <p:nvPr/>
          </p:nvSpPr>
          <p:spPr>
            <a:xfrm>
              <a:off x="3539366" y="4513557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804141-96E8-E389-A6AB-441132A97AD0}"/>
                </a:ext>
              </a:extLst>
            </p:cNvPr>
            <p:cNvSpPr/>
            <p:nvPr/>
          </p:nvSpPr>
          <p:spPr>
            <a:xfrm>
              <a:off x="4041079" y="4423652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86F2A4-70F7-2CBB-196D-3DEB911ADFCD}"/>
                </a:ext>
              </a:extLst>
            </p:cNvPr>
            <p:cNvSpPr/>
            <p:nvPr/>
          </p:nvSpPr>
          <p:spPr>
            <a:xfrm>
              <a:off x="4695755" y="4353544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9DB02AC-758F-573C-5A29-1F50F4414E10}"/>
                </a:ext>
              </a:extLst>
            </p:cNvPr>
            <p:cNvSpPr/>
            <p:nvPr/>
          </p:nvSpPr>
          <p:spPr>
            <a:xfrm>
              <a:off x="5260978" y="4394819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1305D7B-25DC-C08F-D883-06B889CEE372}"/>
                </a:ext>
              </a:extLst>
            </p:cNvPr>
            <p:cNvSpPr/>
            <p:nvPr/>
          </p:nvSpPr>
          <p:spPr>
            <a:xfrm>
              <a:off x="5939550" y="4554832"/>
              <a:ext cx="82550" cy="825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7864448-C9EE-1032-AA3A-7E67BB0C4182}"/>
              </a:ext>
            </a:extLst>
          </p:cNvPr>
          <p:cNvSpPr txBox="1"/>
          <p:nvPr/>
        </p:nvSpPr>
        <p:spPr>
          <a:xfrm>
            <a:off x="1133856" y="694944"/>
            <a:ext cx="5326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Sliding </a:t>
            </a:r>
            <a:r>
              <a:rPr lang="en-US" sz="4400" dirty="0" err="1"/>
              <a:t>Semilandmarks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3356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CF8EF-7F78-2673-47EE-53D929EB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05308"/>
            <a:ext cx="7772400" cy="44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952AF-C66C-C03E-EA1C-B326739C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48486"/>
            <a:ext cx="7772400" cy="9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5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mmering Nails 101: Tips for Good Technique">
            <a:extLst>
              <a:ext uri="{FF2B5EF4-FFF2-40B4-BE49-F238E27FC236}">
                <a16:creationId xmlns:a16="http://schemas.microsoft.com/office/drawing/2014/main" id="{41897C4D-6228-107D-C5B7-1ACD9B99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9" y="1986646"/>
            <a:ext cx="4773612" cy="32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le_Driving_Hammer">
            <a:hlinkClick r:id="" action="ppaction://media"/>
            <a:extLst>
              <a:ext uri="{FF2B5EF4-FFF2-40B4-BE49-F238E27FC236}">
                <a16:creationId xmlns:a16="http://schemas.microsoft.com/office/drawing/2014/main" id="{163128A3-5A9A-57B7-E472-FB41EA0F7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0225" y="1520721"/>
            <a:ext cx="3800475" cy="4972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791CC-925B-205D-D6D1-06DC0BB3D8B7}"/>
              </a:ext>
            </a:extLst>
          </p:cNvPr>
          <p:cNvSpPr txBox="1"/>
          <p:nvPr/>
        </p:nvSpPr>
        <p:spPr>
          <a:xfrm>
            <a:off x="5560361" y="3174974"/>
            <a:ext cx="968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VS.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66F415-B1E4-E0E7-0F54-788880454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firepower do I need?</a:t>
            </a:r>
          </a:p>
        </p:txBody>
      </p:sp>
    </p:spTree>
    <p:extLst>
      <p:ext uri="{BB962C8B-B14F-4D97-AF65-F5344CB8AC3E}">
        <p14:creationId xmlns:p14="http://schemas.microsoft.com/office/powerpoint/2010/main" val="3139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2F49-C838-A26E-DE51-C7E211EF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High Dimensional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8F55-BC05-0148-1FBD-00A806AA0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55941"/>
            <a:ext cx="5080877" cy="2701467"/>
          </a:xfrm>
        </p:spPr>
        <p:txBody>
          <a:bodyPr>
            <a:normAutofit/>
          </a:bodyPr>
          <a:lstStyle/>
          <a:p>
            <a:r>
              <a:rPr lang="en-US" dirty="0"/>
              <a:t>What do we mean by high dimensional data?</a:t>
            </a:r>
          </a:p>
          <a:p>
            <a:r>
              <a:rPr lang="en-US" dirty="0"/>
              <a:t>N = number of observations</a:t>
            </a:r>
          </a:p>
          <a:p>
            <a:r>
              <a:rPr lang="en-US" dirty="0"/>
              <a:t>P = number of variables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47CBE4-8F47-A9C7-5744-087D675F2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86350"/>
              </p:ext>
            </p:extLst>
          </p:nvPr>
        </p:nvGraphicFramePr>
        <p:xfrm>
          <a:off x="3986924" y="4872322"/>
          <a:ext cx="8128001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25134532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6665536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3580555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3412799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0377955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6807296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8347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148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54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07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97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694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943FDA-6DA8-671D-0287-E258A7FD4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322769"/>
              </p:ext>
            </p:extLst>
          </p:nvPr>
        </p:nvGraphicFramePr>
        <p:xfrm>
          <a:off x="6272924" y="1690688"/>
          <a:ext cx="4644572" cy="2966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25134532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6665536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3580555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34127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148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54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07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971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694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9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98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320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528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2F49-C838-A26E-DE51-C7E211EF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High Dimensional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8F55-BC05-0148-1FBD-00A806AA0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55941"/>
            <a:ext cx="9272753" cy="20379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Who cares?</a:t>
            </a:r>
          </a:p>
          <a:p>
            <a:r>
              <a:rPr lang="en-US" dirty="0"/>
              <a:t>Everything is linear models</a:t>
            </a:r>
          </a:p>
          <a:p>
            <a:r>
              <a:rPr lang="en-US" dirty="0"/>
              <a:t>Estimating F-statistic and likelihood of linear models with p&gt;N is impossible (you can’t invert a matrix that has p&gt;N)</a:t>
            </a:r>
          </a:p>
          <a:p>
            <a:r>
              <a:rPr lang="en-US" dirty="0"/>
              <a:t>“Curse of dimensionality”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6AA2F-BADC-9D1E-FB3D-6A26E89D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36" y="4708196"/>
            <a:ext cx="21717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13C07-0CC1-024F-90C3-04DDE5D45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616" y="4562146"/>
            <a:ext cx="34163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72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2F49-C838-A26E-DE51-C7E211EF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8F55-BC05-0148-1FBD-00A806AA0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55941"/>
            <a:ext cx="9272753" cy="2037990"/>
          </a:xfrm>
        </p:spPr>
        <p:txBody>
          <a:bodyPr>
            <a:normAutofit/>
          </a:bodyPr>
          <a:lstStyle/>
          <a:p>
            <a:r>
              <a:rPr lang="en-US" dirty="0"/>
              <a:t>RRPP: </a:t>
            </a:r>
            <a:r>
              <a:rPr lang="en-GB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Residual randomization in permutation procedure</a:t>
            </a:r>
          </a:p>
          <a:p>
            <a:r>
              <a:rPr lang="en-US" dirty="0"/>
              <a:t>F-statistic (and significance) is computed by randomizing the residuals of the model and comparing to a null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16CDD-04E2-615C-8A7C-DC1AD4536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779"/>
          <a:stretch/>
        </p:blipFill>
        <p:spPr>
          <a:xfrm>
            <a:off x="4909110" y="4259184"/>
            <a:ext cx="2203450" cy="133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6F7C9-A78C-AF6D-1293-915589A0A635}"/>
              </a:ext>
            </a:extLst>
          </p:cNvPr>
          <p:cNvSpPr txBox="1"/>
          <p:nvPr/>
        </p:nvSpPr>
        <p:spPr>
          <a:xfrm>
            <a:off x="5079439" y="5888811"/>
            <a:ext cx="203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 = Mean squares</a:t>
            </a:r>
          </a:p>
        </p:txBody>
      </p:sp>
    </p:spTree>
    <p:extLst>
      <p:ext uri="{BB962C8B-B14F-4D97-AF65-F5344CB8AC3E}">
        <p14:creationId xmlns:p14="http://schemas.microsoft.com/office/powerpoint/2010/main" val="2051094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2F49-C838-A26E-DE51-C7E211EF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8F55-BC05-0148-1FBD-00A806AA0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55941"/>
            <a:ext cx="9272753" cy="2037990"/>
          </a:xfrm>
        </p:spPr>
        <p:txBody>
          <a:bodyPr>
            <a:normAutofit/>
          </a:bodyPr>
          <a:lstStyle/>
          <a:p>
            <a:r>
              <a:rPr lang="en-US" dirty="0"/>
              <a:t>RRPP: </a:t>
            </a:r>
            <a:r>
              <a:rPr lang="en-GB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Residual randomization in permutation procedure</a:t>
            </a:r>
          </a:p>
          <a:p>
            <a:r>
              <a:rPr lang="en-US" dirty="0"/>
              <a:t>F-statistic (and significance) is computed by randomizing the residuals of the model and comparing to a null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362DD-516B-5562-A0E8-A57064F03461}"/>
              </a:ext>
            </a:extLst>
          </p:cNvPr>
          <p:cNvSpPr txBox="1"/>
          <p:nvPr/>
        </p:nvSpPr>
        <p:spPr>
          <a:xfrm>
            <a:off x="838199" y="3867807"/>
            <a:ext cx="1075377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Recommendations:</a:t>
            </a:r>
          </a:p>
          <a:p>
            <a:pPr marL="342900" indent="-342900">
              <a:buAutoNum type="arabicParenR"/>
            </a:pPr>
            <a:r>
              <a:rPr lang="en-US" sz="2400" dirty="0"/>
              <a:t>Always think about what methods are appropriate for your data</a:t>
            </a:r>
          </a:p>
          <a:p>
            <a:pPr marL="342900" indent="-342900">
              <a:buAutoNum type="arabicParenR"/>
            </a:pPr>
            <a:r>
              <a:rPr lang="en-US" sz="2400" dirty="0"/>
              <a:t>Use </a:t>
            </a:r>
            <a:r>
              <a:rPr lang="en-US" sz="2400" dirty="0" err="1"/>
              <a:t>procD.lm</a:t>
            </a:r>
            <a:r>
              <a:rPr lang="en-US" sz="2400" dirty="0"/>
              <a:t> or </a:t>
            </a:r>
            <a:r>
              <a:rPr lang="en-US" sz="2400" dirty="0" err="1"/>
              <a:t>procD.pgls</a:t>
            </a:r>
            <a:r>
              <a:rPr lang="en-US" sz="2400" dirty="0"/>
              <a:t> functions in </a:t>
            </a:r>
            <a:r>
              <a:rPr lang="en-US" sz="2400" dirty="0" err="1"/>
              <a:t>geomorph</a:t>
            </a:r>
            <a:r>
              <a:rPr lang="en-US" sz="2400" dirty="0"/>
              <a:t> or </a:t>
            </a:r>
            <a:r>
              <a:rPr lang="en-US" sz="2400" dirty="0" err="1"/>
              <a:t>lm.rrpp</a:t>
            </a:r>
            <a:r>
              <a:rPr lang="en-US" sz="2400" dirty="0"/>
              <a:t> in the RRPP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80547-9EAC-AABB-D416-155A8AD483E1}"/>
              </a:ext>
            </a:extLst>
          </p:cNvPr>
          <p:cNvSpPr txBox="1"/>
          <p:nvPr/>
        </p:nvSpPr>
        <p:spPr>
          <a:xfrm>
            <a:off x="4011070" y="6308209"/>
            <a:ext cx="416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doi.org</a:t>
            </a:r>
            <a:r>
              <a:rPr lang="en-US" dirty="0"/>
              <a:t>/10.1111/2041-210X.13029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0D0F48-B019-9B2F-A886-2553B740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08" y="5157789"/>
            <a:ext cx="4740384" cy="1150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0622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6978-ABD7-781D-6B55-0871476B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B1E3-5F74-614E-E091-901659314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97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93AE-4C69-D72D-2A36-C9A27E8B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Semi-landmarks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A7DA2-D221-F438-66D3-D8505EEB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0" y="1543504"/>
            <a:ext cx="6489700" cy="481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DC829-E2E8-EF2C-C7A1-20484F137F63}"/>
              </a:ext>
            </a:extLst>
          </p:cNvPr>
          <p:cNvSpPr txBox="1"/>
          <p:nvPr/>
        </p:nvSpPr>
        <p:spPr>
          <a:xfrm>
            <a:off x="9196388" y="6356804"/>
            <a:ext cx="286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Gunz and </a:t>
            </a:r>
            <a:r>
              <a:rPr lang="en-US" dirty="0" err="1"/>
              <a:t>Mitteroecker</a:t>
            </a:r>
            <a:r>
              <a:rPr lang="en-US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16344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4DE0-5FEF-1F6C-7D15-5290694A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</a:t>
            </a:r>
            <a:r>
              <a:rPr lang="en-US" dirty="0" err="1"/>
              <a:t>Semilandmarks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6D24A-8BCD-496A-E0FE-1BA1EECE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23568"/>
            <a:ext cx="584350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DAB13-0D08-7E63-56BA-7436314B0118}"/>
              </a:ext>
            </a:extLst>
          </p:cNvPr>
          <p:cNvSpPr txBox="1"/>
          <p:nvPr/>
        </p:nvSpPr>
        <p:spPr>
          <a:xfrm>
            <a:off x="0" y="6492875"/>
            <a:ext cx="167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 2006</a:t>
            </a:r>
          </a:p>
        </p:txBody>
      </p:sp>
    </p:spTree>
    <p:extLst>
      <p:ext uri="{BB962C8B-B14F-4D97-AF65-F5344CB8AC3E}">
        <p14:creationId xmlns:p14="http://schemas.microsoft.com/office/powerpoint/2010/main" val="256101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4DE0-5FEF-1F6C-7D15-5290694A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</a:t>
            </a:r>
            <a:r>
              <a:rPr lang="en-US" dirty="0" err="1"/>
              <a:t>Semilandmarks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6D24A-8BCD-496A-E0FE-1BA1EECE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23568"/>
            <a:ext cx="584350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DAB13-0D08-7E63-56BA-7436314B0118}"/>
              </a:ext>
            </a:extLst>
          </p:cNvPr>
          <p:cNvSpPr txBox="1"/>
          <p:nvPr/>
        </p:nvSpPr>
        <p:spPr>
          <a:xfrm>
            <a:off x="0" y="6492875"/>
            <a:ext cx="167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 2006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4A81E-1B04-2EDD-170D-754331E1BCC4}"/>
              </a:ext>
            </a:extLst>
          </p:cNvPr>
          <p:cNvSpPr txBox="1"/>
          <p:nvPr/>
        </p:nvSpPr>
        <p:spPr>
          <a:xfrm>
            <a:off x="10980123" y="198191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92030-7AF0-C242-7A61-206697FA88F1}"/>
              </a:ext>
            </a:extLst>
          </p:cNvPr>
          <p:cNvSpPr txBox="1"/>
          <p:nvPr/>
        </p:nvSpPr>
        <p:spPr>
          <a:xfrm>
            <a:off x="11495151" y="295148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FCF8D3-7E4D-BA0C-3F2B-0A4BE467942C}"/>
              </a:ext>
            </a:extLst>
          </p:cNvPr>
          <p:cNvSpPr/>
          <p:nvPr/>
        </p:nvSpPr>
        <p:spPr>
          <a:xfrm>
            <a:off x="11004828" y="2532088"/>
            <a:ext cx="176282" cy="1762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D44720-D3C0-6DDC-097E-132A7BE19145}"/>
              </a:ext>
            </a:extLst>
          </p:cNvPr>
          <p:cNvSpPr/>
          <p:nvPr/>
        </p:nvSpPr>
        <p:spPr>
          <a:xfrm>
            <a:off x="11356008" y="3241079"/>
            <a:ext cx="176282" cy="1762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1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4DE0-5FEF-1F6C-7D15-5290694A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</a:t>
            </a:r>
            <a:r>
              <a:rPr lang="en-US" dirty="0" err="1"/>
              <a:t>Semilandmarks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4C2A81-36D8-C280-2F31-021ECCE4F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450" y="1825625"/>
            <a:ext cx="4671121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A5680-C38B-6B40-284A-3948F9E06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31" y="2036763"/>
            <a:ext cx="5194300" cy="414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76B1F-7A3B-7126-48C8-36D4262B5BA0}"/>
              </a:ext>
            </a:extLst>
          </p:cNvPr>
          <p:cNvSpPr txBox="1"/>
          <p:nvPr/>
        </p:nvSpPr>
        <p:spPr>
          <a:xfrm>
            <a:off x="0" y="6492875"/>
            <a:ext cx="167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 2006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298E9-3C6E-F2B6-4B7F-DA2D5895FEC5}"/>
              </a:ext>
            </a:extLst>
          </p:cNvPr>
          <p:cNvSpPr txBox="1"/>
          <p:nvPr/>
        </p:nvSpPr>
        <p:spPr>
          <a:xfrm>
            <a:off x="2804984" y="1546784"/>
            <a:ext cx="164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Bending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2017D-15BD-C0DD-5A34-12C959C6D38A}"/>
              </a:ext>
            </a:extLst>
          </p:cNvPr>
          <p:cNvSpPr txBox="1"/>
          <p:nvPr/>
        </p:nvSpPr>
        <p:spPr>
          <a:xfrm>
            <a:off x="7977797" y="1546784"/>
            <a:ext cx="202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Procrustes Distance</a:t>
            </a:r>
          </a:p>
        </p:txBody>
      </p:sp>
    </p:spTree>
    <p:extLst>
      <p:ext uri="{BB962C8B-B14F-4D97-AF65-F5344CB8AC3E}">
        <p14:creationId xmlns:p14="http://schemas.microsoft.com/office/powerpoint/2010/main" val="292709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4DE0-5FEF-1F6C-7D15-5290694A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</a:t>
            </a:r>
            <a:r>
              <a:rPr lang="en-US" dirty="0" err="1"/>
              <a:t>Semilandmarks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4C2A81-36D8-C280-2F31-021ECCE4F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450" y="1825625"/>
            <a:ext cx="4671121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A5680-C38B-6B40-284A-3948F9E06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31" y="2036763"/>
            <a:ext cx="5194300" cy="414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76B1F-7A3B-7126-48C8-36D4262B5BA0}"/>
              </a:ext>
            </a:extLst>
          </p:cNvPr>
          <p:cNvSpPr txBox="1"/>
          <p:nvPr/>
        </p:nvSpPr>
        <p:spPr>
          <a:xfrm>
            <a:off x="0" y="6492875"/>
            <a:ext cx="167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 2006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298E9-3C6E-F2B6-4B7F-DA2D5895FEC5}"/>
              </a:ext>
            </a:extLst>
          </p:cNvPr>
          <p:cNvSpPr txBox="1"/>
          <p:nvPr/>
        </p:nvSpPr>
        <p:spPr>
          <a:xfrm>
            <a:off x="2804984" y="1546784"/>
            <a:ext cx="164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Bending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2017D-15BD-C0DD-5A34-12C959C6D38A}"/>
              </a:ext>
            </a:extLst>
          </p:cNvPr>
          <p:cNvSpPr txBox="1"/>
          <p:nvPr/>
        </p:nvSpPr>
        <p:spPr>
          <a:xfrm>
            <a:off x="7977797" y="1546784"/>
            <a:ext cx="202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Procrustes Distance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7045C6C3-6BE2-9E63-AB50-DC934A1E33EB}"/>
              </a:ext>
            </a:extLst>
          </p:cNvPr>
          <p:cNvSpPr/>
          <p:nvPr/>
        </p:nvSpPr>
        <p:spPr>
          <a:xfrm>
            <a:off x="10278762" y="1499244"/>
            <a:ext cx="1075038" cy="107503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8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563-7B15-58F3-49C2-5497CCE9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</a:t>
            </a:r>
            <a:r>
              <a:rPr lang="en-US" dirty="0" err="1"/>
              <a:t>Semilandmarks</a:t>
            </a:r>
            <a:endParaRPr lang="en-US" dirty="0"/>
          </a:p>
        </p:txBody>
      </p:sp>
      <p:pic>
        <p:nvPicPr>
          <p:cNvPr id="5" name="Content Placeholder 4" descr="A group of circles with different shapes&#10;&#10;Description automatically generated with medium confidence">
            <a:extLst>
              <a:ext uri="{FF2B5EF4-FFF2-40B4-BE49-F238E27FC236}">
                <a16:creationId xmlns:a16="http://schemas.microsoft.com/office/drawing/2014/main" id="{FB33D0F6-F640-9755-EB55-3BB1EB1D7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673" y="1825625"/>
            <a:ext cx="629465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7AA4A-FF4B-B467-73E0-2D76ECBA7262}"/>
              </a:ext>
            </a:extLst>
          </p:cNvPr>
          <p:cNvSpPr txBox="1"/>
          <p:nvPr/>
        </p:nvSpPr>
        <p:spPr>
          <a:xfrm>
            <a:off x="3657767" y="6199743"/>
            <a:ext cx="487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Analytical Paleobiology Workshop - Erlangen 2023</a:t>
            </a:r>
          </a:p>
        </p:txBody>
      </p:sp>
    </p:spTree>
    <p:extLst>
      <p:ext uri="{BB962C8B-B14F-4D97-AF65-F5344CB8AC3E}">
        <p14:creationId xmlns:p14="http://schemas.microsoft.com/office/powerpoint/2010/main" val="168589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AFAD1-344D-0218-DF9F-EE9EEF569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14" y="365125"/>
            <a:ext cx="12344400" cy="10252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B7B314-116B-4955-3162-0293D53A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3405249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309</Words>
  <Application>Microsoft Macintosh PowerPoint</Application>
  <PresentationFormat>Widescreen</PresentationFormat>
  <Paragraphs>76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Open Sans</vt:lpstr>
      <vt:lpstr>Office Theme</vt:lpstr>
      <vt:lpstr>Advanced Shape Analysis</vt:lpstr>
      <vt:lpstr>PowerPoint Presentation</vt:lpstr>
      <vt:lpstr>Surface Semi-landmarks</vt:lpstr>
      <vt:lpstr>Sliding Semilandmarks</vt:lpstr>
      <vt:lpstr>Sliding Semilandmarks</vt:lpstr>
      <vt:lpstr>Sliding Semilandmarks</vt:lpstr>
      <vt:lpstr>Sliding Semilandmarks</vt:lpstr>
      <vt:lpstr>Sliding Semilandmarks</vt:lpstr>
      <vt:lpstr>The Problem</vt:lpstr>
      <vt:lpstr>PowerPoint Presentation</vt:lpstr>
      <vt:lpstr>PowerPoint Presentation</vt:lpstr>
      <vt:lpstr>Semi-automated patching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firepower do I need?</vt:lpstr>
      <vt:lpstr>Modelling High Dimensional Data</vt:lpstr>
      <vt:lpstr>Modelling High Dimensional Data</vt:lpstr>
      <vt:lpstr>The Solution:</vt:lpstr>
      <vt:lpstr>The Solution: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Shape Analysis</dc:title>
  <dc:creator>Felice, Ryan</dc:creator>
  <cp:lastModifiedBy>Felice, Ryan</cp:lastModifiedBy>
  <cp:revision>8</cp:revision>
  <dcterms:created xsi:type="dcterms:W3CDTF">2023-08-31T11:55:37Z</dcterms:created>
  <dcterms:modified xsi:type="dcterms:W3CDTF">2023-09-05T09:29:06Z</dcterms:modified>
</cp:coreProperties>
</file>